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62" r:id="rId6"/>
    <p:sldId id="258" r:id="rId7"/>
    <p:sldId id="278" r:id="rId8"/>
    <p:sldId id="277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FFF"/>
    <a:srgbClr val="E3ABFF"/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70" d="100"/>
          <a:sy n="70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ABFF"/>
            </a:gs>
            <a:gs pos="50000">
              <a:srgbClr val="8A4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643B-34AB-4754-BA79-D3AD56F83CEF}" type="datetimeFigureOut">
              <a:rPr lang="sk-SK" smtClean="0"/>
              <a:pPr/>
              <a:t>19. 3. 2021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8F20-EB39-413B-92BA-F965CDD8A6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3214687"/>
            <a:ext cx="5643602" cy="1571636"/>
          </a:xfrm>
        </p:spPr>
        <p:txBody>
          <a:bodyPr>
            <a:noAutofit/>
          </a:bodyPr>
          <a:lstStyle/>
          <a:p>
            <a:r>
              <a:rPr lang="sk-SK" sz="8000" b="1" dirty="0" smtClean="0">
                <a:gradFill>
                  <a:gsLst>
                    <a:gs pos="16000">
                      <a:schemeClr val="bg2">
                        <a:lumMod val="25000"/>
                      </a:schemeClr>
                    </a:gs>
                    <a:gs pos="50000">
                      <a:schemeClr val="bg2"/>
                    </a:gs>
                    <a:gs pos="7300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Kyseliny</a:t>
            </a:r>
            <a:r>
              <a:rPr lang="sk-SK" sz="6600" b="1" dirty="0" smtClean="0">
                <a:gradFill>
                  <a:gsLst>
                    <a:gs pos="16000">
                      <a:schemeClr val="bg2">
                        <a:lumMod val="25000"/>
                      </a:schemeClr>
                    </a:gs>
                    <a:gs pos="50000">
                      <a:schemeClr val="bg2"/>
                    </a:gs>
                    <a:gs pos="7300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endParaRPr lang="sk-SK" sz="6600" b="1" dirty="0">
              <a:gradFill>
                <a:gsLst>
                  <a:gs pos="16000">
                    <a:schemeClr val="bg2">
                      <a:lumMod val="25000"/>
                    </a:schemeClr>
                  </a:gs>
                  <a:gs pos="50000">
                    <a:schemeClr val="bg2"/>
                  </a:gs>
                  <a:gs pos="73000">
                    <a:schemeClr val="bg2">
                      <a:lumMod val="2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4643446"/>
            <a:ext cx="8072494" cy="1566858"/>
          </a:xfrm>
        </p:spPr>
        <p:txBody>
          <a:bodyPr anchor="b">
            <a:noAutofit/>
          </a:bodyPr>
          <a:lstStyle/>
          <a:p>
            <a:r>
              <a:rPr lang="sk-SK" sz="6600" dirty="0" smtClean="0">
                <a:gradFill>
                  <a:gsLst>
                    <a:gs pos="16000">
                      <a:schemeClr val="bg2">
                        <a:lumMod val="25000"/>
                      </a:schemeClr>
                    </a:gs>
                    <a:gs pos="50000">
                      <a:schemeClr val="bg2"/>
                    </a:gs>
                    <a:gs pos="7300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atin typeface="Impact" pitchFamily="34" charset="0"/>
              </a:rPr>
              <a:t>Kyseliny v domácnosti</a:t>
            </a:r>
            <a:endParaRPr lang="sk-SK" sz="6600" dirty="0">
              <a:gradFill>
                <a:gsLst>
                  <a:gs pos="16000">
                    <a:schemeClr val="bg2">
                      <a:lumMod val="25000"/>
                    </a:schemeClr>
                  </a:gs>
                  <a:gs pos="50000">
                    <a:schemeClr val="bg2"/>
                  </a:gs>
                  <a:gs pos="73000">
                    <a:schemeClr val="bg2">
                      <a:lumMod val="25000"/>
                    </a:schemeClr>
                  </a:gs>
                </a:gsLst>
                <a:lin ang="5400000" scaled="0"/>
              </a:gradFill>
              <a:latin typeface="Impact" pitchFamily="34" charset="0"/>
            </a:endParaRPr>
          </a:p>
        </p:txBody>
      </p:sp>
      <p:pic>
        <p:nvPicPr>
          <p:cNvPr id="12" name="Obrázok 11" descr="3636_oc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857232"/>
            <a:ext cx="2371725" cy="2371725"/>
          </a:xfrm>
          <a:prstGeom prst="rect">
            <a:avLst/>
          </a:prstGeom>
        </p:spPr>
      </p:pic>
      <p:sp>
        <p:nvSpPr>
          <p:cNvPr id="8" name="Rám 7"/>
          <p:cNvSpPr/>
          <p:nvPr/>
        </p:nvSpPr>
        <p:spPr>
          <a:xfrm>
            <a:off x="1357290" y="642918"/>
            <a:ext cx="2857520" cy="2714644"/>
          </a:xfrm>
          <a:prstGeom prst="frame">
            <a:avLst/>
          </a:prstGeom>
          <a:gradFill flip="none" rotWithShape="1"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4500562" y="1357298"/>
            <a:ext cx="2214578" cy="2000264"/>
            <a:chOff x="4643438" y="1571612"/>
            <a:chExt cx="2214578" cy="2000264"/>
          </a:xfrm>
        </p:grpSpPr>
        <p:pic>
          <p:nvPicPr>
            <p:cNvPr id="13" name="Obrázok 12" descr="768lem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314" y="1714488"/>
              <a:ext cx="1892808" cy="1714512"/>
            </a:xfrm>
            <a:prstGeom prst="rect">
              <a:avLst/>
            </a:prstGeom>
          </p:spPr>
        </p:pic>
        <p:sp>
          <p:nvSpPr>
            <p:cNvPr id="11" name="Rám 10"/>
            <p:cNvSpPr/>
            <p:nvPr/>
          </p:nvSpPr>
          <p:spPr>
            <a:xfrm>
              <a:off x="4643438" y="1571612"/>
              <a:ext cx="2214578" cy="200026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pic>
        <p:nvPicPr>
          <p:cNvPr id="16" name="Obrázok 15" descr="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25677">
            <a:off x="6923675" y="319369"/>
            <a:ext cx="1798282" cy="137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1" name="Skupina 20"/>
          <p:cNvGrpSpPr/>
          <p:nvPr/>
        </p:nvGrpSpPr>
        <p:grpSpPr>
          <a:xfrm>
            <a:off x="1357290" y="1428736"/>
            <a:ext cx="3643338" cy="2928958"/>
            <a:chOff x="4714876" y="1000108"/>
            <a:chExt cx="3143272" cy="2357454"/>
          </a:xfrm>
        </p:grpSpPr>
        <p:pic>
          <p:nvPicPr>
            <p:cNvPr id="20" name="Obrázok 19" descr="celaskon600leciv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9191" y="1142984"/>
              <a:ext cx="2714644" cy="1912341"/>
            </a:xfrm>
            <a:prstGeom prst="rect">
              <a:avLst/>
            </a:prstGeom>
          </p:spPr>
        </p:pic>
        <p:sp>
          <p:nvSpPr>
            <p:cNvPr id="12" name="Rám 11"/>
            <p:cNvSpPr/>
            <p:nvPr/>
          </p:nvSpPr>
          <p:spPr>
            <a:xfrm>
              <a:off x="4714876" y="1000108"/>
              <a:ext cx="3143272" cy="235745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500694" y="642919"/>
            <a:ext cx="2143140" cy="4357718"/>
            <a:chOff x="476002" y="2560222"/>
            <a:chExt cx="1422176" cy="3654860"/>
          </a:xfrm>
        </p:grpSpPr>
        <p:pic>
          <p:nvPicPr>
            <p:cNvPr id="19" name="Obrázok 18" descr="40398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10" y="2732479"/>
              <a:ext cx="1108310" cy="3308473"/>
            </a:xfrm>
            <a:prstGeom prst="rect">
              <a:avLst/>
            </a:prstGeom>
          </p:spPr>
        </p:pic>
        <p:sp>
          <p:nvSpPr>
            <p:cNvPr id="13" name="Rám 12"/>
            <p:cNvSpPr/>
            <p:nvPr/>
          </p:nvSpPr>
          <p:spPr>
            <a:xfrm>
              <a:off x="476002" y="2560222"/>
              <a:ext cx="1422176" cy="3654860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Skupina 16"/>
          <p:cNvGrpSpPr/>
          <p:nvPr/>
        </p:nvGrpSpPr>
        <p:grpSpPr>
          <a:xfrm>
            <a:off x="500034" y="4500571"/>
            <a:ext cx="3643338" cy="1571636"/>
            <a:chOff x="4714876" y="1000108"/>
            <a:chExt cx="4286280" cy="2357454"/>
          </a:xfrm>
        </p:grpSpPr>
        <p:sp>
          <p:nvSpPr>
            <p:cNvPr id="24" name="BlokTextu 23"/>
            <p:cNvSpPr txBox="1"/>
            <p:nvPr/>
          </p:nvSpPr>
          <p:spPr>
            <a:xfrm>
              <a:off x="4879733" y="1500175"/>
              <a:ext cx="4038995" cy="112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k-SK" sz="2800" b="1" dirty="0" smtClean="0">
                  <a:latin typeface="Arial Narrow" pitchFamily="34" charset="0"/>
                </a:rPr>
                <a:t>vitamín C – kyselina askorbová</a:t>
              </a:r>
            </a:p>
          </p:txBody>
        </p:sp>
        <p:sp>
          <p:nvSpPr>
            <p:cNvPr id="25" name="Rám 24"/>
            <p:cNvSpPr/>
            <p:nvPr/>
          </p:nvSpPr>
          <p:spPr>
            <a:xfrm>
              <a:off x="4714876" y="1000108"/>
              <a:ext cx="4286280" cy="235745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Skupina 16"/>
          <p:cNvGrpSpPr/>
          <p:nvPr/>
        </p:nvGrpSpPr>
        <p:grpSpPr>
          <a:xfrm>
            <a:off x="4429124" y="5143512"/>
            <a:ext cx="4286280" cy="1214446"/>
            <a:chOff x="4853143" y="1000108"/>
            <a:chExt cx="4148013" cy="3082824"/>
          </a:xfrm>
        </p:grpSpPr>
        <p:sp>
          <p:nvSpPr>
            <p:cNvPr id="27" name="BlokTextu 26"/>
            <p:cNvSpPr txBox="1"/>
            <p:nvPr/>
          </p:nvSpPr>
          <p:spPr>
            <a:xfrm>
              <a:off x="5129677" y="1906821"/>
              <a:ext cx="3568356" cy="132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k-SK" sz="2800" b="1" dirty="0" smtClean="0">
                  <a:latin typeface="Arial Narrow" pitchFamily="34" charset="0"/>
                </a:rPr>
                <a:t>ocot – kyselina octová</a:t>
              </a:r>
            </a:p>
          </p:txBody>
        </p:sp>
        <p:sp>
          <p:nvSpPr>
            <p:cNvPr id="28" name="Rám 27"/>
            <p:cNvSpPr/>
            <p:nvPr/>
          </p:nvSpPr>
          <p:spPr>
            <a:xfrm>
              <a:off x="4853143" y="1000108"/>
              <a:ext cx="4148013" cy="308282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pic>
        <p:nvPicPr>
          <p:cNvPr id="16" name="Obrázok 15" descr="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25677">
            <a:off x="6923675" y="319369"/>
            <a:ext cx="1798282" cy="1377063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500034" y="428604"/>
            <a:ext cx="4143404" cy="908864"/>
          </a:xfrm>
          <a:prstGeom prst="ellipse">
            <a:avLst/>
          </a:prstGeom>
          <a:gradFill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Impact" pitchFamily="34" charset="0"/>
              </a:rPr>
              <a:t>Kyslé roztoky</a:t>
            </a:r>
            <a:endParaRPr lang="sk-SK" sz="3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1" name="Skupina 20"/>
          <p:cNvGrpSpPr/>
          <p:nvPr/>
        </p:nvGrpSpPr>
        <p:grpSpPr>
          <a:xfrm>
            <a:off x="2071670" y="1857364"/>
            <a:ext cx="2357454" cy="2357454"/>
            <a:chOff x="428596" y="2928934"/>
            <a:chExt cx="2357454" cy="2357454"/>
          </a:xfrm>
        </p:grpSpPr>
        <p:pic>
          <p:nvPicPr>
            <p:cNvPr id="16" name="Obrázok 15" descr="768lem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3143248"/>
              <a:ext cx="1892808" cy="1828800"/>
            </a:xfrm>
            <a:prstGeom prst="rect">
              <a:avLst/>
            </a:prstGeom>
          </p:spPr>
        </p:pic>
        <p:sp>
          <p:nvSpPr>
            <p:cNvPr id="18" name="Rám 17"/>
            <p:cNvSpPr/>
            <p:nvPr/>
          </p:nvSpPr>
          <p:spPr>
            <a:xfrm>
              <a:off x="428596" y="2928934"/>
              <a:ext cx="2357454" cy="235745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072066" y="571480"/>
            <a:ext cx="3214710" cy="3786214"/>
            <a:chOff x="3643306" y="1571612"/>
            <a:chExt cx="3571900" cy="4429156"/>
          </a:xfrm>
        </p:grpSpPr>
        <p:pic>
          <p:nvPicPr>
            <p:cNvPr id="17" name="Obrázok 16" descr="116896_72663_recepty_12_01_012_cerstvy_zazvorovy_caj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7620" y="1785926"/>
              <a:ext cx="3056155" cy="3782683"/>
            </a:xfrm>
            <a:prstGeom prst="rect">
              <a:avLst/>
            </a:prstGeom>
          </p:spPr>
        </p:pic>
        <p:sp>
          <p:nvSpPr>
            <p:cNvPr id="22" name="Rám 21"/>
            <p:cNvSpPr/>
            <p:nvPr/>
          </p:nvSpPr>
          <p:spPr>
            <a:xfrm>
              <a:off x="3643306" y="1571612"/>
              <a:ext cx="3571900" cy="4429156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Skupina 17"/>
          <p:cNvGrpSpPr/>
          <p:nvPr/>
        </p:nvGrpSpPr>
        <p:grpSpPr>
          <a:xfrm>
            <a:off x="500034" y="4429132"/>
            <a:ext cx="3929090" cy="1785950"/>
            <a:chOff x="4714876" y="3643314"/>
            <a:chExt cx="4286280" cy="2357454"/>
          </a:xfrm>
        </p:grpSpPr>
        <p:sp>
          <p:nvSpPr>
            <p:cNvPr id="25" name="Rám 24"/>
            <p:cNvSpPr/>
            <p:nvPr/>
          </p:nvSpPr>
          <p:spPr>
            <a:xfrm>
              <a:off x="4714876" y="3643314"/>
              <a:ext cx="4286280" cy="235745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26" name="BlokTextu 25"/>
            <p:cNvSpPr txBox="1"/>
            <p:nvPr/>
          </p:nvSpPr>
          <p:spPr>
            <a:xfrm>
              <a:off x="5000628" y="4079880"/>
              <a:ext cx="3643338" cy="150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k-SK" sz="2800" b="1" dirty="0" smtClean="0">
                  <a:latin typeface="Arial Narrow" pitchFamily="34" charset="0"/>
                </a:rPr>
                <a:t>citrón – kyselina citrónová a askorbová</a:t>
              </a:r>
            </a:p>
            <a:p>
              <a:endParaRPr lang="sk-SK" dirty="0"/>
            </a:p>
          </p:txBody>
        </p:sp>
      </p:grpSp>
      <p:grpSp>
        <p:nvGrpSpPr>
          <p:cNvPr id="27" name="Skupina 17"/>
          <p:cNvGrpSpPr/>
          <p:nvPr/>
        </p:nvGrpSpPr>
        <p:grpSpPr>
          <a:xfrm>
            <a:off x="4572000" y="4429132"/>
            <a:ext cx="4143404" cy="2047325"/>
            <a:chOff x="4640975" y="3474924"/>
            <a:chExt cx="4286280" cy="2412919"/>
          </a:xfrm>
        </p:grpSpPr>
        <p:sp>
          <p:nvSpPr>
            <p:cNvPr id="28" name="Rám 27"/>
            <p:cNvSpPr/>
            <p:nvPr/>
          </p:nvSpPr>
          <p:spPr>
            <a:xfrm>
              <a:off x="4640975" y="3474924"/>
              <a:ext cx="4286280" cy="235745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29" name="BlokTextu 28"/>
            <p:cNvSpPr txBox="1"/>
            <p:nvPr/>
          </p:nvSpPr>
          <p:spPr>
            <a:xfrm>
              <a:off x="5000628" y="3929066"/>
              <a:ext cx="3643338" cy="1958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k-SK" sz="2800" b="1" dirty="0" smtClean="0">
                  <a:latin typeface="Arial Narrow" pitchFamily="34" charset="0"/>
                </a:rPr>
                <a:t>pridaním citrónu do čaju bude čaj svetlejší </a:t>
              </a:r>
            </a:p>
            <a:p>
              <a:r>
                <a:rPr lang="sk-SK" sz="2800" b="1" dirty="0" smtClean="0">
                  <a:latin typeface="Arial Narrow" pitchFamily="34" charset="0"/>
                </a:rPr>
                <a:t>a kyslý</a:t>
              </a:r>
            </a:p>
            <a:p>
              <a:endParaRPr lang="sk-SK" dirty="0"/>
            </a:p>
          </p:txBody>
        </p:sp>
      </p:grpSp>
      <p:sp>
        <p:nvSpPr>
          <p:cNvPr id="19" name="BlokTextu 18"/>
          <p:cNvSpPr txBox="1"/>
          <p:nvPr/>
        </p:nvSpPr>
        <p:spPr>
          <a:xfrm>
            <a:off x="857224" y="714356"/>
            <a:ext cx="4143404" cy="908864"/>
          </a:xfrm>
          <a:prstGeom prst="ellipse">
            <a:avLst/>
          </a:prstGeom>
          <a:gradFill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Impact" pitchFamily="34" charset="0"/>
              </a:rPr>
              <a:t>Kyslé roztoky</a:t>
            </a:r>
            <a:endParaRPr lang="sk-SK" sz="3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" name="Skupina 17"/>
          <p:cNvGrpSpPr/>
          <p:nvPr/>
        </p:nvGrpSpPr>
        <p:grpSpPr>
          <a:xfrm>
            <a:off x="1714480" y="4572008"/>
            <a:ext cx="4286280" cy="1785950"/>
            <a:chOff x="4714876" y="3643314"/>
            <a:chExt cx="4286280" cy="2357454"/>
          </a:xfrm>
        </p:grpSpPr>
        <p:sp>
          <p:nvSpPr>
            <p:cNvPr id="25" name="Rám 24"/>
            <p:cNvSpPr/>
            <p:nvPr/>
          </p:nvSpPr>
          <p:spPr>
            <a:xfrm>
              <a:off x="4714876" y="3643314"/>
              <a:ext cx="4286280" cy="235745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26" name="BlokTextu 25"/>
            <p:cNvSpPr txBox="1"/>
            <p:nvPr/>
          </p:nvSpPr>
          <p:spPr>
            <a:xfrm>
              <a:off x="5000628" y="4397699"/>
              <a:ext cx="4000528" cy="105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k-SK" sz="2800" b="1" dirty="0" smtClean="0">
                  <a:latin typeface="Arial Narrow" pitchFamily="34" charset="0"/>
                </a:rPr>
                <a:t>jablko - kyselina jablčná</a:t>
              </a:r>
            </a:p>
            <a:p>
              <a:endParaRPr lang="sk-SK" dirty="0"/>
            </a:p>
          </p:txBody>
        </p:sp>
      </p:grpSp>
      <p:sp>
        <p:nvSpPr>
          <p:cNvPr id="19" name="BlokTextu 18"/>
          <p:cNvSpPr txBox="1"/>
          <p:nvPr/>
        </p:nvSpPr>
        <p:spPr>
          <a:xfrm>
            <a:off x="4357686" y="3500438"/>
            <a:ext cx="4143404" cy="908864"/>
          </a:xfrm>
          <a:prstGeom prst="ellipse">
            <a:avLst/>
          </a:prstGeom>
          <a:gradFill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Impact" pitchFamily="34" charset="0"/>
              </a:rPr>
              <a:t>Kyslé roztoky</a:t>
            </a:r>
            <a:endParaRPr lang="sk-SK" sz="3600" dirty="0">
              <a:latin typeface="Impact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714348" y="642918"/>
            <a:ext cx="3714776" cy="3000396"/>
            <a:chOff x="2500298" y="1785926"/>
            <a:chExt cx="4214842" cy="3286148"/>
          </a:xfrm>
        </p:grpSpPr>
        <p:pic>
          <p:nvPicPr>
            <p:cNvPr id="20" name="Obrázok 19" descr="147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2057400"/>
              <a:ext cx="3657600" cy="2743200"/>
            </a:xfrm>
            <a:prstGeom prst="rect">
              <a:avLst/>
            </a:prstGeom>
          </p:spPr>
        </p:pic>
        <p:sp>
          <p:nvSpPr>
            <p:cNvPr id="18" name="Rám 17"/>
            <p:cNvSpPr/>
            <p:nvPr/>
          </p:nvSpPr>
          <p:spPr>
            <a:xfrm>
              <a:off x="2500298" y="1785926"/>
              <a:ext cx="4214842" cy="3286148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pic>
        <p:nvPicPr>
          <p:cNvPr id="23" name="Obrázok 22" descr="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5677">
            <a:off x="6923675" y="319369"/>
            <a:ext cx="1798282" cy="137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4143372" y="571480"/>
            <a:ext cx="4429156" cy="646331"/>
          </a:xfrm>
          <a:prstGeom prst="rect">
            <a:avLst/>
          </a:prstGeom>
          <a:gradFill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Arial Narrow" pitchFamily="34" charset="0"/>
              </a:rPr>
              <a:t>Indikátor - ukazovateľ</a:t>
            </a:r>
            <a:endParaRPr lang="sk-SK" sz="3600" b="1" dirty="0">
              <a:latin typeface="Arial Narrow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500034" y="2143116"/>
            <a:ext cx="5072098" cy="4071966"/>
            <a:chOff x="500034" y="2143116"/>
            <a:chExt cx="5072098" cy="4071966"/>
          </a:xfrm>
        </p:grpSpPr>
        <p:pic>
          <p:nvPicPr>
            <p:cNvPr id="15" name="Obrázok 14" descr="lakmu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662" y="2357429"/>
              <a:ext cx="4214842" cy="3664769"/>
            </a:xfrm>
            <a:prstGeom prst="rect">
              <a:avLst/>
            </a:prstGeom>
          </p:spPr>
        </p:pic>
        <p:sp>
          <p:nvSpPr>
            <p:cNvPr id="10" name="Rám 9"/>
            <p:cNvSpPr/>
            <p:nvPr/>
          </p:nvSpPr>
          <p:spPr>
            <a:xfrm>
              <a:off x="500034" y="2143116"/>
              <a:ext cx="5072098" cy="4071966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786446" y="4000504"/>
            <a:ext cx="2928958" cy="2500330"/>
            <a:chOff x="5786446" y="4000504"/>
            <a:chExt cx="2928958" cy="2500330"/>
          </a:xfrm>
        </p:grpSpPr>
        <p:sp>
          <p:nvSpPr>
            <p:cNvPr id="13" name="Rám 12"/>
            <p:cNvSpPr/>
            <p:nvPr/>
          </p:nvSpPr>
          <p:spPr>
            <a:xfrm>
              <a:off x="5786446" y="4000504"/>
              <a:ext cx="2928958" cy="2500330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6072198" y="4214818"/>
              <a:ext cx="23574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latin typeface="Arial Narrow" pitchFamily="34" charset="0"/>
                </a:rPr>
                <a:t>Indikátory sú látky, ktorých sfarbenie sa mení v závislosti od prostredia. </a:t>
              </a:r>
              <a:endParaRPr lang="sk-SK" sz="2400" b="1" dirty="0">
                <a:latin typeface="Arial Narrow" pitchFamily="34" charset="0"/>
              </a:endParaRPr>
            </a:p>
          </p:txBody>
        </p:sp>
      </p:grpSp>
      <p:sp>
        <p:nvSpPr>
          <p:cNvPr id="18" name="BlokTextu 17"/>
          <p:cNvSpPr txBox="1"/>
          <p:nvPr/>
        </p:nvSpPr>
        <p:spPr>
          <a:xfrm>
            <a:off x="5786446" y="2143116"/>
            <a:ext cx="2000264" cy="523220"/>
          </a:xfrm>
          <a:prstGeom prst="rect">
            <a:avLst/>
          </a:prstGeom>
          <a:gradFill>
            <a:gsLst>
              <a:gs pos="10000">
                <a:schemeClr val="bg2">
                  <a:lumMod val="50000"/>
                </a:schemeClr>
              </a:gs>
              <a:gs pos="51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Arial Narrow" pitchFamily="34" charset="0"/>
              </a:rPr>
              <a:t>Lakmus</a:t>
            </a:r>
            <a:endParaRPr lang="sk-SK" sz="2800" b="1" dirty="0">
              <a:latin typeface="Arial Narrow" pitchFamily="34" charset="0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5786446" y="2786058"/>
            <a:ext cx="2786082" cy="1143008"/>
            <a:chOff x="5857884" y="2786058"/>
            <a:chExt cx="2714644" cy="857256"/>
          </a:xfrm>
        </p:grpSpPr>
        <p:sp>
          <p:nvSpPr>
            <p:cNvPr id="20" name="Rám 19"/>
            <p:cNvSpPr/>
            <p:nvPr/>
          </p:nvSpPr>
          <p:spPr>
            <a:xfrm>
              <a:off x="5857884" y="2786058"/>
              <a:ext cx="2714644" cy="857256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6072198" y="2928933"/>
              <a:ext cx="2428892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 smtClean="0">
                  <a:latin typeface="Arial Narrow" pitchFamily="34" charset="0"/>
                </a:rPr>
                <a:t>Prírodné farbivo získané z lišajníkov.</a:t>
              </a:r>
              <a:endParaRPr lang="sk-SK" sz="2000" b="1" dirty="0">
                <a:latin typeface="Arial Narrow" pitchFamily="34" charset="0"/>
              </a:endParaRPr>
            </a:p>
          </p:txBody>
        </p:sp>
      </p:grpSp>
      <p:sp>
        <p:nvSpPr>
          <p:cNvPr id="23" name="BlokTextu 22"/>
          <p:cNvSpPr txBox="1"/>
          <p:nvPr/>
        </p:nvSpPr>
        <p:spPr>
          <a:xfrm>
            <a:off x="357158" y="1071546"/>
            <a:ext cx="4143404" cy="908864"/>
          </a:xfrm>
          <a:prstGeom prst="ellipse">
            <a:avLst/>
          </a:prstGeom>
          <a:gradFill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Impact" pitchFamily="34" charset="0"/>
              </a:rPr>
              <a:t>Indikátory</a:t>
            </a:r>
            <a:endParaRPr lang="sk-SK" sz="3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gradFill flip="none" rotWithShape="1">
            <a:gsLst>
              <a:gs pos="0">
                <a:srgbClr val="E3ABFF"/>
              </a:gs>
              <a:gs pos="50000">
                <a:srgbClr val="8A4FFF"/>
              </a:gs>
            </a:gsLst>
            <a:lin ang="10800000" scaled="1"/>
            <a:tileRect/>
          </a:gradFill>
          <a:ln>
            <a:noFill/>
          </a:ln>
          <a:effectLst>
            <a:outerShdw blurRad="127000" dist="215900" dir="30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25677">
            <a:off x="6923675" y="319369"/>
            <a:ext cx="1798282" cy="1377063"/>
          </a:xfrm>
          <a:prstGeom prst="rect">
            <a:avLst/>
          </a:prstGeom>
        </p:spPr>
      </p:pic>
      <p:grpSp>
        <p:nvGrpSpPr>
          <p:cNvPr id="24" name="Skupina 23"/>
          <p:cNvGrpSpPr/>
          <p:nvPr/>
        </p:nvGrpSpPr>
        <p:grpSpPr>
          <a:xfrm>
            <a:off x="428596" y="1428736"/>
            <a:ext cx="3929090" cy="2571768"/>
            <a:chOff x="428596" y="1285860"/>
            <a:chExt cx="3929090" cy="2714644"/>
          </a:xfrm>
        </p:grpSpPr>
        <p:pic>
          <p:nvPicPr>
            <p:cNvPr id="20" name="Obrázek 5" descr="hortenzie_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48" y="1500174"/>
              <a:ext cx="3357586" cy="2236992"/>
            </a:xfrm>
            <a:prstGeom prst="rect">
              <a:avLst/>
            </a:prstGeom>
          </p:spPr>
        </p:pic>
        <p:sp>
          <p:nvSpPr>
            <p:cNvPr id="23" name="Rám 22"/>
            <p:cNvSpPr/>
            <p:nvPr/>
          </p:nvSpPr>
          <p:spPr>
            <a:xfrm>
              <a:off x="428596" y="1285860"/>
              <a:ext cx="3929090" cy="2714644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786314" y="1428736"/>
            <a:ext cx="2571768" cy="2500330"/>
            <a:chOff x="4929190" y="1714488"/>
            <a:chExt cx="2571768" cy="2500330"/>
          </a:xfrm>
        </p:grpSpPr>
        <p:pic>
          <p:nvPicPr>
            <p:cNvPr id="21" name="Obrázok 20" descr="146_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3504" y="1928802"/>
              <a:ext cx="2047875" cy="2047875"/>
            </a:xfrm>
            <a:prstGeom prst="rect">
              <a:avLst/>
            </a:prstGeom>
          </p:spPr>
        </p:pic>
        <p:sp>
          <p:nvSpPr>
            <p:cNvPr id="25" name="Rám 24"/>
            <p:cNvSpPr/>
            <p:nvPr/>
          </p:nvSpPr>
          <p:spPr>
            <a:xfrm>
              <a:off x="4929190" y="1714488"/>
              <a:ext cx="2571768" cy="2500330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1142976" y="4071942"/>
            <a:ext cx="3214710" cy="2428892"/>
            <a:chOff x="1785918" y="3786190"/>
            <a:chExt cx="3214710" cy="2571768"/>
          </a:xfrm>
        </p:grpSpPr>
        <p:pic>
          <p:nvPicPr>
            <p:cNvPr id="22" name="Obrázok 21" descr="modra_hortenzi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32" y="4071942"/>
              <a:ext cx="2743200" cy="2057400"/>
            </a:xfrm>
            <a:prstGeom prst="rect">
              <a:avLst/>
            </a:prstGeom>
          </p:spPr>
        </p:pic>
        <p:sp>
          <p:nvSpPr>
            <p:cNvPr id="27" name="Rám 26"/>
            <p:cNvSpPr/>
            <p:nvPr/>
          </p:nvSpPr>
          <p:spPr>
            <a:xfrm>
              <a:off x="1785918" y="3786190"/>
              <a:ext cx="3214710" cy="2571768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786314" y="4000504"/>
            <a:ext cx="3714776" cy="2500330"/>
            <a:chOff x="4786314" y="4000504"/>
            <a:chExt cx="3714776" cy="2500330"/>
          </a:xfrm>
        </p:grpSpPr>
        <p:sp>
          <p:nvSpPr>
            <p:cNvPr id="30" name="Rám 29"/>
            <p:cNvSpPr/>
            <p:nvPr/>
          </p:nvSpPr>
          <p:spPr>
            <a:xfrm>
              <a:off x="4786314" y="4000504"/>
              <a:ext cx="3714776" cy="2500330"/>
            </a:xfrm>
            <a:prstGeom prst="frame">
              <a:avLst/>
            </a:prstGeom>
            <a:gradFill flip="none" rotWithShape="1">
              <a:gsLst>
                <a:gs pos="16000">
                  <a:schemeClr val="bg2">
                    <a:lumMod val="50000"/>
                  </a:schemeClr>
                </a:gs>
                <a:gs pos="50000">
                  <a:schemeClr val="bg2"/>
                </a:gs>
                <a:gs pos="73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31" name="BlokTextu 30"/>
            <p:cNvSpPr txBox="1"/>
            <p:nvPr/>
          </p:nvSpPr>
          <p:spPr>
            <a:xfrm>
              <a:off x="5143504" y="4357694"/>
              <a:ext cx="3143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latin typeface="Arial Narrow" pitchFamily="34" charset="0"/>
                </a:rPr>
                <a:t>Kvety hortenzie menia svoju farbu podľa toho, či rastú v kyslej, alebo zásaditej pôde.</a:t>
              </a:r>
              <a:endParaRPr lang="sk-SK" sz="2400" b="1" dirty="0">
                <a:latin typeface="Arial Narrow" pitchFamily="34" charset="0"/>
              </a:endParaRPr>
            </a:p>
          </p:txBody>
        </p:sp>
      </p:grpSp>
      <p:sp>
        <p:nvSpPr>
          <p:cNvPr id="29" name="BlokTextu 28"/>
          <p:cNvSpPr txBox="1"/>
          <p:nvPr/>
        </p:nvSpPr>
        <p:spPr>
          <a:xfrm>
            <a:off x="428596" y="428604"/>
            <a:ext cx="5429288" cy="908864"/>
          </a:xfrm>
          <a:prstGeom prst="ellipse">
            <a:avLst/>
          </a:prstGeom>
          <a:gradFill>
            <a:gsLst>
              <a:gs pos="16000">
                <a:schemeClr val="bg2">
                  <a:lumMod val="50000"/>
                </a:schemeClr>
              </a:gs>
              <a:gs pos="50000">
                <a:schemeClr val="bg2"/>
              </a:gs>
              <a:gs pos="73000">
                <a:schemeClr val="bg2">
                  <a:lumMod val="5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Impact" pitchFamily="34" charset="0"/>
              </a:rPr>
              <a:t>Prírodné indikátory</a:t>
            </a:r>
            <a:endParaRPr lang="sk-SK" sz="3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Indikátor 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208912" cy="55446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sk-SK" i="1" dirty="0" smtClean="0">
                <a:solidFill>
                  <a:srgbClr val="CE08B2"/>
                </a:solidFill>
              </a:rPr>
              <a:t>Indikátor = ukazovateľ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 chémii je indikátor látka, ktorá mení farbu v prítomnosti inej chemickej látky, v našom prípade kyseliny.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V chemickom laboratóriu sa používajú napr. indikátory:</a:t>
            </a:r>
          </a:p>
          <a:p>
            <a:pPr lvl="1">
              <a:lnSpc>
                <a:spcPct val="114000"/>
              </a:lnSpc>
            </a:pPr>
            <a:r>
              <a:rPr lang="sk-SK" dirty="0" smtClean="0">
                <a:solidFill>
                  <a:srgbClr val="7030A0"/>
                </a:solidFill>
              </a:rPr>
              <a:t>Lakmus</a:t>
            </a:r>
          </a:p>
          <a:p>
            <a:pPr lvl="1">
              <a:lnSpc>
                <a:spcPct val="114000"/>
              </a:lnSpc>
            </a:pP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Fenolftaleín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(biely prášok rozpustný v alkohole)</a:t>
            </a:r>
          </a:p>
          <a:p>
            <a:pPr lvl="1">
              <a:lnSpc>
                <a:spcPct val="114000"/>
              </a:lnSpc>
            </a:pPr>
            <a:r>
              <a:rPr lang="sk-SK" dirty="0" smtClean="0">
                <a:solidFill>
                  <a:srgbClr val="F7E037"/>
                </a:solidFill>
              </a:rPr>
              <a:t>Univerzálny indikátor (papierik)</a:t>
            </a:r>
          </a:p>
          <a:p>
            <a:pPr>
              <a:lnSpc>
                <a:spcPct val="114000"/>
              </a:lnSpc>
              <a:buNone/>
            </a:pP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Picture 4" descr="VÃ½sledok vyhÄ¾adÃ¡vania obrÃ¡zkov pre dopyt lak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1327415" cy="9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 l="52919" t="5600" r="6257" b="16001"/>
          <a:stretch>
            <a:fillRect/>
          </a:stretch>
        </p:blipFill>
        <p:spPr bwMode="auto">
          <a:xfrm>
            <a:off x="2123728" y="4869160"/>
            <a:ext cx="1728192" cy="179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1043608" y="5373216"/>
            <a:ext cx="1368152" cy="369332"/>
          </a:xfrm>
          <a:prstGeom prst="rect">
            <a:avLst/>
          </a:prstGeom>
          <a:solidFill>
            <a:srgbClr val="CE08B2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lakmus</a:t>
            </a:r>
            <a:endParaRPr lang="sk-SK" b="1" dirty="0"/>
          </a:p>
        </p:txBody>
      </p:sp>
      <p:pic>
        <p:nvPicPr>
          <p:cNvPr id="7176" name="Picture 8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b="18166"/>
          <a:stretch>
            <a:fillRect/>
          </a:stretch>
        </p:blipFill>
        <p:spPr bwMode="auto">
          <a:xfrm>
            <a:off x="4932040" y="4077072"/>
            <a:ext cx="2736304" cy="105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8" name="Picture 10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 l="29391" t="48577" r="11827" b="5704"/>
          <a:stretch>
            <a:fillRect/>
          </a:stretch>
        </p:blipFill>
        <p:spPr bwMode="auto">
          <a:xfrm>
            <a:off x="6372200" y="5157192"/>
            <a:ext cx="1584176" cy="140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19256" cy="612068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Prečo vlastne používame indikátory?</a:t>
            </a:r>
          </a:p>
          <a:p>
            <a:r>
              <a:rPr lang="sk-SK" sz="2000" dirty="0" smtClean="0"/>
              <a:t>Práve preto, že dokážu poukázať na prítomnosť často nebezpečnej látky. </a:t>
            </a:r>
          </a:p>
          <a:p>
            <a:r>
              <a:rPr lang="sk-SK" sz="2000" dirty="0" smtClean="0"/>
              <a:t>Charakter roztokov môžeme vyjadriť </a:t>
            </a:r>
            <a:r>
              <a:rPr lang="sk-SK" sz="2000" b="1" dirty="0" smtClean="0"/>
              <a:t>stupnicou pH, </a:t>
            </a:r>
            <a:r>
              <a:rPr lang="sk-SK" sz="2000" dirty="0" smtClean="0"/>
              <a:t>čísla v nej sú bežne </a:t>
            </a:r>
            <a:r>
              <a:rPr lang="sk-SK" sz="2000" b="1" dirty="0" smtClean="0"/>
              <a:t>od 0 do 14.</a:t>
            </a:r>
          </a:p>
          <a:p>
            <a:r>
              <a:rPr lang="sk-SK" sz="2000" dirty="0" smtClean="0"/>
              <a:t>Vodné roztoky môžeme z hľadiska </a:t>
            </a:r>
            <a:r>
              <a:rPr lang="sk-SK" sz="2000" b="1" dirty="0" smtClean="0"/>
              <a:t>pH</a:t>
            </a:r>
            <a:r>
              <a:rPr lang="sk-SK" sz="2000" dirty="0" smtClean="0"/>
              <a:t> rozdeliť na </a:t>
            </a:r>
            <a:r>
              <a:rPr lang="sk-SK" sz="2000" b="1" dirty="0" smtClean="0"/>
              <a:t>tri</a:t>
            </a:r>
            <a:r>
              <a:rPr lang="sk-SK" sz="2000" dirty="0" smtClean="0"/>
              <a:t> skupiny:</a:t>
            </a:r>
            <a:endParaRPr lang="sk-SK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03232" cy="346050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b="1" cap="none" dirty="0" smtClean="0"/>
              <a:t>Stupnica pH</a:t>
            </a:r>
            <a:endParaRPr lang="sk-SK" b="1" cap="none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2852936"/>
            <a:ext cx="3240360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Kyslé </a:t>
            </a:r>
            <a:r>
              <a:rPr lang="sk-SK" dirty="0" smtClean="0"/>
              <a:t>roztoky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292080" y="2852936"/>
            <a:ext cx="3240360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Zásadité</a:t>
            </a:r>
            <a:r>
              <a:rPr lang="sk-SK" dirty="0" smtClean="0"/>
              <a:t> roztoky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779912" y="2852936"/>
            <a:ext cx="129614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Neutrálne </a:t>
            </a:r>
            <a:r>
              <a:rPr lang="sk-SK" dirty="0" smtClean="0"/>
              <a:t>roztoky</a:t>
            </a:r>
            <a:endParaRPr lang="sk-SK" dirty="0"/>
          </a:p>
        </p:txBody>
      </p:sp>
      <p:pic>
        <p:nvPicPr>
          <p:cNvPr id="2662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 l="2174" t="22502" r="2174" b="42494"/>
          <a:stretch>
            <a:fillRect/>
          </a:stretch>
        </p:blipFill>
        <p:spPr bwMode="auto">
          <a:xfrm>
            <a:off x="251520" y="4077072"/>
            <a:ext cx="8352928" cy="108012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251520" y="3284984"/>
            <a:ext cx="3384376" cy="733663"/>
          </a:xfrm>
          <a:prstGeom prst="lef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Stúpa kyslosť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292080" y="3284984"/>
            <a:ext cx="3240360" cy="733663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Stúpa zásaditosť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5229200"/>
            <a:ext cx="3528392" cy="1283910"/>
          </a:xfrm>
          <a:prstGeom prst="lef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pH </a:t>
            </a:r>
            <a:r>
              <a:rPr lang="sk-SK" u="sng" dirty="0" smtClean="0"/>
              <a:t>kyslých </a:t>
            </a:r>
            <a:r>
              <a:rPr lang="sk-SK" dirty="0" smtClean="0"/>
              <a:t>roztokov je </a:t>
            </a:r>
            <a:r>
              <a:rPr lang="sk-SK" b="1" dirty="0" smtClean="0"/>
              <a:t>menšie ako 7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364088" y="5157192"/>
            <a:ext cx="3240360" cy="128391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pH </a:t>
            </a:r>
            <a:r>
              <a:rPr lang="sk-SK" u="sng" dirty="0" smtClean="0"/>
              <a:t>zásaditých</a:t>
            </a:r>
            <a:r>
              <a:rPr lang="sk-SK" dirty="0" smtClean="0"/>
              <a:t> roztokov </a:t>
            </a:r>
            <a:r>
              <a:rPr lang="sk-SK" b="1" dirty="0" smtClean="0"/>
              <a:t>je väčšie ako 7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707904" y="5517232"/>
            <a:ext cx="158417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u="sng" dirty="0" smtClean="0"/>
              <a:t>Neutrálne </a:t>
            </a:r>
            <a:r>
              <a:rPr lang="sk-SK" dirty="0" smtClean="0"/>
              <a:t>roztoky majú </a:t>
            </a:r>
            <a:r>
              <a:rPr lang="sk-SK" b="1" dirty="0" smtClean="0"/>
              <a:t>pH rovné 7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278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Vlastná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207</Words>
  <Application>Microsoft Office PowerPoint</Application>
  <PresentationFormat>Prezentácia na obrazovke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Bernard MT Condensed</vt:lpstr>
      <vt:lpstr>Calibri</vt:lpstr>
      <vt:lpstr>Impact</vt:lpstr>
      <vt:lpstr>Wingdings</vt:lpstr>
      <vt:lpstr>Motív Office</vt:lpstr>
      <vt:lpstr>Kyseliny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Indikátor :</vt:lpstr>
      <vt:lpstr>Stupnica 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Mariana Pavelčáková</dc:creator>
  <cp:lastModifiedBy>ZS_Lehnice_2</cp:lastModifiedBy>
  <cp:revision>77</cp:revision>
  <dcterms:created xsi:type="dcterms:W3CDTF">2010-09-30T13:35:47Z</dcterms:created>
  <dcterms:modified xsi:type="dcterms:W3CDTF">2021-03-19T12:18:22Z</dcterms:modified>
</cp:coreProperties>
</file>