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27C86-FEAC-4E3F-B609-A8CB63246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940540-22C5-4123-B00B-9479C833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58E48C0-F3FA-4829-B685-E330DA08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93F5D5-FF67-41F6-AB67-A247860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E72CCD3-1665-4ADA-A35F-7561E490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17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C1A88-0FB3-4D74-8211-7478B9C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614A90B-9269-47C7-8413-F218CA8B5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AE32BB-5CCB-4AE4-A6FF-A887F806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F06BB0-43A0-4950-BCB0-F15B0126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0692D5B-4311-45E9-AE4F-F807BDB3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56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8CEEDA2-97D9-487C-9F92-57842892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0721E49-55EF-4349-9053-AE7BF3E2A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95763A-7442-4184-BAFA-BEC0A14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69E0F2-6837-4C12-BDD5-2BA07CF1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07A52A6-090B-410C-AA93-FCDFDE4F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92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BFBE6-89BD-4467-8059-7F83AE30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7B2812-8F4C-4410-9398-843375A5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9E24D3-7EDB-4FE9-8051-769162AB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D7F9F1-61E2-4763-95DD-AC9EB16D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02F42F-CC7B-4DC3-97F6-3E45E2A1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96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81E4B-FCA1-4FDC-BD8C-EA6E47D4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A8DB6F-1DD7-4ACE-BA82-C19DE2B64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50FD35-9B95-4298-8942-918A6D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17E9BA-F724-416F-BED0-4C4766CA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EBE383-4980-47BA-AE3F-FA5B9B18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2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113D5-5805-4497-88FA-7715C21E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9EA6AF-3109-4EBC-B347-FAFFB9FE9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25E3CFF-F6B6-417A-9493-9CB899AF1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51D5DA-4807-487D-BB89-2F461B7E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484002E-63A2-4B75-A129-58F960BD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8743349-F466-4F5D-907C-0FCE468B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0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A16DB-6890-4E84-BC0F-B4E97AC7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A32257-DEE7-4A81-A560-C9A4869D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9A040D-2BA5-4408-BE98-CB6418591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54DE32-8A5E-4FB0-9667-5A7FF24F3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BB436C3-47C8-4BD5-8FC3-61B956C9D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E519A94-76B3-4DEC-B2B1-D32125F7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FBFEC18-1AB3-4CBF-99E8-4331D3AC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AC0B384-E7EC-4101-A090-6026EE8E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4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E85F5-27A5-493A-98AC-E5F96810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3D5AE65-CE6E-41AC-8B16-4ED05B30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9311C0A-7E5E-48E8-84D0-5840313D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40F3AD2-C1DF-4D32-A9CC-808D7F2B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55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73BE4F6-0267-4F09-9202-6B7A52CB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4039365-1F9A-4D3E-AF35-78A0E1CE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A36533-2CFC-4210-A475-1D01C945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09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C408B-3D93-487A-BFD7-34E52527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077A56-90E3-4513-9D87-A9CC2734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80D640-07E2-43F2-826C-AEA86C602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CB9E324-84A0-4087-BFC8-E003D822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AFDC7F8-3751-436C-BBE3-CB17209E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EF7877A-2137-4CF7-993F-72B58F41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4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C21CB-88D2-4126-9633-15FC3602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8E28600-3FCA-4FA8-AA28-AE5AD5F65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1908F9-5A0B-43F5-986F-E17E8E77D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6C92347-FAF8-4BEB-9FA2-D4A20184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24C790-4A78-47E3-A680-91D328B3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F75B66C-231D-453E-822D-F4C24CCB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88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F34E6DE-2A65-4B9B-8621-C068DB61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464CE-4D26-4636-8C98-CC04E6E8B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EBC9F5-BC0F-44B6-AE3F-867FBE42D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2BD7-3AEE-4F89-AF24-8B348AF689B3}" type="datetimeFigureOut">
              <a:rPr lang="sk-SK" smtClean="0"/>
              <a:t>17.04.2021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4EB730D-AF0D-4F74-B072-97ECFE6E9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77EE64-78EE-4708-BB2C-831954B0B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0ACB-D994-4A65-8E15-3298E2C2E2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13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LPc6teN7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voda&#10;&#10;Automaticky generovaný popis">
            <a:extLst>
              <a:ext uri="{FF2B5EF4-FFF2-40B4-BE49-F238E27FC236}">
                <a16:creationId xmlns:a16="http://schemas.microsoft.com/office/drawing/2014/main" id="{29AE37BD-50C5-448E-BD44-3443FC73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200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4BF2DD-D8ED-4AEB-818E-2808DDDB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891146"/>
            <a:ext cx="3852041" cy="1834056"/>
          </a:xfrm>
        </p:spPr>
        <p:txBody>
          <a:bodyPr>
            <a:noAutofit/>
          </a:bodyPr>
          <a:lstStyle/>
          <a:p>
            <a:r>
              <a:rPr lang="sk-SK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Moháčska katastrofa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4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voda&#10;&#10;Automaticky generovaný popis">
            <a:extLst>
              <a:ext uri="{FF2B5EF4-FFF2-40B4-BE49-F238E27FC236}">
                <a16:creationId xmlns:a16="http://schemas.microsoft.com/office/drawing/2014/main" id="{9D20241F-68E3-415C-A219-296C5461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20013"/>
          <a:stretch/>
        </p:blipFill>
        <p:spPr>
          <a:xfrm>
            <a:off x="0" y="-24764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340BEC-1BD8-47C0-8650-AA21DAC4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33038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98FE56-0F5B-4FE9-AB16-9833126B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61" y="2488017"/>
            <a:ext cx="5599059" cy="4191439"/>
          </a:xfrm>
        </p:spPr>
        <p:txBody>
          <a:bodyPr anchor="ctr">
            <a:normAutofit lnSpcReduction="10000"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Preštuduj si tému Moháčska katastrofa z učebnice dejepisu s. 78 – 80. Popozeraj si aj okraje.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Prejdi si prezentáciu.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viac vyhovuje forma videa, môže pozrieť tu: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https://www.youtube.com/watch?v=leLPc6teN70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Skús si urobiť stručné, ale výstižné poznámky.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Prerozprávaj tému vlastnými slovami.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7C2FF-3CCD-4D15-9FCD-C8AC7595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309670"/>
            <a:ext cx="6508005" cy="1643821"/>
          </a:xfrm>
          <a:noFill/>
        </p:spPr>
        <p:txBody>
          <a:bodyPr>
            <a:norm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Naposledy sme si v rámci národných dejín hovorili...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2425EC-5B5C-4B55-941C-F6A274EB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38" y="2116049"/>
            <a:ext cx="6586491" cy="4432281"/>
          </a:xfrm>
          <a:noFill/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Matej Korvín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rodu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Huňadyovcov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1458 – 1490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obrana južných hraníc Uhorska pred Turkami</a:t>
            </a:r>
          </a:p>
          <a:p>
            <a:pPr marL="457200" lvl="1" indent="0">
              <a:buNone/>
            </a:pP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Vladislav II. – „kráľ Dobre“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rodu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Jagelovcov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1490 - 1516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ustupoval šľachte, tým oslaboval svoju moc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jeho vlády sa odohralo sedliacke aj banícke povstanie</a:t>
            </a:r>
          </a:p>
          <a:p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vonkajšie, text, kniha, osoba&#10;&#10;Automaticky generovaný popis">
            <a:extLst>
              <a:ext uri="{FF2B5EF4-FFF2-40B4-BE49-F238E27FC236}">
                <a16:creationId xmlns:a16="http://schemas.microsoft.com/office/drawing/2014/main" id="{455047CB-B6FE-4A10-897B-934B4E155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1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534F6CDE-50C1-44CB-83C9-CA73B709E502}"/>
              </a:ext>
            </a:extLst>
          </p:cNvPr>
          <p:cNvSpPr/>
          <p:nvPr/>
        </p:nvSpPr>
        <p:spPr>
          <a:xfrm>
            <a:off x="6286500" y="2784764"/>
            <a:ext cx="1714500" cy="436418"/>
          </a:xfrm>
          <a:prstGeom prst="rightArrow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762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C5923-8F2D-41FD-ABEB-7DE4EDE1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86" y="748565"/>
            <a:ext cx="5120114" cy="1692794"/>
          </a:xfrm>
        </p:spPr>
        <p:txBody>
          <a:bodyPr>
            <a:norm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ceste k Moháču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6AA51D-6E0C-4E44-8549-58AE7A89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" y="2441359"/>
            <a:ext cx="6313150" cy="4208001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Ľudovít II.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rodu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Jagelovcov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1516 - 1526</a:t>
            </a:r>
          </a:p>
          <a:p>
            <a:pPr lvl="1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 Vladislava II.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výzvy na obranu krajiny šľachta nesplnila</a:t>
            </a:r>
          </a:p>
          <a:p>
            <a:pPr lvl="1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utiekol z bojiska proti Turkom v r. 1526 pri Moháči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prechode cez rameno Dunaja spadol z koňa a utopil sa</a:t>
            </a:r>
          </a:p>
          <a:p>
            <a:pPr lvl="1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Uhorsko zostalo bez panovníka</a:t>
            </a:r>
          </a:p>
          <a:p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oblečenie, pozeranie, žena, nosenie&#10;&#10;Automaticky generovaný popis">
            <a:extLst>
              <a:ext uri="{FF2B5EF4-FFF2-40B4-BE49-F238E27FC236}">
                <a16:creationId xmlns:a16="http://schemas.microsoft.com/office/drawing/2014/main" id="{0D77E50B-0A4D-4596-9179-96BE33AE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887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65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muž, osoba, nosenie, držiaci&#10;&#10;Automaticky generovaný popis">
            <a:extLst>
              <a:ext uri="{FF2B5EF4-FFF2-40B4-BE49-F238E27FC236}">
                <a16:creationId xmlns:a16="http://schemas.microsoft.com/office/drawing/2014/main" id="{D18FF88C-249C-4344-AF8C-CECF83D64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r="270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ázok 4" descr="Obrázok, na ktorom je text, voda&#10;&#10;Automaticky generovaný popis">
            <a:extLst>
              <a:ext uri="{FF2B5EF4-FFF2-40B4-BE49-F238E27FC236}">
                <a16:creationId xmlns:a16="http://schemas.microsoft.com/office/drawing/2014/main" id="{CF6DB5A1-AD56-47E2-B7E8-9809C9EFB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23104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1B5A89-E145-4D6B-9867-2AF6C32D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05" y="436604"/>
            <a:ext cx="3261705" cy="1569997"/>
          </a:xfrm>
        </p:spPr>
        <p:txBody>
          <a:bodyPr anchor="ctr">
            <a:normAutofit/>
          </a:bodyPr>
          <a:lstStyle/>
          <a:p>
            <a:pPr algn="ctr"/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Bitka pri Moháči (1526)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50F749-36D4-403C-9682-D8C299E4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1" y="2228144"/>
            <a:ext cx="3936670" cy="4479606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uhorské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(25 000) a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turecké vojská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(60 000) bojovali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maďarskom meste Moháč  </a:t>
            </a:r>
          </a:p>
          <a:p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veľká porážka Uhorska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otvorila Turkom dvere do Uhorska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 rozkvetu Uhorského kráľovstva, ale aj koniec stredoveku</a:t>
            </a:r>
          </a:p>
          <a:p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novoveku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91EACE7-1876-4871-AF43-67D544DA498F}"/>
              </a:ext>
            </a:extLst>
          </p:cNvPr>
          <p:cNvSpPr txBox="1"/>
          <p:nvPr/>
        </p:nvSpPr>
        <p:spPr>
          <a:xfrm>
            <a:off x="3936670" y="5568977"/>
            <a:ext cx="7949045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Turecké vojsko: </a:t>
            </a:r>
            <a:r>
              <a:rPr lang="sk-SK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jazdci používali luky, kopije, šable, sekerky, mali vytrvalé a rýchle kone, pešiakov dopĺňalo delostrelectvo (žoldnieri).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obr. vpravo turecký sultán </a:t>
            </a:r>
            <a:r>
              <a:rPr lang="sk-SK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Süleyman</a:t>
            </a:r>
            <a:r>
              <a:rPr lang="sk-SK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33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EE898-B6F6-4609-ADF4-0FBB35EF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Bitka o trón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 descr="Obrázok, na ktorom je text, fotografia, staré, muž&#10;&#10;Automaticky generovaný popis">
            <a:extLst>
              <a:ext uri="{FF2B5EF4-FFF2-40B4-BE49-F238E27FC236}">
                <a16:creationId xmlns:a16="http://schemas.microsoft.com/office/drawing/2014/main" id="{35D97304-4DDD-48B9-A743-DA8598D7B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83"/>
          <a:stretch/>
        </p:blipFill>
        <p:spPr>
          <a:xfrm>
            <a:off x="301998" y="1721922"/>
            <a:ext cx="6704891" cy="4520559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78747C-1E98-4CDB-8523-28761EBC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935" y="1517904"/>
            <a:ext cx="4611019" cy="4928596"/>
          </a:xfrm>
        </p:spPr>
        <p:txBody>
          <a:bodyPr anchor="ctr">
            <a:normAutofit/>
          </a:bodyPr>
          <a:lstStyle/>
          <a:p>
            <a:r>
              <a:rPr lang="sk-SK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dvaja kandidáti: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rakúsky arcivojvoda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Ferdinand Habsburský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sedmohradský knieža </a:t>
            </a:r>
            <a:r>
              <a:rPr lang="sk-SK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Zápoľský</a:t>
            </a:r>
          </a:p>
          <a:p>
            <a:pPr marL="0" indent="0">
              <a:buNone/>
            </a:pP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nakoniec sa dohodli na rozdelení Uhorska: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Ferdinand Habsburský: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 Z časť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Zápoľský: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časť</a:t>
            </a:r>
          </a:p>
          <a:p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6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92C0B-BB4B-4CCE-9395-5BC1EA36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28" y="-149628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Uhorsko:</a:t>
            </a:r>
            <a:r>
              <a:rPr lang="sk-SK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Habsburská monarchia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Zástupný objekt pre obsah 8" descr="Obrázok, na ktorom je text, mapa&#10;&#10;Automaticky generovaný popis">
            <a:extLst>
              <a:ext uri="{FF2B5EF4-FFF2-40B4-BE49-F238E27FC236}">
                <a16:creationId xmlns:a16="http://schemas.microsoft.com/office/drawing/2014/main" id="{A6B54C5B-DF84-4063-B0F7-08ABB3486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"/>
          <a:stretch/>
        </p:blipFill>
        <p:spPr>
          <a:xfrm>
            <a:off x="4552131" y="0"/>
            <a:ext cx="7537704" cy="685799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AB9F82F-6F06-458F-8639-5C742310F132}"/>
              </a:ext>
            </a:extLst>
          </p:cNvPr>
          <p:cNvSpPr/>
          <p:nvPr/>
        </p:nvSpPr>
        <p:spPr>
          <a:xfrm>
            <a:off x="6653066" y="2004615"/>
            <a:ext cx="2183908" cy="22815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A668A1C-F50E-4177-BF3E-4535715D6BD7}"/>
              </a:ext>
            </a:extLst>
          </p:cNvPr>
          <p:cNvSpPr/>
          <p:nvPr/>
        </p:nvSpPr>
        <p:spPr>
          <a:xfrm rot="18888835">
            <a:off x="9037181" y="906031"/>
            <a:ext cx="1334929" cy="34099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67C1491-F775-41E3-935D-78646ECDAEAD}"/>
              </a:ext>
            </a:extLst>
          </p:cNvPr>
          <p:cNvSpPr/>
          <p:nvPr/>
        </p:nvSpPr>
        <p:spPr>
          <a:xfrm rot="2820522">
            <a:off x="6167375" y="125595"/>
            <a:ext cx="830053" cy="4106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3E0F08EC-E086-4916-9B5D-18061C42A7C8}"/>
              </a:ext>
            </a:extLst>
          </p:cNvPr>
          <p:cNvSpPr txBox="1"/>
          <p:nvPr/>
        </p:nvSpPr>
        <p:spPr>
          <a:xfrm>
            <a:off x="34058" y="5525317"/>
            <a:ext cx="476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C000"/>
                </a:solidFill>
              </a:rPr>
              <a:t>Turci</a:t>
            </a:r>
          </a:p>
          <a:p>
            <a:r>
              <a:rPr lang="sk-SK" sz="2400" b="1" dirty="0">
                <a:solidFill>
                  <a:srgbClr val="0070C0"/>
                </a:solidFill>
              </a:rPr>
              <a:t>Sedmohradské kniežatstvo</a:t>
            </a:r>
          </a:p>
          <a:p>
            <a:r>
              <a:rPr lang="sk-SK" sz="2400" b="1" dirty="0">
                <a:solidFill>
                  <a:srgbClr val="FF0000"/>
                </a:solidFill>
              </a:rPr>
              <a:t>Uhorské kráľovstvo - Habsburgovci</a:t>
            </a:r>
          </a:p>
        </p:txBody>
      </p:sp>
    </p:spTree>
    <p:extLst>
      <p:ext uri="{BB962C8B-B14F-4D97-AF65-F5344CB8AC3E}">
        <p14:creationId xmlns:p14="http://schemas.microsoft.com/office/powerpoint/2010/main" val="104610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osoba, vnútri, stojaci, žena&#10;&#10;Automaticky generovaný popis">
            <a:extLst>
              <a:ext uri="{FF2B5EF4-FFF2-40B4-BE49-F238E27FC236}">
                <a16:creationId xmlns:a16="http://schemas.microsoft.com/office/drawing/2014/main" id="{5139903D-6C86-4CCE-B056-5CB12F8D2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149"/>
          <a:stretch/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B2C639-8FE3-4C53-A60F-DFC06B1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Habsburská monarchia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30BFE1-8E25-4503-8548-3621F4FD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6" y="485774"/>
            <a:ext cx="3568824" cy="5994925"/>
          </a:xfrm>
        </p:spPr>
        <p:txBody>
          <a:bodyPr anchor="ctr">
            <a:normAutofit/>
          </a:bodyPr>
          <a:lstStyle/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Ferdinandovi Habsburskému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podarilo vytvoriť stredoeurópsku podunajskú monarchiu</a:t>
            </a:r>
          </a:p>
          <a:p>
            <a:pPr lvl="1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centralizáciu a absolutizmus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tvorili ju: dnešné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Rakúsko, Slovinsko, České a Uhorské kráľovstvo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hlavným mestom bola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Viedeň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Habsburská monarchia zanikla až po 1. sv. vojne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2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voda&#10;&#10;Automaticky generovaný popis">
            <a:extLst>
              <a:ext uri="{FF2B5EF4-FFF2-40B4-BE49-F238E27FC236}">
                <a16:creationId xmlns:a16="http://schemas.microsoft.com/office/drawing/2014/main" id="{8A170669-9ADF-4CED-9C42-BCBB8A528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20013"/>
          <a:stretch/>
        </p:blipFill>
        <p:spPr>
          <a:xfrm>
            <a:off x="78830" y="-29506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F5244B-E677-4F01-831A-6A165EF9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8" y="320958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Otestuj 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CB02BC-3CAD-468B-8D10-8867958C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61" y="1232090"/>
            <a:ext cx="6024429" cy="6146021"/>
          </a:xfrm>
        </p:spPr>
        <p:txBody>
          <a:bodyPr anchor="ctr">
            <a:normAutofit/>
          </a:bodyPr>
          <a:lstStyle/>
          <a:p>
            <a:pPr marL="361950" indent="-1698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000" b="1" dirty="0"/>
              <a:t>Ktorého panovníka posmešne </a:t>
            </a:r>
            <a:endParaRPr lang="sk-SK" sz="2000" b="1" dirty="0" smtClean="0"/>
          </a:p>
          <a:p>
            <a:pPr marL="1698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    nazývali „kráľ </a:t>
            </a:r>
            <a:r>
              <a:rPr lang="sk-SK" sz="2000" b="1" dirty="0"/>
              <a:t>Dobre“ a prečo</a:t>
            </a:r>
            <a:r>
              <a:rPr lang="sk-SK" sz="2000" b="1" dirty="0" smtClean="0"/>
              <a:t>?</a:t>
            </a:r>
          </a:p>
          <a:p>
            <a:pPr marL="1698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2. </a:t>
            </a:r>
            <a:r>
              <a:rPr lang="sk-SK" sz="2000" b="1" dirty="0" smtClean="0"/>
              <a:t>Koho </a:t>
            </a:r>
            <a:r>
              <a:rPr lang="sk-SK" sz="2000" b="1" dirty="0"/>
              <a:t>synom bol Ľudovít II. </a:t>
            </a:r>
            <a:r>
              <a:rPr lang="sk-SK" sz="2000" b="1" dirty="0" err="1"/>
              <a:t>Jagelovský</a:t>
            </a:r>
            <a:r>
              <a:rPr lang="sk-SK" sz="2000" b="1" dirty="0"/>
              <a:t>? </a:t>
            </a:r>
            <a:endParaRPr lang="sk-SK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  </a:t>
            </a:r>
            <a:r>
              <a:rPr lang="sk-SK" sz="2000" b="1" dirty="0" smtClean="0"/>
              <a:t>V </a:t>
            </a:r>
            <a:r>
              <a:rPr lang="sk-SK" sz="2000" b="1" dirty="0"/>
              <a:t>ktorom storočí vládol</a:t>
            </a:r>
            <a:r>
              <a:rPr lang="sk-SK" sz="2000" b="1" dirty="0" smtClean="0"/>
              <a:t>?</a:t>
            </a:r>
          </a:p>
          <a:p>
            <a:pPr marL="361950" indent="-192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3. Aké </a:t>
            </a:r>
            <a:r>
              <a:rPr lang="sk-SK" sz="2000" b="1" dirty="0"/>
              <a:t>vojská sa stretli v bitke pri Moháči</a:t>
            </a:r>
            <a:r>
              <a:rPr lang="sk-SK" sz="20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        Kedy </a:t>
            </a:r>
            <a:r>
              <a:rPr lang="sk-SK" sz="2000" b="1" dirty="0"/>
              <a:t>sa odohrala</a:t>
            </a:r>
            <a:r>
              <a:rPr lang="sk-SK" sz="2000" b="1" dirty="0" smtClean="0"/>
              <a:t>?</a:t>
            </a:r>
          </a:p>
          <a:p>
            <a:pPr marL="361950" indent="-192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4. </a:t>
            </a:r>
            <a:r>
              <a:rPr lang="sk-SK" sz="2000" b="1" dirty="0" smtClean="0"/>
              <a:t>Ako </a:t>
            </a:r>
            <a:r>
              <a:rPr lang="sk-SK" sz="2000" b="1" dirty="0"/>
              <a:t>sa volá panovník, ktorý ušiel z bojiska </a:t>
            </a:r>
            <a:endParaRPr lang="sk-SK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  </a:t>
            </a:r>
            <a:r>
              <a:rPr lang="sk-SK" sz="2000" b="1" dirty="0" smtClean="0"/>
              <a:t>pri  Moháči</a:t>
            </a:r>
            <a:r>
              <a:rPr lang="sk-SK" sz="2000" b="1" dirty="0"/>
              <a:t>?</a:t>
            </a:r>
          </a:p>
          <a:p>
            <a:pPr marL="361950" indent="-192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5. Ktorú </a:t>
            </a:r>
            <a:r>
              <a:rPr lang="sk-SK" sz="2000" b="1" dirty="0"/>
              <a:t>udalosť pokladáme za koniec </a:t>
            </a:r>
            <a:endParaRPr lang="sk-SK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  </a:t>
            </a:r>
            <a:r>
              <a:rPr lang="sk-SK" sz="2000" b="1" dirty="0" smtClean="0"/>
              <a:t>stredoveku </a:t>
            </a:r>
            <a:r>
              <a:rPr lang="sk-SK" sz="2000" b="1" dirty="0"/>
              <a:t>v Uhorsku?</a:t>
            </a:r>
          </a:p>
          <a:p>
            <a:pPr marL="446088" indent="-276225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6. Ktorí 2 </a:t>
            </a:r>
            <a:r>
              <a:rPr lang="sk-SK" sz="2000" b="1" dirty="0"/>
              <a:t>muži bojovali o trón po smrti </a:t>
            </a:r>
            <a:r>
              <a:rPr lang="sk-SK" sz="2000" b="1" dirty="0" smtClean="0"/>
              <a:t>Ľudovíta II. </a:t>
            </a:r>
            <a:r>
              <a:rPr lang="sk-SK" sz="2000" b="1" dirty="0" err="1" smtClean="0"/>
              <a:t>Jagelovského</a:t>
            </a:r>
            <a:r>
              <a:rPr lang="sk-SK" sz="2000" b="1" dirty="0"/>
              <a:t>? Ako si </a:t>
            </a:r>
            <a:r>
              <a:rPr lang="sk-SK" sz="2000" b="1" dirty="0" smtClean="0"/>
              <a:t>rozdelili Uhorsko</a:t>
            </a:r>
            <a:r>
              <a:rPr lang="sk-SK" sz="2000" b="1" dirty="0"/>
              <a:t>?</a:t>
            </a:r>
          </a:p>
          <a:p>
            <a:pPr marL="446088" indent="-276225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 7. Ako </a:t>
            </a:r>
            <a:r>
              <a:rPr lang="sk-SK" sz="2000" b="1" dirty="0"/>
              <a:t>sa volal zakladateľ Habsburskej </a:t>
            </a:r>
            <a:r>
              <a:rPr lang="sk-SK" sz="2000" b="1" dirty="0" smtClean="0"/>
              <a:t>monarchie</a:t>
            </a:r>
            <a:r>
              <a:rPr lang="sk-SK" sz="2000" b="1" dirty="0"/>
              <a:t>? 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     8.Ako </a:t>
            </a:r>
            <a:r>
              <a:rPr lang="sk-SK" sz="2000" b="1" dirty="0"/>
              <a:t>sa volalo hlavné mesto Habsburskej monarchie?</a:t>
            </a:r>
          </a:p>
          <a:p>
            <a:pPr marL="361950" indent="-192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/>
              <a:t>9. Kedy </a:t>
            </a:r>
            <a:r>
              <a:rPr lang="sk-SK" sz="2000" b="1" dirty="0"/>
              <a:t>sa rozpadla Habsburská monarchia?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k-SK" sz="11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k-SK" sz="11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98898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0AE8D-D7D5-4EC6-B899-5B1E088F4B77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Riešenie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56645-8801-436B-8D1D-9E3B03DA5178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Vladislava II. </a:t>
            </a:r>
            <a:r>
              <a:rPr lang="sk-SK" dirty="0" err="1"/>
              <a:t>Jagelovského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Ľudovít II. </a:t>
            </a:r>
            <a:r>
              <a:rPr lang="sk-SK" dirty="0" err="1"/>
              <a:t>Jagelovský</a:t>
            </a:r>
            <a:r>
              <a:rPr lang="sk-SK" dirty="0"/>
              <a:t>, v 16. stor.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uhorské a turecké vojská, 1526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Ľudovít II. </a:t>
            </a:r>
            <a:r>
              <a:rPr lang="sk-SK" dirty="0" err="1"/>
              <a:t>Jagelovský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bitku pri Moháči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Ferdinand Habsburský (S a Z časť) a Ján Zápoľský (V časť)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Ferdinand Habsburský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Viedeň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po 1. sv. vojne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7700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492</Words>
  <Application>Microsoft Office PowerPoint</Application>
  <PresentationFormat>Širokouhlá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Motív Office</vt:lpstr>
      <vt:lpstr>Moháčska katastrofa</vt:lpstr>
      <vt:lpstr>Naposledy sme si v rámci národných dejín hovorili...</vt:lpstr>
      <vt:lpstr>Na ceste k Moháču</vt:lpstr>
      <vt:lpstr>Bitka pri Moháči (1526)</vt:lpstr>
      <vt:lpstr>Bitka o trón</vt:lpstr>
      <vt:lpstr>Uhorsko: Habsburská monarchia</vt:lpstr>
      <vt:lpstr>Habsburská monarchia</vt:lpstr>
      <vt:lpstr>Otestuj sa</vt:lpstr>
      <vt:lpstr>Riešenie</vt:lpstr>
      <vt:lpstr>Úlohy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Moháčska katastrofa</dc:title>
  <dc:creator>Zuzana Puchalová</dc:creator>
  <cp:lastModifiedBy>HP</cp:lastModifiedBy>
  <cp:revision>9</cp:revision>
  <dcterms:created xsi:type="dcterms:W3CDTF">2020-05-08T12:55:16Z</dcterms:created>
  <dcterms:modified xsi:type="dcterms:W3CDTF">2021-04-17T06:05:41Z</dcterms:modified>
</cp:coreProperties>
</file>