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3" r:id="rId5"/>
    <p:sldId id="260" r:id="rId6"/>
    <p:sldId id="262" r:id="rId7"/>
    <p:sldId id="261"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1339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4" d="100"/>
          <a:sy n="74" d="100"/>
        </p:scale>
        <p:origin x="1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k-SK"/>
              <a:t>Kliknutím upravte štýl predlohy nadpisu</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Kliknutím upravte štýl predlohy nadpisu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k-SK"/>
              <a:t>Kliknutím upravte štýl predlohy nadpisu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Kliknite sem a upravte štýly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Kliknutím upravte štýl predlohy nadpisu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Kliknite sem a upravte štýly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k-SK"/>
              <a:t>Kliknutím upravte štýl predlohy nadpisu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Kliknite sem a upravte štýly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ncho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k-SK"/>
              <a:t>Kliknutím upravte štýl predlohy nadpisu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k-SK"/>
              <a:t>Kliknutím upravte štýl predlohy nadpisu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k.wikipedia.org/wiki/Trich%C3%B3m"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k.wikipedia.org/w/index.php?title=Stol%C3%A1rstvo&amp;action=edit&amp;redlink=1" TargetMode="External"/><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8852BB-5ADA-494D-800F-0431735C4426}"/>
              </a:ext>
            </a:extLst>
          </p:cNvPr>
          <p:cNvSpPr>
            <a:spLocks noGrp="1"/>
          </p:cNvSpPr>
          <p:nvPr>
            <p:ph type="ctrTitle"/>
          </p:nvPr>
        </p:nvSpPr>
        <p:spPr>
          <a:xfrm>
            <a:off x="1740127" y="863081"/>
            <a:ext cx="8915399" cy="2755882"/>
          </a:xfrm>
        </p:spPr>
        <p:txBody>
          <a:bodyPr>
            <a:normAutofit/>
          </a:bodyPr>
          <a:lstStyle/>
          <a:p>
            <a:pPr algn="ctr"/>
            <a:r>
              <a:rPr lang="sk-SK" b="1" dirty="0">
                <a:latin typeface="Comic Sans MS" panose="030F0702030302020204" pitchFamily="66" charset="0"/>
              </a:rPr>
              <a:t>Rastliny vodného spoločenstva:</a:t>
            </a:r>
            <a:br>
              <a:rPr lang="sk-SK" b="1" dirty="0">
                <a:latin typeface="Comic Sans MS" panose="030F0702030302020204" pitchFamily="66" charset="0"/>
              </a:rPr>
            </a:br>
            <a:r>
              <a:rPr lang="sk-SK" b="1" dirty="0">
                <a:solidFill>
                  <a:srgbClr val="009900"/>
                </a:solidFill>
                <a:latin typeface="Comic Sans MS" panose="030F0702030302020204" pitchFamily="66" charset="0"/>
              </a:rPr>
              <a:t>Vŕba biela a jelša lepkavá</a:t>
            </a:r>
          </a:p>
        </p:txBody>
      </p:sp>
    </p:spTree>
    <p:extLst>
      <p:ext uri="{BB962C8B-B14F-4D97-AF65-F5344CB8AC3E}">
        <p14:creationId xmlns:p14="http://schemas.microsoft.com/office/powerpoint/2010/main" val="726485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E473EC-2139-48D3-B7A4-C704B14315E8}"/>
              </a:ext>
            </a:extLst>
          </p:cNvPr>
          <p:cNvSpPr>
            <a:spLocks noGrp="1"/>
          </p:cNvSpPr>
          <p:nvPr>
            <p:ph type="title"/>
          </p:nvPr>
        </p:nvSpPr>
        <p:spPr>
          <a:xfrm>
            <a:off x="2592925" y="624110"/>
            <a:ext cx="8911687" cy="738159"/>
          </a:xfrm>
        </p:spPr>
        <p:txBody>
          <a:bodyPr/>
          <a:lstStyle/>
          <a:p>
            <a:pPr algn="ctr"/>
            <a:r>
              <a:rPr lang="sk-SK" b="1" dirty="0">
                <a:solidFill>
                  <a:srgbClr val="009900"/>
                </a:solidFill>
                <a:latin typeface="Comic Sans MS" panose="030F0702030302020204" pitchFamily="66" charset="0"/>
              </a:rPr>
              <a:t>Vŕba biela</a:t>
            </a:r>
          </a:p>
        </p:txBody>
      </p:sp>
      <p:pic>
        <p:nvPicPr>
          <p:cNvPr id="1026" name="Picture 2">
            <a:extLst>
              <a:ext uri="{FF2B5EF4-FFF2-40B4-BE49-F238E27FC236}">
                <a16:creationId xmlns:a16="http://schemas.microsoft.com/office/drawing/2014/main" id="{03F9B2B6-DC13-423A-A3DD-DDF65889FC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7583" y="1362269"/>
            <a:ext cx="3878036" cy="5164839"/>
          </a:xfrm>
          <a:prstGeom prst="rect">
            <a:avLst/>
          </a:prstGeom>
          <a:noFill/>
          <a:extLst>
            <a:ext uri="{909E8E84-426E-40DD-AFC4-6F175D3DCCD1}">
              <a14:hiddenFill xmlns:a14="http://schemas.microsoft.com/office/drawing/2010/main">
                <a:solidFill>
                  <a:srgbClr val="FFFFFF"/>
                </a:solidFill>
              </a14:hiddenFill>
            </a:ext>
          </a:extLst>
        </p:spPr>
      </p:pic>
      <p:sp>
        <p:nvSpPr>
          <p:cNvPr id="5" name="Obdĺžnik: zaoblené rohy 4">
            <a:extLst>
              <a:ext uri="{FF2B5EF4-FFF2-40B4-BE49-F238E27FC236}">
                <a16:creationId xmlns:a16="http://schemas.microsoft.com/office/drawing/2014/main" id="{640EF426-E937-4677-ADD3-29FC9D0DA34A}"/>
              </a:ext>
            </a:extLst>
          </p:cNvPr>
          <p:cNvSpPr/>
          <p:nvPr/>
        </p:nvSpPr>
        <p:spPr>
          <a:xfrm>
            <a:off x="5673012" y="1978089"/>
            <a:ext cx="5337111" cy="370425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k-SK" sz="2400" b="1" dirty="0">
                <a:solidFill>
                  <a:schemeClr val="tx1"/>
                </a:solidFill>
              </a:rPr>
              <a:t>Vŕba biela je strom s vysoko posadenou korunou. Môže dorastať do výšky okolo 30 metrov. Má tenké ohybné konáre.</a:t>
            </a:r>
            <a:r>
              <a:rPr lang="sk-SK" sz="2400" b="1" dirty="0">
                <a:latin typeface="Comic Sans MS" panose="030F0702030302020204" pitchFamily="66" charset="0"/>
              </a:rPr>
              <a:t> </a:t>
            </a:r>
            <a:r>
              <a:rPr lang="sk-SK" sz="2400" b="1" dirty="0">
                <a:solidFill>
                  <a:schemeClr val="tx1"/>
                </a:solidFill>
                <a:latin typeface="Comic Sans MS" panose="030F0702030302020204" pitchFamily="66" charset="0"/>
              </a:rPr>
              <a:t>Z vrchnej strany má listy matné a lesklé, na spodnej strane šedo zelené, šedo biele a rovnobežne </a:t>
            </a:r>
            <a:r>
              <a:rPr lang="sk-SK" sz="2400" b="1" dirty="0">
                <a:ln w="22225">
                  <a:solidFill>
                    <a:srgbClr val="FF0000"/>
                  </a:solidFill>
                  <a:prstDash val="solid"/>
                </a:ln>
                <a:solidFill>
                  <a:srgbClr val="C00000"/>
                </a:solidFill>
                <a:latin typeface="Comic Sans MS" panose="030F0702030302020204" pitchFamily="66" charset="0"/>
                <a:hlinkClick r:id="rId3" tooltip="Trichóm">
                  <a:extLst>
                    <a:ext uri="{A12FA001-AC4F-418D-AE19-62706E023703}">
                      <ahyp:hlinkClr xmlns:ahyp="http://schemas.microsoft.com/office/drawing/2018/hyperlinkcolor" xmlns="" val="tx"/>
                    </a:ext>
                  </a:extLst>
                </a:hlinkClick>
              </a:rPr>
              <a:t>chlpaté</a:t>
            </a:r>
            <a:r>
              <a:rPr lang="sk-SK" sz="2400" b="1" dirty="0">
                <a:solidFill>
                  <a:schemeClr val="accent1">
                    <a:lumMod val="75000"/>
                  </a:schemeClr>
                </a:solidFill>
                <a:latin typeface="Comic Sans MS" panose="030F0702030302020204" pitchFamily="66" charset="0"/>
              </a:rPr>
              <a:t>.</a:t>
            </a:r>
            <a:r>
              <a:rPr lang="sk-SK" sz="2400" b="1" dirty="0">
                <a:solidFill>
                  <a:schemeClr val="tx1"/>
                </a:solidFill>
                <a:latin typeface="Comic Sans MS" panose="030F0702030302020204" pitchFamily="66" charset="0"/>
              </a:rPr>
              <a:t> Ochlpenie listov sa mení.</a:t>
            </a:r>
          </a:p>
        </p:txBody>
      </p:sp>
    </p:spTree>
    <p:extLst>
      <p:ext uri="{BB962C8B-B14F-4D97-AF65-F5344CB8AC3E}">
        <p14:creationId xmlns:p14="http://schemas.microsoft.com/office/powerpoint/2010/main" val="3625505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7E935866-2C7D-4D8E-AE51-4EF8C67B6228}"/>
              </a:ext>
            </a:extLst>
          </p:cNvPr>
          <p:cNvSpPr>
            <a:spLocks noGrp="1"/>
          </p:cNvSpPr>
          <p:nvPr>
            <p:ph type="title"/>
          </p:nvPr>
        </p:nvSpPr>
        <p:spPr>
          <a:xfrm>
            <a:off x="2592388" y="623888"/>
            <a:ext cx="8912225" cy="579437"/>
          </a:xfrm>
        </p:spPr>
        <p:txBody>
          <a:bodyPr>
            <a:normAutofit fontScale="90000"/>
          </a:bodyPr>
          <a:lstStyle/>
          <a:p>
            <a:pPr algn="ctr"/>
            <a:r>
              <a:rPr lang="sk-SK" b="1" dirty="0">
                <a:solidFill>
                  <a:srgbClr val="009900"/>
                </a:solidFill>
                <a:latin typeface="Comic Sans MS" panose="030F0702030302020204" pitchFamily="66" charset="0"/>
              </a:rPr>
              <a:t>Vŕba biela</a:t>
            </a:r>
          </a:p>
        </p:txBody>
      </p:sp>
      <p:pic>
        <p:nvPicPr>
          <p:cNvPr id="3074" name="Picture 2" descr="Salix Alba Vŕba Biela Jahňady - Fotografia zdarma na Pixabay">
            <a:extLst>
              <a:ext uri="{FF2B5EF4-FFF2-40B4-BE49-F238E27FC236}">
                <a16:creationId xmlns:a16="http://schemas.microsoft.com/office/drawing/2014/main" id="{5E74DDA2-87FC-43E7-A704-ADCEAC800E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665" y="1310756"/>
            <a:ext cx="4567627" cy="3421311"/>
          </a:xfrm>
          <a:prstGeom prst="rect">
            <a:avLst/>
          </a:prstGeom>
          <a:noFill/>
          <a:extLst>
            <a:ext uri="{909E8E84-426E-40DD-AFC4-6F175D3DCCD1}">
              <a14:hiddenFill xmlns:a14="http://schemas.microsoft.com/office/drawing/2010/main">
                <a:solidFill>
                  <a:srgbClr val="FFFFFF"/>
                </a:solidFill>
              </a14:hiddenFill>
            </a:ext>
          </a:extLst>
        </p:spPr>
      </p:pic>
      <p:sp>
        <p:nvSpPr>
          <p:cNvPr id="5" name="Obdĺžnik: zaoblené rohy 4">
            <a:extLst>
              <a:ext uri="{FF2B5EF4-FFF2-40B4-BE49-F238E27FC236}">
                <a16:creationId xmlns:a16="http://schemas.microsoft.com/office/drawing/2014/main" id="{8AB7998E-39C8-4A99-9108-83E092D17F5E}"/>
              </a:ext>
            </a:extLst>
          </p:cNvPr>
          <p:cNvSpPr/>
          <p:nvPr/>
        </p:nvSpPr>
        <p:spPr>
          <a:xfrm>
            <a:off x="6581192" y="2107778"/>
            <a:ext cx="4839478" cy="33030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k-SK" dirty="0">
                <a:solidFill>
                  <a:schemeClr val="tx1"/>
                </a:solidFill>
              </a:rPr>
              <a:t> </a:t>
            </a:r>
            <a:r>
              <a:rPr lang="sk-SK" sz="2400" b="1" dirty="0">
                <a:solidFill>
                  <a:schemeClr val="tx1"/>
                </a:solidFill>
                <a:latin typeface="Comic Sans MS" panose="030F0702030302020204" pitchFamily="66" charset="0"/>
              </a:rPr>
              <a:t>Púčiky sú kužeľovité, tupé, hnedozelené a chlpaté. Má žlté kvietky – jahňady. Kvitne koncom apríla, v máji. Rastie na brehoch potokov a riek.</a:t>
            </a:r>
          </a:p>
        </p:txBody>
      </p:sp>
      <p:pic>
        <p:nvPicPr>
          <p:cNvPr id="3076" name="Picture 4" descr="Nahuby.sk - Fotografia - vŕba biela Salix alba L.">
            <a:extLst>
              <a:ext uri="{FF2B5EF4-FFF2-40B4-BE49-F238E27FC236}">
                <a16:creationId xmlns:a16="http://schemas.microsoft.com/office/drawing/2014/main" id="{0BD743B8-1D2E-4355-B136-7BB229F0B2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0499" y="4732067"/>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475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D8FA19-AE2F-4C7E-9139-48EF6203F4B4}"/>
              </a:ext>
            </a:extLst>
          </p:cNvPr>
          <p:cNvSpPr>
            <a:spLocks noGrp="1"/>
          </p:cNvSpPr>
          <p:nvPr>
            <p:ph type="title"/>
          </p:nvPr>
        </p:nvSpPr>
        <p:spPr>
          <a:xfrm>
            <a:off x="2033088" y="297539"/>
            <a:ext cx="8911687" cy="588870"/>
          </a:xfrm>
        </p:spPr>
        <p:txBody>
          <a:bodyPr>
            <a:normAutofit fontScale="90000"/>
          </a:bodyPr>
          <a:lstStyle/>
          <a:p>
            <a:pPr algn="ctr"/>
            <a:r>
              <a:rPr lang="sk-SK" b="1" dirty="0">
                <a:solidFill>
                  <a:srgbClr val="009900"/>
                </a:solidFill>
                <a:latin typeface="Comic Sans MS" panose="030F0702030302020204" pitchFamily="66" charset="0"/>
              </a:rPr>
              <a:t>Vŕba biela</a:t>
            </a:r>
          </a:p>
        </p:txBody>
      </p:sp>
      <p:pic>
        <p:nvPicPr>
          <p:cNvPr id="2052" name="Picture 4" descr="Okrasné dreviny">
            <a:extLst>
              <a:ext uri="{FF2B5EF4-FFF2-40B4-BE49-F238E27FC236}">
                <a16:creationId xmlns:a16="http://schemas.microsoft.com/office/drawing/2014/main" id="{CA25D86F-C984-40D8-8B20-5702406E45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5387" y="961054"/>
            <a:ext cx="7620000" cy="57150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Vŕba biela (Salix alba L.) | Herbár.org">
            <a:extLst>
              <a:ext uri="{FF2B5EF4-FFF2-40B4-BE49-F238E27FC236}">
                <a16:creationId xmlns:a16="http://schemas.microsoft.com/office/drawing/2014/main" id="{0C3B017E-45F9-4DE8-8227-D06E6163EB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13" y="361174"/>
            <a:ext cx="4466299" cy="334541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zaoblené rohy 2">
            <a:extLst>
              <a:ext uri="{FF2B5EF4-FFF2-40B4-BE49-F238E27FC236}">
                <a16:creationId xmlns:a16="http://schemas.microsoft.com/office/drawing/2014/main" id="{7D78559B-9CBA-4E0C-B5D3-B05993A18487}"/>
              </a:ext>
            </a:extLst>
          </p:cNvPr>
          <p:cNvSpPr/>
          <p:nvPr/>
        </p:nvSpPr>
        <p:spPr>
          <a:xfrm>
            <a:off x="494524" y="3603950"/>
            <a:ext cx="5066522" cy="334541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k-SK" sz="2400" b="1" dirty="0">
                <a:solidFill>
                  <a:schemeClr val="tx1"/>
                </a:solidFill>
                <a:latin typeface="Comic Sans MS" panose="030F0702030302020204" pitchFamily="66" charset="0"/>
              </a:rPr>
              <a:t>Bylina veľmi účinne pomáha pri chrípke, nachladnutiu.</a:t>
            </a:r>
          </a:p>
          <a:p>
            <a:pPr algn="ctr"/>
            <a:r>
              <a:rPr lang="sk-SK" sz="2400" b="1" dirty="0">
                <a:solidFill>
                  <a:schemeClr val="tx1"/>
                </a:solidFill>
                <a:latin typeface="Comic Sans MS" panose="030F0702030302020204" pitchFamily="66" charset="0"/>
              </a:rPr>
              <a:t>V roku 1838 bola z kôry vŕby bielej </a:t>
            </a:r>
            <a:r>
              <a:rPr lang="sk-SK" sz="2400" b="1" dirty="0" smtClean="0">
                <a:solidFill>
                  <a:schemeClr val="tx1"/>
                </a:solidFill>
                <a:latin typeface="Comic Sans MS" panose="030F0702030302020204" pitchFamily="66" charset="0"/>
              </a:rPr>
              <a:t>prvýkrát </a:t>
            </a:r>
            <a:r>
              <a:rPr lang="sk-SK" sz="2400" b="1" dirty="0">
                <a:solidFill>
                  <a:schemeClr val="tx1"/>
                </a:solidFill>
                <a:latin typeface="Comic Sans MS" panose="030F0702030302020204" pitchFamily="66" charset="0"/>
              </a:rPr>
              <a:t>izolovaná kyselina salicylová, a z nej potom bol v roku 1899 synteticky pripravený aspirín. </a:t>
            </a:r>
          </a:p>
        </p:txBody>
      </p:sp>
    </p:spTree>
    <p:extLst>
      <p:ext uri="{BB962C8B-B14F-4D97-AF65-F5344CB8AC3E}">
        <p14:creationId xmlns:p14="http://schemas.microsoft.com/office/powerpoint/2010/main" val="2423586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E85B9B-89B0-490E-BCAF-F7C46382EF85}"/>
              </a:ext>
            </a:extLst>
          </p:cNvPr>
          <p:cNvSpPr>
            <a:spLocks noGrp="1"/>
          </p:cNvSpPr>
          <p:nvPr>
            <p:ph type="title"/>
          </p:nvPr>
        </p:nvSpPr>
        <p:spPr>
          <a:xfrm>
            <a:off x="2592924" y="624110"/>
            <a:ext cx="8911687" cy="772985"/>
          </a:xfrm>
        </p:spPr>
        <p:txBody>
          <a:bodyPr>
            <a:normAutofit/>
          </a:bodyPr>
          <a:lstStyle/>
          <a:p>
            <a:pPr algn="ctr"/>
            <a:r>
              <a:rPr lang="sk-SK" b="1" dirty="0">
                <a:solidFill>
                  <a:srgbClr val="009900"/>
                </a:solidFill>
                <a:latin typeface="Comic Sans MS" panose="030F0702030302020204" pitchFamily="66" charset="0"/>
              </a:rPr>
              <a:t>Jelša lepkavá</a:t>
            </a:r>
          </a:p>
        </p:txBody>
      </p:sp>
      <p:pic>
        <p:nvPicPr>
          <p:cNvPr id="4098" name="Picture 2">
            <a:extLst>
              <a:ext uri="{FF2B5EF4-FFF2-40B4-BE49-F238E27FC236}">
                <a16:creationId xmlns:a16="http://schemas.microsoft.com/office/drawing/2014/main" id="{232C3592-DCF1-4F48-B406-9029A662CC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102" y="1080505"/>
            <a:ext cx="4450119" cy="5464746"/>
          </a:xfrm>
          <a:prstGeom prst="rect">
            <a:avLst/>
          </a:prstGeom>
          <a:noFill/>
          <a:extLst>
            <a:ext uri="{909E8E84-426E-40DD-AFC4-6F175D3DCCD1}">
              <a14:hiddenFill xmlns:a14="http://schemas.microsoft.com/office/drawing/2010/main">
                <a:solidFill>
                  <a:srgbClr val="FFFFFF"/>
                </a:solidFill>
              </a14:hiddenFill>
            </a:ext>
          </a:extLst>
        </p:spPr>
      </p:pic>
      <p:sp>
        <p:nvSpPr>
          <p:cNvPr id="4" name="Obdĺžnik: zaoblené rohy 3">
            <a:extLst>
              <a:ext uri="{FF2B5EF4-FFF2-40B4-BE49-F238E27FC236}">
                <a16:creationId xmlns:a16="http://schemas.microsoft.com/office/drawing/2014/main" id="{E1FF78E5-6CD9-4A68-8B74-CBFEE67A35FC}"/>
              </a:ext>
            </a:extLst>
          </p:cNvPr>
          <p:cNvSpPr/>
          <p:nvPr/>
        </p:nvSpPr>
        <p:spPr>
          <a:xfrm>
            <a:off x="4884267" y="1853490"/>
            <a:ext cx="6979298" cy="452543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k-SK" sz="2400" b="1" dirty="0">
                <a:solidFill>
                  <a:schemeClr val="tx1"/>
                </a:solidFill>
                <a:latin typeface="Comic Sans MS" panose="030F0702030302020204" pitchFamily="66" charset="0"/>
              </a:rPr>
              <a:t>Je to listnatý opadavý strom. Koruna stromu je  vajcovito podlhovastá, u starších jedincov až ihlanovitá. Väčšinou dorastá do výšky približne 30 metrov a dožíva sa veku asi 100 rokov, v niektorých prípadoch aj približne 200 rokov. Kvitne vo februári až apríli, skôr ako jej vypučia listy. Rastie väčšinou na brehoch vodných plôch, ako sú rybníky, močiare, jazerá alebo priehrady. Má silno lepkavé listy s pílkovitým okrajom.</a:t>
            </a:r>
          </a:p>
        </p:txBody>
      </p:sp>
    </p:spTree>
    <p:extLst>
      <p:ext uri="{BB962C8B-B14F-4D97-AF65-F5344CB8AC3E}">
        <p14:creationId xmlns:p14="http://schemas.microsoft.com/office/powerpoint/2010/main" val="3991010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8F1DF9-6A07-4AB4-9A87-50CEC66434C6}"/>
              </a:ext>
            </a:extLst>
          </p:cNvPr>
          <p:cNvSpPr>
            <a:spLocks noGrp="1"/>
          </p:cNvSpPr>
          <p:nvPr>
            <p:ph type="title"/>
          </p:nvPr>
        </p:nvSpPr>
        <p:spPr>
          <a:xfrm>
            <a:off x="2592924" y="624110"/>
            <a:ext cx="8911687" cy="560878"/>
          </a:xfrm>
        </p:spPr>
        <p:txBody>
          <a:bodyPr>
            <a:normAutofit fontScale="90000"/>
          </a:bodyPr>
          <a:lstStyle/>
          <a:p>
            <a:pPr algn="ctr"/>
            <a:r>
              <a:rPr lang="sk-SK" b="1" dirty="0">
                <a:solidFill>
                  <a:srgbClr val="009900"/>
                </a:solidFill>
                <a:latin typeface="Comic Sans MS" panose="030F0702030302020204" pitchFamily="66" charset="0"/>
              </a:rPr>
              <a:t>Jelša lepkavá</a:t>
            </a:r>
            <a:endParaRPr lang="sk-SK" dirty="0">
              <a:solidFill>
                <a:srgbClr val="009900"/>
              </a:solidFill>
            </a:endParaRPr>
          </a:p>
        </p:txBody>
      </p:sp>
      <p:pic>
        <p:nvPicPr>
          <p:cNvPr id="5124" name="Picture 4" descr="GC2WXV6 PR Olchov (Traditional Cache) in Košický kraj, Slovakia ...">
            <a:extLst>
              <a:ext uri="{FF2B5EF4-FFF2-40B4-BE49-F238E27FC236}">
                <a16:creationId xmlns:a16="http://schemas.microsoft.com/office/drawing/2014/main" id="{026C6311-5D45-4675-B22F-191C6AE93E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911" y="1378015"/>
            <a:ext cx="262890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Jelša lepkavá (Alnus glutinosa) 50ks semien - MrazuvzdornePalmy.sk">
            <a:extLst>
              <a:ext uri="{FF2B5EF4-FFF2-40B4-BE49-F238E27FC236}">
                <a16:creationId xmlns:a16="http://schemas.microsoft.com/office/drawing/2014/main" id="{44D7B088-F259-4DA8-9E03-9351C3B12C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019" y="2957221"/>
            <a:ext cx="3072590" cy="3687108"/>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zaoblené rohy 2">
            <a:extLst>
              <a:ext uri="{FF2B5EF4-FFF2-40B4-BE49-F238E27FC236}">
                <a16:creationId xmlns:a16="http://schemas.microsoft.com/office/drawing/2014/main" id="{3B82CCDE-A29F-4BB0-B970-CFF6E5AE66CB}"/>
              </a:ext>
            </a:extLst>
          </p:cNvPr>
          <p:cNvSpPr/>
          <p:nvPr/>
        </p:nvSpPr>
        <p:spPr>
          <a:xfrm>
            <a:off x="6377950" y="1818769"/>
            <a:ext cx="5126661" cy="304265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k-SK" dirty="0"/>
              <a:t> </a:t>
            </a:r>
            <a:r>
              <a:rPr lang="sk-SK" sz="2400" b="1" dirty="0">
                <a:solidFill>
                  <a:schemeClr val="tx1"/>
                </a:solidFill>
                <a:latin typeface="Comic Sans MS" panose="030F0702030302020204" pitchFamily="66" charset="0"/>
              </a:rPr>
              <a:t>Plodom jelše sú </a:t>
            </a:r>
            <a:r>
              <a:rPr lang="sk-SK" sz="2400" b="1" dirty="0" err="1">
                <a:solidFill>
                  <a:schemeClr val="tx1"/>
                </a:solidFill>
                <a:latin typeface="Comic Sans MS" panose="030F0702030302020204" pitchFamily="66" charset="0"/>
              </a:rPr>
              <a:t>šištice</a:t>
            </a:r>
            <a:r>
              <a:rPr lang="sk-SK" sz="2400" b="1" dirty="0">
                <a:solidFill>
                  <a:schemeClr val="tx1"/>
                </a:solidFill>
                <a:latin typeface="Comic Sans MS" panose="030F0702030302020204" pitchFamily="66" charset="0"/>
              </a:rPr>
              <a:t>, v nezrelom stave </a:t>
            </a:r>
            <a:r>
              <a:rPr lang="sk-SK" sz="2400" b="1" dirty="0" err="1">
                <a:solidFill>
                  <a:schemeClr val="tx1"/>
                </a:solidFill>
                <a:latin typeface="Comic Sans MS" panose="030F0702030302020204" pitchFamily="66" charset="0"/>
              </a:rPr>
              <a:t>šedozelené</a:t>
            </a:r>
            <a:r>
              <a:rPr lang="sk-SK" sz="2400" b="1" dirty="0">
                <a:solidFill>
                  <a:schemeClr val="tx1"/>
                </a:solidFill>
                <a:latin typeface="Comic Sans MS" panose="030F0702030302020204" pitchFamily="66" charset="0"/>
              </a:rPr>
              <a:t> a lepkavé, zrelé tmavohnedé a drevnaté, dlhé 8-12 mm; zostávajú na strome ešte dlho po </a:t>
            </a:r>
            <a:r>
              <a:rPr lang="sk-SK" sz="2400" b="1" dirty="0" err="1" smtClean="0">
                <a:solidFill>
                  <a:schemeClr val="tx1"/>
                </a:solidFill>
                <a:latin typeface="Comic Sans MS" panose="030F0702030302020204" pitchFamily="66" charset="0"/>
              </a:rPr>
              <a:t>opade</a:t>
            </a:r>
            <a:r>
              <a:rPr lang="sk-SK" sz="2400" b="1" dirty="0" smtClean="0">
                <a:solidFill>
                  <a:schemeClr val="tx1"/>
                </a:solidFill>
                <a:latin typeface="Comic Sans MS" panose="030F0702030302020204" pitchFamily="66" charset="0"/>
              </a:rPr>
              <a:t> </a:t>
            </a:r>
            <a:r>
              <a:rPr lang="sk-SK" sz="2400" b="1" dirty="0">
                <a:solidFill>
                  <a:schemeClr val="tx1"/>
                </a:solidFill>
                <a:latin typeface="Comic Sans MS" panose="030F0702030302020204" pitchFamily="66" charset="0"/>
              </a:rPr>
              <a:t>semien.</a:t>
            </a:r>
          </a:p>
        </p:txBody>
      </p:sp>
    </p:spTree>
    <p:extLst>
      <p:ext uri="{BB962C8B-B14F-4D97-AF65-F5344CB8AC3E}">
        <p14:creationId xmlns:p14="http://schemas.microsoft.com/office/powerpoint/2010/main" val="2062497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6AC129-D0B1-4386-8F6E-E55AFB59F23F}"/>
              </a:ext>
            </a:extLst>
          </p:cNvPr>
          <p:cNvSpPr>
            <a:spLocks noGrp="1"/>
          </p:cNvSpPr>
          <p:nvPr>
            <p:ph type="title"/>
          </p:nvPr>
        </p:nvSpPr>
        <p:spPr>
          <a:xfrm>
            <a:off x="2592924" y="624110"/>
            <a:ext cx="8911687" cy="710168"/>
          </a:xfrm>
        </p:spPr>
        <p:txBody>
          <a:bodyPr/>
          <a:lstStyle/>
          <a:p>
            <a:pPr algn="ctr"/>
            <a:r>
              <a:rPr lang="sk-SK" b="1" dirty="0">
                <a:solidFill>
                  <a:srgbClr val="009900"/>
                </a:solidFill>
                <a:latin typeface="Comic Sans MS" panose="030F0702030302020204" pitchFamily="66" charset="0"/>
              </a:rPr>
              <a:t>Jelša lepkavá</a:t>
            </a:r>
            <a:endParaRPr lang="sk-SK" dirty="0">
              <a:solidFill>
                <a:srgbClr val="009900"/>
              </a:solidFill>
            </a:endParaRPr>
          </a:p>
        </p:txBody>
      </p:sp>
      <p:pic>
        <p:nvPicPr>
          <p:cNvPr id="6146" name="Picture 2">
            <a:extLst>
              <a:ext uri="{FF2B5EF4-FFF2-40B4-BE49-F238E27FC236}">
                <a16:creationId xmlns:a16="http://schemas.microsoft.com/office/drawing/2014/main" id="{945DED16-B856-4995-81EA-1E8CCF3693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584" y="1639175"/>
            <a:ext cx="5690650" cy="3781911"/>
          </a:xfrm>
          <a:prstGeom prst="rect">
            <a:avLst/>
          </a:prstGeom>
          <a:noFill/>
          <a:extLst>
            <a:ext uri="{909E8E84-426E-40DD-AFC4-6F175D3DCCD1}">
              <a14:hiddenFill xmlns:a14="http://schemas.microsoft.com/office/drawing/2010/main">
                <a:solidFill>
                  <a:srgbClr val="FFFFFF"/>
                </a:solidFill>
              </a14:hiddenFill>
            </a:ext>
          </a:extLst>
        </p:spPr>
      </p:pic>
      <p:sp>
        <p:nvSpPr>
          <p:cNvPr id="6" name="Obdĺžnik: zaoblené rohy 5">
            <a:extLst>
              <a:ext uri="{FF2B5EF4-FFF2-40B4-BE49-F238E27FC236}">
                <a16:creationId xmlns:a16="http://schemas.microsoft.com/office/drawing/2014/main" id="{74A6B51A-4771-4A95-9874-FE551F353009}"/>
              </a:ext>
            </a:extLst>
          </p:cNvPr>
          <p:cNvSpPr/>
          <p:nvPr/>
        </p:nvSpPr>
        <p:spPr>
          <a:xfrm>
            <a:off x="7072604" y="2789852"/>
            <a:ext cx="3909527" cy="237930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sk-SK" sz="2400" b="1" dirty="0">
                <a:solidFill>
                  <a:schemeClr val="tx1"/>
                </a:solidFill>
              </a:rPr>
              <a:t>Jelšové drevo je veľmi žiadanou surovinou, hoci náročnejšou na spracovanie, v </a:t>
            </a:r>
            <a:r>
              <a:rPr lang="sk-SK" sz="2400" b="1" dirty="0">
                <a:ln w="22225">
                  <a:solidFill>
                    <a:srgbClr val="FF0000"/>
                  </a:solidFill>
                  <a:prstDash val="solid"/>
                </a:ln>
                <a:solidFill>
                  <a:schemeClr val="accent2">
                    <a:lumMod val="40000"/>
                    <a:lumOff val="60000"/>
                  </a:schemeClr>
                </a:solidFill>
                <a:hlinkClick r:id="rId3" tooltip="Stolárstvo (stránka neexistuje)">
                  <a:extLst>
                    <a:ext uri="{A12FA001-AC4F-418D-AE19-62706E023703}">
                      <ahyp:hlinkClr xmlns:ahyp="http://schemas.microsoft.com/office/drawing/2018/hyperlinkcolor" xmlns="" val="tx"/>
                    </a:ext>
                  </a:extLst>
                </a:hlinkClick>
              </a:rPr>
              <a:t>stolárskom</a:t>
            </a:r>
            <a:r>
              <a:rPr lang="sk-SK" sz="2400" b="1" dirty="0">
                <a:solidFill>
                  <a:schemeClr val="tx1"/>
                </a:solidFill>
              </a:rPr>
              <a:t> priemysle</a:t>
            </a:r>
            <a:r>
              <a:rPr lang="sk-SK" sz="2000" b="1" dirty="0">
                <a:solidFill>
                  <a:schemeClr val="tx1"/>
                </a:solidFill>
              </a:rPr>
              <a:t>.</a:t>
            </a:r>
          </a:p>
        </p:txBody>
      </p:sp>
    </p:spTree>
    <p:extLst>
      <p:ext uri="{BB962C8B-B14F-4D97-AF65-F5344CB8AC3E}">
        <p14:creationId xmlns:p14="http://schemas.microsoft.com/office/powerpoint/2010/main" val="3787537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E9B7E1-F122-4720-9A78-4C349CAE1706}"/>
              </a:ext>
            </a:extLst>
          </p:cNvPr>
          <p:cNvSpPr>
            <a:spLocks noGrp="1"/>
          </p:cNvSpPr>
          <p:nvPr>
            <p:ph type="title"/>
          </p:nvPr>
        </p:nvSpPr>
        <p:spPr>
          <a:xfrm>
            <a:off x="1819470" y="309093"/>
            <a:ext cx="9685142" cy="6014433"/>
          </a:xfrm>
        </p:spPr>
        <p:txBody>
          <a:bodyPr>
            <a:normAutofit/>
          </a:bodyPr>
          <a:lstStyle/>
          <a:p>
            <a:pPr marL="571500" indent="-571500">
              <a:buClr>
                <a:srgbClr val="009900"/>
              </a:buClr>
              <a:buFont typeface="Wingdings" panose="05000000000000000000" pitchFamily="2" charset="2"/>
              <a:buChar char="v"/>
            </a:pPr>
            <a:r>
              <a:rPr lang="sk-SK" b="1" dirty="0">
                <a:latin typeface="Comic Sans MS" panose="030F0702030302020204" pitchFamily="66" charset="0"/>
              </a:rPr>
              <a:t>Dúfam, že Vás prezentácia </a:t>
            </a:r>
            <a:r>
              <a:rPr lang="sk-SK" b="1" dirty="0" smtClean="0">
                <a:latin typeface="Comic Sans MS" panose="030F0702030302020204" pitchFamily="66" charset="0"/>
              </a:rPr>
              <a:t>zaujala. </a:t>
            </a:r>
            <a:br>
              <a:rPr lang="sk-SK" b="1" dirty="0" smtClean="0">
                <a:latin typeface="Comic Sans MS" panose="030F0702030302020204" pitchFamily="66" charset="0"/>
              </a:rPr>
            </a:br>
            <a:r>
              <a:rPr lang="sk-SK" b="1" dirty="0">
                <a:latin typeface="Comic Sans MS" panose="030F0702030302020204" pitchFamily="66" charset="0"/>
              </a:rPr>
              <a:t/>
            </a:r>
            <a:br>
              <a:rPr lang="sk-SK" b="1" dirty="0">
                <a:latin typeface="Comic Sans MS" panose="030F0702030302020204" pitchFamily="66" charset="0"/>
              </a:rPr>
            </a:br>
            <a:r>
              <a:rPr lang="sk-SK" b="1" dirty="0" smtClean="0">
                <a:latin typeface="Comic Sans MS" panose="030F0702030302020204" pitchFamily="66" charset="0"/>
              </a:rPr>
              <a:t>Otvorte </a:t>
            </a:r>
            <a:r>
              <a:rPr lang="sk-SK" b="1" dirty="0">
                <a:latin typeface="Comic Sans MS" panose="030F0702030302020204" pitchFamily="66" charset="0"/>
              </a:rPr>
              <a:t>si pracovnú učebnicu na </a:t>
            </a:r>
            <a:r>
              <a:rPr lang="sk-SK" b="1" dirty="0" smtClean="0">
                <a:latin typeface="Comic Sans MS" panose="030F0702030302020204" pitchFamily="66" charset="0"/>
              </a:rPr>
              <a:t>str.94 </a:t>
            </a:r>
            <a:r>
              <a:rPr lang="sk-SK" b="1" dirty="0">
                <a:latin typeface="Comic Sans MS" panose="030F0702030302020204" pitchFamily="66" charset="0"/>
              </a:rPr>
              <a:t>a prečítajte si „Zápisník detektívov“. Následne vypracujte úlohu č. 2/b). Pomôcť si </a:t>
            </a:r>
            <a:r>
              <a:rPr lang="sk-SK" b="1" dirty="0" smtClean="0">
                <a:latin typeface="Comic Sans MS" panose="030F0702030302020204" pitchFamily="66" charset="0"/>
              </a:rPr>
              <a:t>môžete </a:t>
            </a:r>
            <a:r>
              <a:rPr lang="sk-SK" b="1" dirty="0">
                <a:latin typeface="Comic Sans MS" panose="030F0702030302020204" pitchFamily="66" charset="0"/>
              </a:rPr>
              <a:t>internetom </a:t>
            </a:r>
            <a:r>
              <a:rPr lang="sk-SK" b="1" dirty="0" smtClean="0">
                <a:latin typeface="Comic Sans MS" panose="030F0702030302020204" pitchFamily="66" charset="0"/>
              </a:rPr>
              <a:t/>
            </a:r>
            <a:br>
              <a:rPr lang="sk-SK" b="1" dirty="0" smtClean="0">
                <a:latin typeface="Comic Sans MS" panose="030F0702030302020204" pitchFamily="66" charset="0"/>
              </a:rPr>
            </a:br>
            <a:r>
              <a:rPr lang="sk-SK" b="1" dirty="0" smtClean="0">
                <a:latin typeface="Comic Sans MS" panose="030F0702030302020204" pitchFamily="66" charset="0"/>
              </a:rPr>
              <a:t>alebo </a:t>
            </a:r>
            <a:r>
              <a:rPr lang="sk-SK" b="1" dirty="0">
                <a:latin typeface="Comic Sans MS" panose="030F0702030302020204" pitchFamily="66" charset="0"/>
              </a:rPr>
              <a:t>touto prezentáciou.</a:t>
            </a:r>
            <a:br>
              <a:rPr lang="sk-SK" b="1" dirty="0">
                <a:latin typeface="Comic Sans MS" panose="030F0702030302020204" pitchFamily="66" charset="0"/>
              </a:rPr>
            </a:br>
            <a:r>
              <a:rPr lang="sk-SK" b="1" dirty="0">
                <a:latin typeface="Comic Sans MS" panose="030F0702030302020204" pitchFamily="66" charset="0"/>
              </a:rPr>
              <a:t/>
            </a:r>
            <a:br>
              <a:rPr lang="sk-SK" b="1" dirty="0">
                <a:latin typeface="Comic Sans MS" panose="030F0702030302020204" pitchFamily="66" charset="0"/>
              </a:rPr>
            </a:br>
            <a:r>
              <a:rPr lang="sk-SK" b="1" dirty="0">
                <a:latin typeface="Comic Sans MS" panose="030F0702030302020204" pitchFamily="66" charset="0"/>
              </a:rPr>
              <a:t>Ďakujem za </a:t>
            </a:r>
            <a:r>
              <a:rPr lang="sk-SK" b="1" dirty="0" smtClean="0">
                <a:latin typeface="Comic Sans MS" panose="030F0702030302020204" pitchFamily="66" charset="0"/>
              </a:rPr>
              <a:t>pozornosť. </a:t>
            </a:r>
            <a:endParaRPr lang="sk-SK" b="1" dirty="0">
              <a:latin typeface="Comic Sans MS" panose="030F0702030302020204" pitchFamily="66" charset="0"/>
            </a:endParaRPr>
          </a:p>
        </p:txBody>
      </p:sp>
      <p:pic>
        <p:nvPicPr>
          <p:cNvPr id="3" name="Obrázo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6557" y="3316309"/>
            <a:ext cx="2688062" cy="3171825"/>
          </a:xfrm>
          <a:prstGeom prst="rect">
            <a:avLst/>
          </a:prstGeom>
        </p:spPr>
      </p:pic>
    </p:spTree>
    <p:extLst>
      <p:ext uri="{BB962C8B-B14F-4D97-AF65-F5344CB8AC3E}">
        <p14:creationId xmlns:p14="http://schemas.microsoft.com/office/powerpoint/2010/main" val="558646711"/>
      </p:ext>
    </p:extLst>
  </p:cSld>
  <p:clrMapOvr>
    <a:masterClrMapping/>
  </p:clrMapOvr>
</p:sld>
</file>

<file path=ppt/theme/theme1.xml><?xml version="1.0" encoding="utf-8"?>
<a:theme xmlns:a="http://schemas.openxmlformats.org/drawingml/2006/main" name="Dym">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109</TotalTime>
  <Words>310</Words>
  <Application>Microsoft Office PowerPoint</Application>
  <PresentationFormat>Širokouhlá</PresentationFormat>
  <Paragraphs>15</Paragraphs>
  <Slides>8</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8</vt:i4>
      </vt:variant>
    </vt:vector>
  </HeadingPairs>
  <TitlesOfParts>
    <vt:vector size="14" baseType="lpstr">
      <vt:lpstr>Arial</vt:lpstr>
      <vt:lpstr>Century Gothic</vt:lpstr>
      <vt:lpstr>Comic Sans MS</vt:lpstr>
      <vt:lpstr>Wingdings</vt:lpstr>
      <vt:lpstr>Wingdings 3</vt:lpstr>
      <vt:lpstr>Dym</vt:lpstr>
      <vt:lpstr>Rastliny vodného spoločenstva: Vŕba biela a jelša lepkavá</vt:lpstr>
      <vt:lpstr>Vŕba biela</vt:lpstr>
      <vt:lpstr>Vŕba biela</vt:lpstr>
      <vt:lpstr>Vŕba biela</vt:lpstr>
      <vt:lpstr>Jelša lepkavá</vt:lpstr>
      <vt:lpstr>Jelša lepkavá</vt:lpstr>
      <vt:lpstr>Jelša lepkavá</vt:lpstr>
      <vt:lpstr>Dúfam, že Vás prezentácia zaujala.   Otvorte si pracovnú učebnicu na str.94 a prečítajte si „Zápisník detektívov“. Následne vypracujte úlohu č. 2/b). Pomôcť si môžete internetom  alebo touto prezentáciou.  Ďakujem za pozornosť.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Rastliny vodného spoločenstva</dc:title>
  <dc:creator>ADMIN</dc:creator>
  <cp:lastModifiedBy>HP</cp:lastModifiedBy>
  <cp:revision>8</cp:revision>
  <dcterms:created xsi:type="dcterms:W3CDTF">2020-03-29T14:58:58Z</dcterms:created>
  <dcterms:modified xsi:type="dcterms:W3CDTF">2020-05-01T11:08:55Z</dcterms:modified>
</cp:coreProperties>
</file>