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3" r:id="rId2"/>
    <p:sldId id="266" r:id="rId3"/>
    <p:sldId id="265" r:id="rId4"/>
    <p:sldId id="262" r:id="rId5"/>
    <p:sldId id="267" r:id="rId6"/>
    <p:sldId id="268" r:id="rId7"/>
    <p:sldId id="269" r:id="rId8"/>
    <p:sldId id="270" r:id="rId9"/>
    <p:sldId id="271" r:id="rId10"/>
    <p:sldId id="272" r:id="rId11"/>
    <p:sldId id="273" r:id="rId12"/>
    <p:sldId id="274" r:id="rId13"/>
    <p:sldId id="276" r:id="rId14"/>
    <p:sldId id="275" r:id="rId15"/>
    <p:sldId id="277" r:id="rId16"/>
    <p:sldId id="278" r:id="rId17"/>
    <p:sldId id="279" r:id="rId18"/>
    <p:sldId id="280" r:id="rId19"/>
    <p:sldId id="281" r:id="rId20"/>
    <p:sldId id="282" r:id="rId21"/>
    <p:sldId id="283" r:id="rId22"/>
    <p:sldId id="260" r:id="rId23"/>
    <p:sldId id="284" r:id="rId24"/>
    <p:sldId id="285" r:id="rId25"/>
    <p:sldId id="286" r:id="rId26"/>
    <p:sldId id="264" r:id="rId27"/>
  </p:sldIdLst>
  <p:sldSz cx="9144000" cy="6858000" type="screen4x3"/>
  <p:notesSz cx="6858000" cy="9144000"/>
  <p:defaultTextStyle>
    <a:defPPr>
      <a:defRPr lang="sk-S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595" autoAdjust="0"/>
  </p:normalViewPr>
  <p:slideViewPr>
    <p:cSldViewPr>
      <p:cViewPr varScale="1">
        <p:scale>
          <a:sx n="70" d="100"/>
          <a:sy n="70" d="100"/>
        </p:scale>
        <p:origin x="108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A0B3D-0EBF-4A26-8F85-3861B38AEB76}" type="datetimeFigureOut">
              <a:rPr lang="sk-SK" smtClean="0"/>
              <a:t>13.03.2021</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8609E-E820-43F1-9A26-6B13A5758AFA}" type="slidenum">
              <a:rPr lang="sk-SK" smtClean="0"/>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1. Úvodná časť</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1</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23</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24</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2. Motivačná časť – riadený rozhovor</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2</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2. Motivačná časť – riadený rozhovor - </a:t>
            </a:r>
            <a:r>
              <a:rPr lang="sk-SK" dirty="0" err="1" smtClean="0"/>
              <a:t>brainstorming</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3</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3. Expozičná časť – práca so ZD</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4</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17</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18</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19</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20</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4. Fixačná časť – riadený rozhovor, samostatná práca, praktické využitie</a:t>
            </a:r>
            <a:endParaRPr lang="sk-SK" dirty="0"/>
          </a:p>
        </p:txBody>
      </p:sp>
      <p:sp>
        <p:nvSpPr>
          <p:cNvPr id="4" name="Zástupný symbol čísla snímky 3"/>
          <p:cNvSpPr>
            <a:spLocks noGrp="1"/>
          </p:cNvSpPr>
          <p:nvPr>
            <p:ph type="sldNum" sz="quarter" idx="10"/>
          </p:nvPr>
        </p:nvSpPr>
        <p:spPr/>
        <p:txBody>
          <a:bodyPr/>
          <a:lstStyle/>
          <a:p>
            <a:fld id="{4078609E-E820-43F1-9A26-6B13A5758AFA}" type="slidenum">
              <a:rPr lang="sk-SK" smtClean="0"/>
              <a:t>21</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lvl1pPr>
              <a:defRPr/>
            </a:lvl1pPr>
          </a:lstStyle>
          <a:p>
            <a:pPr>
              <a:defRPr/>
            </a:pPr>
            <a:fld id="{C499BB97-CD92-43F2-B377-6D147D9E9CF4}" type="datetimeFigureOut">
              <a:rPr lang="sk-SK"/>
              <a:pPr>
                <a:defRPr/>
              </a:pPr>
              <a:t>13.03.2021</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3CC3F0E9-D027-46B2-A4EF-DC247D67B3CE}"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50BF073C-28C5-40A4-87FE-8BAFDEDA7622}" type="datetimeFigureOut">
              <a:rPr lang="sk-SK"/>
              <a:pPr>
                <a:defRPr/>
              </a:pPr>
              <a:t>13.03.2021</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DEC25EFA-B4E2-449C-A258-9548572C149E}"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24170103-D521-4F0C-A856-4970CF1931EF}" type="datetimeFigureOut">
              <a:rPr lang="sk-SK"/>
              <a:pPr>
                <a:defRPr/>
              </a:pPr>
              <a:t>13.03.2021</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58B0914E-D4E5-4DEE-9B22-E53A1AA9768A}"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lvl1pPr>
              <a:defRPr/>
            </a:lvl1pPr>
          </a:lstStyle>
          <a:p>
            <a:pPr>
              <a:defRPr/>
            </a:pPr>
            <a:fld id="{E3B3AB40-3953-44D4-9A4B-010A777A4CA2}" type="datetimeFigureOut">
              <a:rPr lang="sk-SK"/>
              <a:pPr>
                <a:defRPr/>
              </a:pPr>
              <a:t>13.03.2021</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B7F7219F-FC4B-425C-9F95-D44B64CB7EDF}"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lvl1pPr>
              <a:defRPr/>
            </a:lvl1pPr>
          </a:lstStyle>
          <a:p>
            <a:pPr>
              <a:defRPr/>
            </a:pPr>
            <a:fld id="{A373BC81-A169-47DB-8018-261296ECF77D}" type="datetimeFigureOut">
              <a:rPr lang="sk-SK"/>
              <a:pPr>
                <a:defRPr/>
              </a:pPr>
              <a:t>13.03.2021</a:t>
            </a:fld>
            <a:endParaRPr lang="sk-SK"/>
          </a:p>
        </p:txBody>
      </p:sp>
      <p:sp>
        <p:nvSpPr>
          <p:cNvPr id="5" name="Zástupný symbol päty 4"/>
          <p:cNvSpPr>
            <a:spLocks noGrp="1"/>
          </p:cNvSpPr>
          <p:nvPr>
            <p:ph type="ftr" sz="quarter" idx="11"/>
          </p:nvPr>
        </p:nvSpPr>
        <p:spPr/>
        <p:txBody>
          <a:bodyPr/>
          <a:lstStyle>
            <a:lvl1pPr>
              <a:defRPr/>
            </a:lvl1pPr>
          </a:lstStyle>
          <a:p>
            <a:pPr>
              <a:defRPr/>
            </a:pPr>
            <a:endParaRPr lang="sk-SK"/>
          </a:p>
        </p:txBody>
      </p:sp>
      <p:sp>
        <p:nvSpPr>
          <p:cNvPr id="6" name="Zástupný symbol čísla snímky 5"/>
          <p:cNvSpPr>
            <a:spLocks noGrp="1"/>
          </p:cNvSpPr>
          <p:nvPr>
            <p:ph type="sldNum" sz="quarter" idx="12"/>
          </p:nvPr>
        </p:nvSpPr>
        <p:spPr/>
        <p:txBody>
          <a:bodyPr/>
          <a:lstStyle>
            <a:lvl1pPr>
              <a:defRPr/>
            </a:lvl1pPr>
          </a:lstStyle>
          <a:p>
            <a:pPr>
              <a:defRPr/>
            </a:pPr>
            <a:fld id="{43C5883F-FD09-47DB-B123-7E37979FF56F}"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3"/>
          <p:cNvSpPr>
            <a:spLocks noGrp="1"/>
          </p:cNvSpPr>
          <p:nvPr>
            <p:ph type="dt" sz="half" idx="10"/>
          </p:nvPr>
        </p:nvSpPr>
        <p:spPr/>
        <p:txBody>
          <a:bodyPr/>
          <a:lstStyle>
            <a:lvl1pPr>
              <a:defRPr/>
            </a:lvl1pPr>
          </a:lstStyle>
          <a:p>
            <a:pPr>
              <a:defRPr/>
            </a:pPr>
            <a:fld id="{D03D955B-17DD-4B40-8841-B224380BF7A1}" type="datetimeFigureOut">
              <a:rPr lang="sk-SK"/>
              <a:pPr>
                <a:defRPr/>
              </a:pPr>
              <a:t>13.03.2021</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F8AEBD61-293A-4F75-8D67-7E57D30D3BF8}"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3"/>
          <p:cNvSpPr>
            <a:spLocks noGrp="1"/>
          </p:cNvSpPr>
          <p:nvPr>
            <p:ph type="dt" sz="half" idx="10"/>
          </p:nvPr>
        </p:nvSpPr>
        <p:spPr/>
        <p:txBody>
          <a:bodyPr/>
          <a:lstStyle>
            <a:lvl1pPr>
              <a:defRPr/>
            </a:lvl1pPr>
          </a:lstStyle>
          <a:p>
            <a:pPr>
              <a:defRPr/>
            </a:pPr>
            <a:fld id="{74E4A643-587F-472E-B148-50DBF2BE1FB1}" type="datetimeFigureOut">
              <a:rPr lang="sk-SK"/>
              <a:pPr>
                <a:defRPr/>
              </a:pPr>
              <a:t>13.03.2021</a:t>
            </a:fld>
            <a:endParaRPr lang="sk-SK"/>
          </a:p>
        </p:txBody>
      </p:sp>
      <p:sp>
        <p:nvSpPr>
          <p:cNvPr id="8" name="Zástupný symbol päty 4"/>
          <p:cNvSpPr>
            <a:spLocks noGrp="1"/>
          </p:cNvSpPr>
          <p:nvPr>
            <p:ph type="ftr" sz="quarter" idx="11"/>
          </p:nvPr>
        </p:nvSpPr>
        <p:spPr/>
        <p:txBody>
          <a:bodyPr/>
          <a:lstStyle>
            <a:lvl1pPr>
              <a:defRPr/>
            </a:lvl1pPr>
          </a:lstStyle>
          <a:p>
            <a:pPr>
              <a:defRPr/>
            </a:pPr>
            <a:endParaRPr lang="sk-SK"/>
          </a:p>
        </p:txBody>
      </p:sp>
      <p:sp>
        <p:nvSpPr>
          <p:cNvPr id="9" name="Zástupný symbol čísla snímky 5"/>
          <p:cNvSpPr>
            <a:spLocks noGrp="1"/>
          </p:cNvSpPr>
          <p:nvPr>
            <p:ph type="sldNum" sz="quarter" idx="12"/>
          </p:nvPr>
        </p:nvSpPr>
        <p:spPr/>
        <p:txBody>
          <a:bodyPr/>
          <a:lstStyle>
            <a:lvl1pPr>
              <a:defRPr/>
            </a:lvl1pPr>
          </a:lstStyle>
          <a:p>
            <a:pPr>
              <a:defRPr/>
            </a:pPr>
            <a:fld id="{EA76C256-2A69-40DF-806C-30135902B98C}"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3"/>
          <p:cNvSpPr>
            <a:spLocks noGrp="1"/>
          </p:cNvSpPr>
          <p:nvPr>
            <p:ph type="dt" sz="half" idx="10"/>
          </p:nvPr>
        </p:nvSpPr>
        <p:spPr/>
        <p:txBody>
          <a:bodyPr/>
          <a:lstStyle>
            <a:lvl1pPr>
              <a:defRPr/>
            </a:lvl1pPr>
          </a:lstStyle>
          <a:p>
            <a:pPr>
              <a:defRPr/>
            </a:pPr>
            <a:fld id="{CC2337DC-8DAC-489F-A958-AB4694F0C342}" type="datetimeFigureOut">
              <a:rPr lang="sk-SK"/>
              <a:pPr>
                <a:defRPr/>
              </a:pPr>
              <a:t>13.03.2021</a:t>
            </a:fld>
            <a:endParaRPr lang="sk-SK"/>
          </a:p>
        </p:txBody>
      </p:sp>
      <p:sp>
        <p:nvSpPr>
          <p:cNvPr id="4" name="Zástupný symbol päty 4"/>
          <p:cNvSpPr>
            <a:spLocks noGrp="1"/>
          </p:cNvSpPr>
          <p:nvPr>
            <p:ph type="ftr" sz="quarter" idx="11"/>
          </p:nvPr>
        </p:nvSpPr>
        <p:spPr/>
        <p:txBody>
          <a:bodyPr/>
          <a:lstStyle>
            <a:lvl1pPr>
              <a:defRPr/>
            </a:lvl1pPr>
          </a:lstStyle>
          <a:p>
            <a:pPr>
              <a:defRPr/>
            </a:pPr>
            <a:endParaRPr lang="sk-SK"/>
          </a:p>
        </p:txBody>
      </p:sp>
      <p:sp>
        <p:nvSpPr>
          <p:cNvPr id="5" name="Zástupný symbol čísla snímky 5"/>
          <p:cNvSpPr>
            <a:spLocks noGrp="1"/>
          </p:cNvSpPr>
          <p:nvPr>
            <p:ph type="sldNum" sz="quarter" idx="12"/>
          </p:nvPr>
        </p:nvSpPr>
        <p:spPr/>
        <p:txBody>
          <a:bodyPr/>
          <a:lstStyle>
            <a:lvl1pPr>
              <a:defRPr/>
            </a:lvl1pPr>
          </a:lstStyle>
          <a:p>
            <a:pPr>
              <a:defRPr/>
            </a:pPr>
            <a:fld id="{E5C16BFC-EA7B-4A06-AD7C-EDF35FFF5CE5}"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3"/>
          <p:cNvSpPr>
            <a:spLocks noGrp="1"/>
          </p:cNvSpPr>
          <p:nvPr>
            <p:ph type="dt" sz="half" idx="10"/>
          </p:nvPr>
        </p:nvSpPr>
        <p:spPr/>
        <p:txBody>
          <a:bodyPr/>
          <a:lstStyle>
            <a:lvl1pPr>
              <a:defRPr/>
            </a:lvl1pPr>
          </a:lstStyle>
          <a:p>
            <a:pPr>
              <a:defRPr/>
            </a:pPr>
            <a:fld id="{D579B616-BA96-4314-BF51-2DFB1B144512}" type="datetimeFigureOut">
              <a:rPr lang="sk-SK"/>
              <a:pPr>
                <a:defRPr/>
              </a:pPr>
              <a:t>13.03.2021</a:t>
            </a:fld>
            <a:endParaRPr lang="sk-SK"/>
          </a:p>
        </p:txBody>
      </p:sp>
      <p:sp>
        <p:nvSpPr>
          <p:cNvPr id="3" name="Zástupný symbol päty 4"/>
          <p:cNvSpPr>
            <a:spLocks noGrp="1"/>
          </p:cNvSpPr>
          <p:nvPr>
            <p:ph type="ftr" sz="quarter" idx="11"/>
          </p:nvPr>
        </p:nvSpPr>
        <p:spPr/>
        <p:txBody>
          <a:bodyPr/>
          <a:lstStyle>
            <a:lvl1pPr>
              <a:defRPr/>
            </a:lvl1pPr>
          </a:lstStyle>
          <a:p>
            <a:pPr>
              <a:defRPr/>
            </a:pPr>
            <a:endParaRPr lang="sk-SK"/>
          </a:p>
        </p:txBody>
      </p:sp>
      <p:sp>
        <p:nvSpPr>
          <p:cNvPr id="4" name="Zástupný symbol čísla snímky 5"/>
          <p:cNvSpPr>
            <a:spLocks noGrp="1"/>
          </p:cNvSpPr>
          <p:nvPr>
            <p:ph type="sldNum" sz="quarter" idx="12"/>
          </p:nvPr>
        </p:nvSpPr>
        <p:spPr/>
        <p:txBody>
          <a:bodyPr/>
          <a:lstStyle>
            <a:lvl1pPr>
              <a:defRPr/>
            </a:lvl1pPr>
          </a:lstStyle>
          <a:p>
            <a:pPr>
              <a:defRPr/>
            </a:pPr>
            <a:fld id="{65C61866-E6AC-428B-B160-342695245511}"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3"/>
          <p:cNvSpPr>
            <a:spLocks noGrp="1"/>
          </p:cNvSpPr>
          <p:nvPr>
            <p:ph type="dt" sz="half" idx="10"/>
          </p:nvPr>
        </p:nvSpPr>
        <p:spPr/>
        <p:txBody>
          <a:bodyPr/>
          <a:lstStyle>
            <a:lvl1pPr>
              <a:defRPr/>
            </a:lvl1pPr>
          </a:lstStyle>
          <a:p>
            <a:pPr>
              <a:defRPr/>
            </a:pPr>
            <a:fld id="{EFBC484B-E48F-4222-8622-2F3EAC7329E4}" type="datetimeFigureOut">
              <a:rPr lang="sk-SK"/>
              <a:pPr>
                <a:defRPr/>
              </a:pPr>
              <a:t>13.03.2021</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964B0290-0012-4264-AD2E-654AE5C0ED58}"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k-SK" noProof="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3"/>
          <p:cNvSpPr>
            <a:spLocks noGrp="1"/>
          </p:cNvSpPr>
          <p:nvPr>
            <p:ph type="dt" sz="half" idx="10"/>
          </p:nvPr>
        </p:nvSpPr>
        <p:spPr/>
        <p:txBody>
          <a:bodyPr/>
          <a:lstStyle>
            <a:lvl1pPr>
              <a:defRPr/>
            </a:lvl1pPr>
          </a:lstStyle>
          <a:p>
            <a:pPr>
              <a:defRPr/>
            </a:pPr>
            <a:fld id="{A05F4C83-7E29-4577-B764-B09375801F7B}" type="datetimeFigureOut">
              <a:rPr lang="sk-SK"/>
              <a:pPr>
                <a:defRPr/>
              </a:pPr>
              <a:t>13.03.2021</a:t>
            </a:fld>
            <a:endParaRPr lang="sk-SK"/>
          </a:p>
        </p:txBody>
      </p:sp>
      <p:sp>
        <p:nvSpPr>
          <p:cNvPr id="6" name="Zástupný symbol päty 4"/>
          <p:cNvSpPr>
            <a:spLocks noGrp="1"/>
          </p:cNvSpPr>
          <p:nvPr>
            <p:ph type="ftr" sz="quarter" idx="11"/>
          </p:nvPr>
        </p:nvSpPr>
        <p:spPr/>
        <p:txBody>
          <a:bodyPr/>
          <a:lstStyle>
            <a:lvl1pPr>
              <a:defRPr/>
            </a:lvl1pPr>
          </a:lstStyle>
          <a:p>
            <a:pPr>
              <a:defRPr/>
            </a:pPr>
            <a:endParaRPr lang="sk-SK"/>
          </a:p>
        </p:txBody>
      </p:sp>
      <p:sp>
        <p:nvSpPr>
          <p:cNvPr id="7" name="Zástupný symbol čísla snímky 5"/>
          <p:cNvSpPr>
            <a:spLocks noGrp="1"/>
          </p:cNvSpPr>
          <p:nvPr>
            <p:ph type="sldNum" sz="quarter" idx="12"/>
          </p:nvPr>
        </p:nvSpPr>
        <p:spPr/>
        <p:txBody>
          <a:bodyPr/>
          <a:lstStyle>
            <a:lvl1pPr>
              <a:defRPr/>
            </a:lvl1pPr>
          </a:lstStyle>
          <a:p>
            <a:pPr>
              <a:defRPr/>
            </a:pPr>
            <a:fld id="{A924CC0C-6F64-4AC0-BBC5-5A201EE3F106}"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nadpisu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Kliknite sem a upravte štýl predlohy nadpisov.</a:t>
            </a:r>
          </a:p>
        </p:txBody>
      </p:sp>
      <p:sp>
        <p:nvSpPr>
          <p:cNvPr id="1027" name="Zástupný symbol textu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9C978B7-D2E0-4634-8757-9D0FE9354F47}" type="datetimeFigureOut">
              <a:rPr lang="sk-SK"/>
              <a:pPr>
                <a:defRPr/>
              </a:pPr>
              <a:t>13.03.2021</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BE1EB6A-3815-4035-806E-77FF1CC7CB8C}"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hyperlink" Target="https://images.unsplash.com/photo-1419133203517-f3b3ed0ba2bb?ixlib=rb-1.2.1&amp;auto=format&amp;fit=crop&amp;w=1000&amp;q=80" TargetMode="External"/><Relationship Id="rId3" Type="http://schemas.openxmlformats.org/officeDocument/2006/relationships/hyperlink" Target="https://europeanbordercommunities.eu/images/uploads/_blogHeader/Pixabay_Polish-landscape.jpg" TargetMode="External"/><Relationship Id="rId7" Type="http://schemas.openxmlformats.org/officeDocument/2006/relationships/hyperlink" Target="https://lh3.googleusercontent.com/proxy/h88ILsYTxZ0SDkY8eukdOZVOojDa7_jq3Ttq1UJpS4Gs7BqOsEFpw443HS9DG8-Y501ve9gkiV6gvHGGcbU5Kfj2NWuZpt1uUBhEekVo" TargetMode="External"/><Relationship Id="rId2" Type="http://schemas.openxmlformats.org/officeDocument/2006/relationships/hyperlink" Target="https://www.bootslandclearing.com/wp-content/uploads/2017/03/results-1.jpg" TargetMode="External"/><Relationship Id="rId1" Type="http://schemas.openxmlformats.org/officeDocument/2006/relationships/slideLayout" Target="../slideLayouts/slideLayout7.xml"/><Relationship Id="rId6" Type="http://schemas.openxmlformats.org/officeDocument/2006/relationships/hyperlink" Target="https://encrypted-tbn0.gstatic.com/images?q=tbn%3AANd9GcTC_mokvAZdHJmXRt3ZC4YNztx6gNANyMl-ta2dYQZO0JZGh4Pw" TargetMode="External"/><Relationship Id="rId5" Type="http://schemas.openxmlformats.org/officeDocument/2006/relationships/hyperlink" Target="https://www.nsf.gov/news/mmg/media/images/sun_f.jpg" TargetMode="External"/><Relationship Id="rId4" Type="http://schemas.openxmlformats.org/officeDocument/2006/relationships/hyperlink" Target="https://i.ytimg.com/vi/aEPJLJ6ABGM/maxresdefault.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ýsledok vyhľadávania obrázkov pre dopyt natural communities background"/>
          <p:cNvPicPr>
            <a:picLocks noChangeAspect="1" noChangeArrowheads="1"/>
          </p:cNvPicPr>
          <p:nvPr/>
        </p:nvPicPr>
        <p:blipFill>
          <a:blip r:embed="rId3"/>
          <a:srcRect t="12542"/>
          <a:stretch>
            <a:fillRect/>
          </a:stretch>
        </p:blipFill>
        <p:spPr bwMode="auto">
          <a:xfrm>
            <a:off x="0" y="0"/>
            <a:ext cx="9144000" cy="6834876"/>
          </a:xfrm>
          <a:prstGeom prst="rect">
            <a:avLst/>
          </a:prstGeom>
          <a:noFill/>
        </p:spPr>
      </p:pic>
      <p:sp>
        <p:nvSpPr>
          <p:cNvPr id="5" name="Obdĺžnik 4"/>
          <p:cNvSpPr/>
          <p:nvPr/>
        </p:nvSpPr>
        <p:spPr>
          <a:xfrm>
            <a:off x="285720" y="428604"/>
            <a:ext cx="8643966" cy="280076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sk-SK" sz="8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rPr>
              <a:t>PRÍRODNÉ SPOLOČENSTVÁ</a:t>
            </a:r>
            <a:endParaRPr lang="sk-SK" sz="8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lgerian" pitchFamily="82" charset="0"/>
            </a:endParaRPr>
          </a:p>
        </p:txBody>
      </p:sp>
      <p:sp>
        <p:nvSpPr>
          <p:cNvPr id="6" name="BlokTextu 5"/>
          <p:cNvSpPr txBox="1"/>
          <p:nvPr/>
        </p:nvSpPr>
        <p:spPr>
          <a:xfrm>
            <a:off x="3500430" y="6396335"/>
            <a:ext cx="3780202" cy="461665"/>
          </a:xfrm>
          <a:prstGeom prst="rect">
            <a:avLst/>
          </a:prstGeom>
          <a:noFill/>
        </p:spPr>
        <p:txBody>
          <a:bodyPr wrap="none" rtlCol="0">
            <a:spAutoFit/>
          </a:bodyPr>
          <a:lstStyle/>
          <a:p>
            <a:r>
              <a:rPr lang="sk-SK" sz="2400" dirty="0" smtClean="0">
                <a:solidFill>
                  <a:schemeClr val="bg1"/>
                </a:solidFill>
                <a:effectLst>
                  <a:outerShdw blurRad="38100" dist="38100" dir="2700000" algn="tl">
                    <a:srgbClr val="000000">
                      <a:alpha val="43137"/>
                    </a:srgbClr>
                  </a:outerShdw>
                </a:effectLst>
                <a:latin typeface="Century Schoolbook" pitchFamily="18" charset="0"/>
              </a:rPr>
              <a:t>Prírodoveda pre 4. ročník</a:t>
            </a:r>
            <a:endParaRPr lang="sk-SK" sz="2400" dirty="0">
              <a:solidFill>
                <a:schemeClr val="bg1"/>
              </a:solidFill>
              <a:effectLst>
                <a:outerShdw blurRad="38100" dist="38100" dir="2700000" algn="tl">
                  <a:srgbClr val="000000">
                    <a:alpha val="43137"/>
                  </a:srgbClr>
                </a:outerShdw>
              </a:effectLst>
              <a:latin typeface="Century Schoolbook"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sp>
        <p:nvSpPr>
          <p:cNvPr id="5" name="Bublina v tvare zaobleného obdĺžnika 4"/>
          <p:cNvSpPr/>
          <p:nvPr/>
        </p:nvSpPr>
        <p:spPr>
          <a:xfrm>
            <a:off x="3714744" y="642918"/>
            <a:ext cx="5214974" cy="3143272"/>
          </a:xfrm>
          <a:prstGeom prst="wedgeRoundRectCallout">
            <a:avLst>
              <a:gd name="adj1" fmla="val -100840"/>
              <a:gd name="adj2" fmla="val 56594"/>
              <a:gd name="adj3" fmla="val 16667"/>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sk-SK" sz="2800" b="1" dirty="0">
                <a:solidFill>
                  <a:srgbClr val="C00000"/>
                </a:solidFill>
                <a:latin typeface="Century Schoolbook" pitchFamily="18" charset="0"/>
                <a:cs typeface="Times New Roman" pitchFamily="18" charset="0"/>
              </a:rPr>
              <a:t>POROVNAJ  JEDNOTLIVÉ   </a:t>
            </a:r>
            <a:r>
              <a:rPr lang="sk-SK" sz="2800" b="1" i="1" dirty="0">
                <a:solidFill>
                  <a:srgbClr val="C00000"/>
                </a:solidFill>
                <a:latin typeface="Century Schoolbook" pitchFamily="18" charset="0"/>
                <a:cs typeface="Times New Roman" pitchFamily="18" charset="0"/>
              </a:rPr>
              <a:t>PRÍRODNÉ  SPOLOČENSTVÁ</a:t>
            </a:r>
            <a:r>
              <a:rPr lang="sk-SK" sz="2800" b="1" dirty="0">
                <a:solidFill>
                  <a:srgbClr val="C00000"/>
                </a:solidFill>
                <a:latin typeface="Century Schoolbook" pitchFamily="18" charset="0"/>
                <a:cs typeface="Times New Roman" pitchFamily="18" charset="0"/>
              </a:rPr>
              <a:t>  </a:t>
            </a:r>
          </a:p>
          <a:p>
            <a:pPr algn="ctr" fontAlgn="auto">
              <a:spcBef>
                <a:spcPts val="0"/>
              </a:spcBef>
              <a:spcAft>
                <a:spcPts val="0"/>
              </a:spcAft>
              <a:defRPr/>
            </a:pPr>
            <a:r>
              <a:rPr lang="sk-SK" sz="2800" b="1" dirty="0">
                <a:solidFill>
                  <a:srgbClr val="C00000"/>
                </a:solidFill>
                <a:latin typeface="Century Schoolbook" pitchFamily="18" charset="0"/>
                <a:cs typeface="Times New Roman" pitchFamily="18" charset="0"/>
              </a:rPr>
              <a:t>A  POVEDZ,  ČO  MAJÚ  SPOLOČNÉ  A  V  ČOM  </a:t>
            </a:r>
          </a:p>
          <a:p>
            <a:pPr algn="ctr" fontAlgn="auto">
              <a:spcBef>
                <a:spcPts val="0"/>
              </a:spcBef>
              <a:spcAft>
                <a:spcPts val="0"/>
              </a:spcAft>
              <a:defRPr/>
            </a:pPr>
            <a:r>
              <a:rPr lang="sk-SK" sz="2800" b="1" dirty="0">
                <a:solidFill>
                  <a:srgbClr val="C00000"/>
                </a:solidFill>
                <a:latin typeface="Century Schoolbook" pitchFamily="18" charset="0"/>
                <a:cs typeface="Times New Roman" pitchFamily="18" charset="0"/>
              </a:rPr>
              <a:t>SA  ODLIŠUJÚ.  </a:t>
            </a:r>
          </a:p>
        </p:txBody>
      </p:sp>
      <p:pic>
        <p:nvPicPr>
          <p:cNvPr id="7" name="Obrázok 5" descr="str60_ul1.PNG"/>
          <p:cNvPicPr>
            <a:picLocks noChangeAspect="1"/>
          </p:cNvPicPr>
          <p:nvPr/>
        </p:nvPicPr>
        <p:blipFill>
          <a:blip r:embed="rId3"/>
          <a:srcRect l="7581" r="58299" b="5594"/>
          <a:stretch>
            <a:fillRect/>
          </a:stretch>
        </p:blipFill>
        <p:spPr bwMode="auto">
          <a:xfrm>
            <a:off x="285720" y="3429000"/>
            <a:ext cx="1285884"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pic>
        <p:nvPicPr>
          <p:cNvPr id="2" name="Obrázok 2" descr="65.jpg"/>
          <p:cNvPicPr>
            <a:picLocks noChangeAspect="1"/>
          </p:cNvPicPr>
          <p:nvPr/>
        </p:nvPicPr>
        <p:blipFill>
          <a:blip r:embed="rId3"/>
          <a:srcRect l="7104" t="64700" r="7973" b="7793"/>
          <a:stretch>
            <a:fillRect/>
          </a:stretch>
        </p:blipFill>
        <p:spPr bwMode="auto">
          <a:xfrm>
            <a:off x="0" y="857232"/>
            <a:ext cx="9036050" cy="5429287"/>
          </a:xfrm>
          <a:prstGeom prst="rect">
            <a:avLst/>
          </a:prstGeom>
          <a:noFill/>
          <a:ln w="9525">
            <a:noFill/>
            <a:miter lim="800000"/>
            <a:headEnd/>
            <a:tailEnd/>
          </a:ln>
        </p:spPr>
      </p:pic>
      <p:sp>
        <p:nvSpPr>
          <p:cNvPr id="4" name="Zaoblený obdĺžnik 3"/>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5" name="Obdĺžnik 4"/>
          <p:cNvSpPr/>
          <p:nvPr/>
        </p:nvSpPr>
        <p:spPr>
          <a:xfrm>
            <a:off x="142844" y="4572008"/>
            <a:ext cx="9001156" cy="3046988"/>
          </a:xfrm>
          <a:prstGeom prst="rect">
            <a:avLst/>
          </a:prstGeom>
        </p:spPr>
        <p:txBody>
          <a:bodyPr wrap="square">
            <a:spAutoFit/>
          </a:bodyPr>
          <a:lstStyle/>
          <a:p>
            <a:r>
              <a:rPr lang="sk-SK" sz="2400" i="1" dirty="0">
                <a:solidFill>
                  <a:srgbClr val="C00000"/>
                </a:solidFill>
                <a:effectLst>
                  <a:outerShdw blurRad="38100" dist="38100" dir="2700000" algn="tl">
                    <a:srgbClr val="000000">
                      <a:alpha val="43137"/>
                    </a:srgbClr>
                  </a:outerShdw>
                </a:effectLst>
                <a:latin typeface="Century Schoolbook" pitchFamily="18" charset="0"/>
              </a:rPr>
              <a:t>Spoločným znakom všetkých spoločenstiev je to, že v nich rastú rastliny a žijú živočíchy. 	</a:t>
            </a:r>
            <a:endParaRPr lang="sk-SK" sz="2400" i="1" dirty="0" smtClean="0">
              <a:solidFill>
                <a:srgbClr val="C00000"/>
              </a:solidFill>
              <a:effectLst>
                <a:outerShdw blurRad="38100" dist="38100" dir="2700000" algn="tl">
                  <a:srgbClr val="000000">
                    <a:alpha val="43137"/>
                  </a:srgbClr>
                </a:outerShdw>
              </a:effectLst>
              <a:latin typeface="Century Schoolbook" pitchFamily="18" charset="0"/>
            </a:endParaRPr>
          </a:p>
          <a:p>
            <a:r>
              <a:rPr lang="sk-SK" sz="2400" i="1" dirty="0" smtClean="0">
                <a:solidFill>
                  <a:srgbClr val="FF0000"/>
                </a:solidFill>
                <a:effectLst>
                  <a:outerShdw blurRad="38100" dist="38100" dir="2700000" algn="tl">
                    <a:srgbClr val="000000">
                      <a:alpha val="43137"/>
                    </a:srgbClr>
                  </a:outerShdw>
                </a:effectLst>
                <a:latin typeface="Century Schoolbook" pitchFamily="18" charset="0"/>
              </a:rPr>
              <a:t>Odlišujú sa </a:t>
            </a:r>
            <a:r>
              <a:rPr lang="sk-SK" sz="2400" i="1" dirty="0">
                <a:solidFill>
                  <a:srgbClr val="FF0000"/>
                </a:solidFill>
                <a:effectLst>
                  <a:outerShdw blurRad="38100" dist="38100" dir="2700000" algn="tl">
                    <a:srgbClr val="000000">
                      <a:alpha val="43137"/>
                    </a:srgbClr>
                  </a:outerShdw>
                </a:effectLst>
                <a:latin typeface="Century Schoolbook" pitchFamily="18" charset="0"/>
              </a:rPr>
              <a:t>tým, ktoré druhy rastlín v nich rastú, ktoré druhy živočíchov v nich žijú</a:t>
            </a:r>
            <a:r>
              <a:rPr lang="sk-SK" sz="2400" i="1" dirty="0" smtClean="0">
                <a:solidFill>
                  <a:srgbClr val="FF0000"/>
                </a:solidFill>
                <a:effectLst>
                  <a:outerShdw blurRad="38100" dist="38100" dir="2700000" algn="tl">
                    <a:srgbClr val="000000">
                      <a:alpha val="43137"/>
                    </a:srgbClr>
                  </a:outerShdw>
                </a:effectLst>
                <a:latin typeface="Century Schoolbook" pitchFamily="18" charset="0"/>
              </a:rPr>
              <a:t>,</a:t>
            </a:r>
            <a:r>
              <a:rPr lang="sk-SK" sz="2400" i="1" dirty="0">
                <a:solidFill>
                  <a:srgbClr val="FF0000"/>
                </a:solidFill>
                <a:effectLst>
                  <a:outerShdw blurRad="38100" dist="38100" dir="2700000" algn="tl">
                    <a:srgbClr val="000000">
                      <a:alpha val="43137"/>
                    </a:srgbClr>
                  </a:outerShdw>
                </a:effectLst>
                <a:latin typeface="Century Schoolbook" pitchFamily="18" charset="0"/>
              </a:rPr>
              <a:t> koľko svetla, vody rastliny potrebujú</a:t>
            </a:r>
            <a:r>
              <a:rPr lang="sk-SK" sz="2400" i="1" dirty="0" smtClean="0">
                <a:solidFill>
                  <a:srgbClr val="FF0000"/>
                </a:solidFill>
                <a:effectLst>
                  <a:outerShdw blurRad="38100" dist="38100" dir="2700000" algn="tl">
                    <a:srgbClr val="000000">
                      <a:alpha val="43137"/>
                    </a:srgbClr>
                  </a:outerShdw>
                </a:effectLst>
                <a:latin typeface="Century Schoolbook" pitchFamily="18" charset="0"/>
              </a:rPr>
              <a:t>,</a:t>
            </a:r>
            <a:r>
              <a:rPr lang="sk-SK" sz="2400" i="1" dirty="0">
                <a:effectLst>
                  <a:outerShdw blurRad="38100" dist="38100" dir="2700000" algn="tl">
                    <a:srgbClr val="000000">
                      <a:alpha val="43137"/>
                    </a:srgbClr>
                  </a:outerShdw>
                </a:effectLst>
                <a:latin typeface="Century Schoolbook" pitchFamily="18" charset="0"/>
              </a:rPr>
              <a:t> </a:t>
            </a:r>
            <a:r>
              <a:rPr lang="sk-SK" sz="2400" i="1" dirty="0">
                <a:solidFill>
                  <a:srgbClr val="FF0000"/>
                </a:solidFill>
                <a:effectLst>
                  <a:outerShdw blurRad="38100" dist="38100" dir="2700000" algn="tl">
                    <a:srgbClr val="000000">
                      <a:alpha val="43137"/>
                    </a:srgbClr>
                  </a:outerShdw>
                </a:effectLst>
                <a:latin typeface="Century Schoolbook" pitchFamily="18" charset="0"/>
              </a:rPr>
              <a:t>či sú tieto rastliny divo rastúce alebo ich pestuje človek... </a:t>
            </a:r>
            <a:r>
              <a:rPr lang="sk-SK" sz="2400" dirty="0">
                <a:solidFill>
                  <a:srgbClr val="FF0000"/>
                </a:solidFill>
                <a:effectLst>
                  <a:outerShdw blurRad="38100" dist="38100" dir="2700000" algn="tl">
                    <a:srgbClr val="000000">
                      <a:alpha val="43137"/>
                    </a:srgbClr>
                  </a:outerShdw>
                </a:effectLst>
                <a:latin typeface="Century Schoolbook" pitchFamily="18" charset="0"/>
              </a:rPr>
              <a:t>	</a:t>
            </a:r>
          </a:p>
          <a:p>
            <a:r>
              <a:rPr lang="sk-SK" sz="2400" dirty="0" smtClean="0">
                <a:solidFill>
                  <a:srgbClr val="FF0000"/>
                </a:solidFill>
                <a:effectLst>
                  <a:outerShdw blurRad="38100" dist="38100" dir="2700000" algn="tl">
                    <a:srgbClr val="000000">
                      <a:alpha val="43137"/>
                    </a:srgbClr>
                  </a:outerShdw>
                </a:effectLst>
                <a:latin typeface="Century Schoolbook" pitchFamily="18" charset="0"/>
              </a:rPr>
              <a:t> </a:t>
            </a:r>
            <a:r>
              <a:rPr lang="sk-SK" sz="2400" dirty="0">
                <a:effectLst>
                  <a:outerShdw blurRad="38100" dist="38100" dir="2700000" algn="tl">
                    <a:srgbClr val="000000">
                      <a:alpha val="43137"/>
                    </a:srgbClr>
                  </a:outerShdw>
                </a:effectLst>
              </a:rPr>
              <a:t>	</a:t>
            </a:r>
          </a:p>
          <a:p>
            <a:r>
              <a:rPr lang="sk-SK" sz="2400" dirty="0" smtClean="0">
                <a:effectLst>
                  <a:outerShdw blurRad="38100" dist="38100" dir="2700000" algn="tl">
                    <a:srgbClr val="000000">
                      <a:alpha val="43137"/>
                    </a:srgbClr>
                  </a:outerShdw>
                </a:effectLst>
              </a:rPr>
              <a:t> </a:t>
            </a:r>
            <a:r>
              <a:rPr lang="sk-SK" sz="2400" dirty="0">
                <a:effectLst>
                  <a:outerShdw blurRad="38100" dist="38100" dir="2700000" algn="tl">
                    <a:srgbClr val="000000">
                      <a:alpha val="43137"/>
                    </a:srgbClr>
                  </a:outerShdw>
                </a:effectLst>
              </a:rPr>
              <a:t>	</a:t>
            </a:r>
          </a:p>
          <a:p>
            <a:endParaRPr lang="sk-SK" sz="2400" i="1" dirty="0">
              <a:solidFill>
                <a:srgbClr val="C00000"/>
              </a:solidFill>
              <a:effectLst>
                <a:outerShdw blurRad="38100" dist="38100" dir="2700000" algn="tl">
                  <a:srgbClr val="000000">
                    <a:alpha val="43137"/>
                  </a:srgbClr>
                </a:outerShdw>
              </a:effectLst>
              <a:latin typeface="Century Schoolbook"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nextCondLst>
                <p:cond evt="onClick" delay="0">
                  <p:tgtEl>
                    <p:spTgt spid="4"/>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pic>
        <p:nvPicPr>
          <p:cNvPr id="2" name="Obrázok 2" descr="65.jpg"/>
          <p:cNvPicPr>
            <a:picLocks noChangeAspect="1"/>
          </p:cNvPicPr>
          <p:nvPr/>
        </p:nvPicPr>
        <p:blipFill>
          <a:blip r:embed="rId3"/>
          <a:srcRect l="7104" t="64700" r="7973" b="7793"/>
          <a:stretch>
            <a:fillRect/>
          </a:stretch>
        </p:blipFill>
        <p:spPr bwMode="auto">
          <a:xfrm>
            <a:off x="0" y="857232"/>
            <a:ext cx="9036050" cy="5429287"/>
          </a:xfrm>
          <a:prstGeom prst="rect">
            <a:avLst/>
          </a:prstGeom>
          <a:noFill/>
          <a:ln w="9525">
            <a:noFill/>
            <a:miter lim="800000"/>
            <a:headEnd/>
            <a:tailEnd/>
          </a:ln>
        </p:spPr>
      </p:pic>
      <p:sp>
        <p:nvSpPr>
          <p:cNvPr id="4" name="Zaoblený obdĺžnik 3"/>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5" name="Obdĺžnik 4"/>
          <p:cNvSpPr/>
          <p:nvPr/>
        </p:nvSpPr>
        <p:spPr>
          <a:xfrm>
            <a:off x="0" y="4549676"/>
            <a:ext cx="2500330" cy="2308324"/>
          </a:xfrm>
          <a:prstGeom prst="rect">
            <a:avLst/>
          </a:prstGeom>
        </p:spPr>
        <p:txBody>
          <a:bodyPr wrap="square">
            <a:spAutoFit/>
          </a:bodyPr>
          <a:lstStyle/>
          <a:p>
            <a:r>
              <a:rPr lang="sk-SK" sz="2400" i="1" dirty="0" smtClean="0">
                <a:solidFill>
                  <a:srgbClr val="C00000"/>
                </a:solidFill>
                <a:latin typeface="Century Schoolbook" pitchFamily="18" charset="0"/>
              </a:rPr>
              <a:t>borovica, smrek, buk, jahoda, veverica, sova, medveď, jeleň... </a:t>
            </a:r>
            <a:endParaRPr lang="sk-SK" sz="2400" dirty="0"/>
          </a:p>
          <a:p>
            <a:r>
              <a:rPr lang="sk-SK" sz="2400" dirty="0" smtClean="0"/>
              <a:t> </a:t>
            </a:r>
            <a:r>
              <a:rPr lang="sk-SK" sz="2400" dirty="0"/>
              <a:t>	</a:t>
            </a:r>
          </a:p>
          <a:p>
            <a:endParaRPr lang="sk-SK" sz="2400" i="1" dirty="0">
              <a:solidFill>
                <a:srgbClr val="C00000"/>
              </a:solidFill>
              <a:latin typeface="Century Schoolbook" pitchFamily="18" charset="0"/>
            </a:endParaRPr>
          </a:p>
        </p:txBody>
      </p:sp>
      <p:sp>
        <p:nvSpPr>
          <p:cNvPr id="6" name="Obdĺžnik 5"/>
          <p:cNvSpPr/>
          <p:nvPr/>
        </p:nvSpPr>
        <p:spPr>
          <a:xfrm>
            <a:off x="2428860" y="4549676"/>
            <a:ext cx="2500330" cy="2308324"/>
          </a:xfrm>
          <a:prstGeom prst="rect">
            <a:avLst/>
          </a:prstGeom>
        </p:spPr>
        <p:txBody>
          <a:bodyPr wrap="square">
            <a:spAutoFit/>
          </a:bodyPr>
          <a:lstStyle/>
          <a:p>
            <a:r>
              <a:rPr lang="sk-SK" sz="2400" i="1" dirty="0" smtClean="0">
                <a:solidFill>
                  <a:srgbClr val="002060"/>
                </a:solidFill>
                <a:latin typeface="Century Schoolbook" pitchFamily="18" charset="0"/>
              </a:rPr>
              <a:t>nevädza, margaréta, zvonček, čmeľ, koník... </a:t>
            </a:r>
            <a:endParaRPr lang="sk-SK" sz="2400" dirty="0">
              <a:solidFill>
                <a:srgbClr val="002060"/>
              </a:solidFill>
            </a:endParaRPr>
          </a:p>
          <a:p>
            <a:r>
              <a:rPr lang="sk-SK" sz="2400" dirty="0" smtClean="0">
                <a:solidFill>
                  <a:srgbClr val="002060"/>
                </a:solidFill>
              </a:rPr>
              <a:t> </a:t>
            </a:r>
            <a:r>
              <a:rPr lang="sk-SK" sz="2400" dirty="0">
                <a:solidFill>
                  <a:srgbClr val="002060"/>
                </a:solidFill>
              </a:rPr>
              <a:t>	</a:t>
            </a:r>
          </a:p>
          <a:p>
            <a:endParaRPr lang="sk-SK" sz="2400" i="1" dirty="0">
              <a:solidFill>
                <a:srgbClr val="002060"/>
              </a:solidFill>
              <a:latin typeface="Century Schoolbook" pitchFamily="18" charset="0"/>
            </a:endParaRPr>
          </a:p>
        </p:txBody>
      </p:sp>
      <p:sp>
        <p:nvSpPr>
          <p:cNvPr id="7" name="Obdĺžnik 6"/>
          <p:cNvSpPr/>
          <p:nvPr/>
        </p:nvSpPr>
        <p:spPr>
          <a:xfrm>
            <a:off x="4572000" y="4549676"/>
            <a:ext cx="2500330" cy="2308324"/>
          </a:xfrm>
          <a:prstGeom prst="rect">
            <a:avLst/>
          </a:prstGeom>
        </p:spPr>
        <p:txBody>
          <a:bodyPr wrap="square">
            <a:spAutoFit/>
          </a:bodyPr>
          <a:lstStyle/>
          <a:p>
            <a:r>
              <a:rPr lang="sk-SK" sz="2400" i="1" dirty="0" smtClean="0">
                <a:solidFill>
                  <a:srgbClr val="C00000"/>
                </a:solidFill>
                <a:latin typeface="Century Schoolbook" pitchFamily="18" charset="0"/>
              </a:rPr>
              <a:t>slnečnica, repa, kukurica, pšenica, škrečok, zajac... </a:t>
            </a:r>
            <a:endParaRPr lang="sk-SK" sz="2400" dirty="0"/>
          </a:p>
          <a:p>
            <a:r>
              <a:rPr lang="sk-SK" sz="2400" dirty="0" smtClean="0"/>
              <a:t> </a:t>
            </a:r>
            <a:r>
              <a:rPr lang="sk-SK" sz="2400" dirty="0"/>
              <a:t>	</a:t>
            </a:r>
          </a:p>
          <a:p>
            <a:endParaRPr lang="sk-SK" sz="2400" i="1" dirty="0">
              <a:solidFill>
                <a:srgbClr val="C00000"/>
              </a:solidFill>
              <a:latin typeface="Century Schoolbook" pitchFamily="18" charset="0"/>
            </a:endParaRPr>
          </a:p>
        </p:txBody>
      </p:sp>
      <p:sp>
        <p:nvSpPr>
          <p:cNvPr id="8" name="Obdĺžnik 7"/>
          <p:cNvSpPr/>
          <p:nvPr/>
        </p:nvSpPr>
        <p:spPr>
          <a:xfrm>
            <a:off x="6858016" y="4549676"/>
            <a:ext cx="2500330" cy="1938992"/>
          </a:xfrm>
          <a:prstGeom prst="rect">
            <a:avLst/>
          </a:prstGeom>
        </p:spPr>
        <p:txBody>
          <a:bodyPr wrap="square">
            <a:spAutoFit/>
          </a:bodyPr>
          <a:lstStyle/>
          <a:p>
            <a:r>
              <a:rPr lang="sk-SK" sz="2400" i="1" dirty="0" smtClean="0">
                <a:solidFill>
                  <a:srgbClr val="002060"/>
                </a:solidFill>
                <a:latin typeface="Century Schoolbook" pitchFamily="18" charset="0"/>
              </a:rPr>
              <a:t>vŕba, jelša, kapor, vážka, komár, kačica... </a:t>
            </a:r>
            <a:endParaRPr lang="sk-SK" sz="2400" dirty="0">
              <a:solidFill>
                <a:srgbClr val="002060"/>
              </a:solidFill>
            </a:endParaRPr>
          </a:p>
          <a:p>
            <a:r>
              <a:rPr lang="sk-SK" sz="2400" dirty="0" smtClean="0">
                <a:solidFill>
                  <a:srgbClr val="002060"/>
                </a:solidFill>
              </a:rPr>
              <a:t> </a:t>
            </a:r>
            <a:r>
              <a:rPr lang="sk-SK" sz="2400" dirty="0">
                <a:solidFill>
                  <a:srgbClr val="002060"/>
                </a:solidFill>
              </a:rPr>
              <a:t>	</a:t>
            </a:r>
          </a:p>
          <a:p>
            <a:endParaRPr lang="sk-SK" sz="2400" i="1" dirty="0">
              <a:solidFill>
                <a:srgbClr val="002060"/>
              </a:solidFill>
              <a:latin typeface="Century Schoolbook" pitchFamily="18" charset="0"/>
            </a:endParaRPr>
          </a:p>
        </p:txBody>
      </p:sp>
      <p:sp>
        <p:nvSpPr>
          <p:cNvPr id="9" name="Obdĺžnik 8"/>
          <p:cNvSpPr/>
          <p:nvPr/>
        </p:nvSpPr>
        <p:spPr>
          <a:xfrm>
            <a:off x="357158" y="0"/>
            <a:ext cx="7858180" cy="954107"/>
          </a:xfrm>
          <a:prstGeom prst="rect">
            <a:avLst/>
          </a:prstGeom>
        </p:spPr>
        <p:txBody>
          <a:bodyPr wrap="square">
            <a:spAutoFit/>
          </a:bodyPr>
          <a:lstStyle/>
          <a:p>
            <a:r>
              <a:rPr lang="sk-SK" sz="2800" dirty="0" smtClean="0">
                <a:solidFill>
                  <a:srgbClr val="FFFF00"/>
                </a:solidFill>
                <a:effectLst>
                  <a:outerShdw blurRad="38100" dist="38100" dir="2700000" algn="tl">
                    <a:srgbClr val="000000">
                      <a:alpha val="43137"/>
                    </a:srgbClr>
                  </a:outerShdw>
                </a:effectLst>
                <a:latin typeface="Century Schoolbook" pitchFamily="18" charset="0"/>
              </a:rPr>
              <a:t>Vymenujte  </a:t>
            </a:r>
            <a:r>
              <a:rPr lang="sk-SK" sz="2800" dirty="0">
                <a:solidFill>
                  <a:srgbClr val="FFFF00"/>
                </a:solidFill>
                <a:effectLst>
                  <a:outerShdw blurRad="38100" dist="38100" dir="2700000" algn="tl">
                    <a:srgbClr val="000000">
                      <a:alpha val="43137"/>
                    </a:srgbClr>
                  </a:outerShdw>
                </a:effectLst>
                <a:latin typeface="Century Schoolbook" pitchFamily="18" charset="0"/>
              </a:rPr>
              <a:t>niektoré </a:t>
            </a:r>
            <a:r>
              <a:rPr lang="sk-SK" sz="2800" i="1" dirty="0">
                <a:solidFill>
                  <a:srgbClr val="FFFF00"/>
                </a:solidFill>
                <a:effectLst>
                  <a:outerShdw blurRad="38100" dist="38100" dir="2700000" algn="tl">
                    <a:srgbClr val="000000">
                      <a:alpha val="43137"/>
                    </a:srgbClr>
                  </a:outerShdw>
                </a:effectLst>
                <a:latin typeface="Century Schoolbook" pitchFamily="18" charset="0"/>
              </a:rPr>
              <a:t>rastliny </a:t>
            </a:r>
            <a:r>
              <a:rPr lang="sk-SK" sz="2800" i="1" dirty="0">
                <a:solidFill>
                  <a:srgbClr val="0070C0"/>
                </a:solidFill>
                <a:effectLst>
                  <a:outerShdw blurRad="38100" dist="38100" dir="2700000" algn="tl">
                    <a:srgbClr val="000000">
                      <a:alpha val="43137"/>
                    </a:srgbClr>
                  </a:outerShdw>
                </a:effectLst>
                <a:latin typeface="Century Schoolbook" pitchFamily="18" charset="0"/>
              </a:rPr>
              <a:t>a živočíchy, ktoré </a:t>
            </a:r>
            <a:r>
              <a:rPr lang="sk-SK" sz="2800" i="1" dirty="0" smtClean="0">
                <a:solidFill>
                  <a:srgbClr val="FFFF00"/>
                </a:solidFill>
                <a:effectLst>
                  <a:outerShdw blurRad="38100" dist="38100" dir="2700000" algn="tl">
                    <a:srgbClr val="000000">
                      <a:alpha val="43137"/>
                    </a:srgbClr>
                  </a:outerShdw>
                </a:effectLst>
                <a:latin typeface="Century Schoolbook" pitchFamily="18" charset="0"/>
              </a:rPr>
              <a:t>žijú</a:t>
            </a:r>
            <a:r>
              <a:rPr lang="sk-SK" sz="2800" i="1" dirty="0" smtClean="0">
                <a:solidFill>
                  <a:srgbClr val="0070C0"/>
                </a:solidFill>
                <a:effectLst>
                  <a:outerShdw blurRad="38100" dist="38100" dir="2700000" algn="tl">
                    <a:srgbClr val="000000">
                      <a:alpha val="43137"/>
                    </a:srgbClr>
                  </a:outerShdw>
                </a:effectLst>
                <a:latin typeface="Century Schoolbook" pitchFamily="18" charset="0"/>
              </a:rPr>
              <a:t> </a:t>
            </a:r>
            <a:r>
              <a:rPr lang="sk-SK" sz="2800" i="1" dirty="0">
                <a:solidFill>
                  <a:srgbClr val="FFFF00"/>
                </a:solidFill>
                <a:effectLst>
                  <a:outerShdw blurRad="38100" dist="38100" dir="2700000" algn="tl">
                    <a:srgbClr val="000000">
                      <a:alpha val="43137"/>
                    </a:srgbClr>
                  </a:outerShdw>
                </a:effectLst>
                <a:latin typeface="Century Schoolbook" pitchFamily="18" charset="0"/>
              </a:rPr>
              <a:t>v jednotlivých prírodných </a:t>
            </a:r>
            <a:r>
              <a:rPr lang="sk-SK" sz="2800" i="1" dirty="0">
                <a:solidFill>
                  <a:srgbClr val="0070C0"/>
                </a:solidFill>
                <a:effectLst>
                  <a:outerShdw blurRad="38100" dist="38100" dir="2700000" algn="tl">
                    <a:srgbClr val="000000">
                      <a:alpha val="43137"/>
                    </a:srgbClr>
                  </a:outerShdw>
                </a:effectLst>
                <a:latin typeface="Century Schoolbook" pitchFamily="18" charset="0"/>
              </a:rPr>
              <a:t>spoločenstvách.</a:t>
            </a:r>
            <a:r>
              <a:rPr lang="sk-SK" sz="2800" i="1" dirty="0">
                <a:solidFill>
                  <a:srgbClr val="FFFF00"/>
                </a:solidFill>
                <a:effectLst>
                  <a:outerShdw blurRad="38100" dist="38100" dir="2700000" algn="tl">
                    <a:srgbClr val="000000">
                      <a:alpha val="43137"/>
                    </a:srgbClr>
                  </a:outerShdw>
                </a:effectLst>
                <a:latin typeface="Century Schoolbook" pitchFamily="18"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childTnLst>
              </p:cTn>
              <p:nextCondLst>
                <p:cond evt="onClick" delay="0">
                  <p:tgtEl>
                    <p:spTgt spid="4"/>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sp>
        <p:nvSpPr>
          <p:cNvPr id="3" name="Obdĺžnik 2"/>
          <p:cNvSpPr/>
          <p:nvPr/>
        </p:nvSpPr>
        <p:spPr>
          <a:xfrm>
            <a:off x="785786" y="1643050"/>
            <a:ext cx="7929618" cy="2308324"/>
          </a:xfrm>
          <a:prstGeom prst="rect">
            <a:avLst/>
          </a:prstGeom>
          <a:blipFill>
            <a:blip r:embed="rId3">
              <a:lum bright="40000"/>
            </a:blip>
            <a:tile tx="0" ty="0" sx="100000" sy="100000" flip="none" algn="tl"/>
          </a:blipFill>
        </p:spPr>
        <p:txBody>
          <a:bodyPr wrap="square">
            <a:spAutoFit/>
          </a:bodyPr>
          <a:lstStyle/>
          <a:p>
            <a:r>
              <a:rPr lang="sk-SK" sz="3600" b="1" i="1" dirty="0" smtClean="0">
                <a:latin typeface="Century Schoolbook" pitchFamily="18" charset="0"/>
              </a:rPr>
              <a:t>Poskladajte  </a:t>
            </a:r>
            <a:r>
              <a:rPr lang="sk-SK" sz="3600" b="1" i="1" dirty="0">
                <a:latin typeface="Century Schoolbook" pitchFamily="18" charset="0"/>
              </a:rPr>
              <a:t>slová </a:t>
            </a:r>
            <a:r>
              <a:rPr lang="sk-SK" sz="3600" b="1" i="1" dirty="0" smtClean="0">
                <a:latin typeface="Century Schoolbook" pitchFamily="18" charset="0"/>
              </a:rPr>
              <a:t>zo </a:t>
            </a:r>
            <a:r>
              <a:rPr lang="sk-SK" sz="3600" b="1" i="1" dirty="0">
                <a:latin typeface="Century Schoolbook" pitchFamily="18" charset="0"/>
              </a:rPr>
              <a:t>slabík, označených číslami rovnakej farby. </a:t>
            </a:r>
            <a:r>
              <a:rPr lang="sk-SK" sz="3600" b="1" i="1" dirty="0" smtClean="0">
                <a:latin typeface="Century Schoolbook" pitchFamily="18" charset="0"/>
              </a:rPr>
              <a:t>Napíšte </a:t>
            </a:r>
            <a:r>
              <a:rPr lang="sk-SK" sz="3600" b="1" i="1" dirty="0">
                <a:latin typeface="Century Schoolbook" pitchFamily="18" charset="0"/>
              </a:rPr>
              <a:t>na linajky slová podľa farieb. </a:t>
            </a:r>
            <a:endParaRPr lang="sk-SK" sz="3600" b="1" i="1" dirty="0" smtClean="0">
              <a:latin typeface="Century Schoolbook" pitchFamily="18" charset="0"/>
            </a:endParaRPr>
          </a:p>
        </p:txBody>
      </p:sp>
      <p:sp>
        <p:nvSpPr>
          <p:cNvPr id="4" name="Obdĺžnik 3"/>
          <p:cNvSpPr/>
          <p:nvPr/>
        </p:nvSpPr>
        <p:spPr>
          <a:xfrm>
            <a:off x="714348" y="214290"/>
            <a:ext cx="7858180" cy="646331"/>
          </a:xfrm>
          <a:prstGeom prst="rect">
            <a:avLst/>
          </a:prstGeom>
        </p:spPr>
        <p:txBody>
          <a:bodyPr wrap="square">
            <a:spAutoFit/>
          </a:bodyPr>
          <a:lstStyle/>
          <a:p>
            <a:r>
              <a:rPr lang="sk-SK" sz="3600" dirty="0" smtClean="0">
                <a:solidFill>
                  <a:srgbClr val="FFFF00"/>
                </a:solidFill>
                <a:effectLst>
                  <a:outerShdw blurRad="38100" dist="38100" dir="2700000" algn="tl">
                    <a:srgbClr val="000000">
                      <a:alpha val="43137"/>
                    </a:srgbClr>
                  </a:outerShdw>
                </a:effectLst>
                <a:latin typeface="Century Schoolbook" pitchFamily="18" charset="0"/>
              </a:rPr>
              <a:t>Samostatná práca </a:t>
            </a:r>
            <a:r>
              <a:rPr lang="sk-SK" sz="3600" dirty="0" smtClean="0">
                <a:effectLst>
                  <a:outerShdw blurRad="38100" dist="38100" dir="2700000" algn="tl">
                    <a:srgbClr val="000000">
                      <a:alpha val="43137"/>
                    </a:srgbClr>
                  </a:outerShdw>
                </a:effectLst>
                <a:latin typeface="Century Schoolbook" pitchFamily="18" charset="0"/>
              </a:rPr>
              <a:t>- </a:t>
            </a:r>
            <a:r>
              <a:rPr lang="sk-SK" sz="3600" b="1" dirty="0" smtClean="0">
                <a:effectLst>
                  <a:outerShdw blurRad="38100" dist="38100" dir="2700000" algn="tl">
                    <a:srgbClr val="000000">
                      <a:alpha val="43137"/>
                    </a:srgbClr>
                  </a:outerShdw>
                </a:effectLst>
                <a:latin typeface="Century Schoolbook" pitchFamily="18" charset="0"/>
              </a:rPr>
              <a:t>RÉBUS</a:t>
            </a:r>
            <a:endParaRPr lang="sk-SK" sz="3600" b="1" i="1" dirty="0">
              <a:effectLst>
                <a:outerShdw blurRad="38100" dist="38100" dir="2700000" algn="tl">
                  <a:srgbClr val="000000">
                    <a:alpha val="43137"/>
                  </a:srgbClr>
                </a:outerShdw>
              </a:effectLst>
              <a:latin typeface="Century Schoolbook"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grpSp>
        <p:nvGrpSpPr>
          <p:cNvPr id="4" name="Skupina 3"/>
          <p:cNvGrpSpPr/>
          <p:nvPr/>
        </p:nvGrpSpPr>
        <p:grpSpPr>
          <a:xfrm>
            <a:off x="428596" y="1357298"/>
            <a:ext cx="8358246" cy="4929224"/>
            <a:chOff x="850565" y="2174307"/>
            <a:chExt cx="7579088" cy="2152196"/>
          </a:xfrm>
        </p:grpSpPr>
        <p:pic>
          <p:nvPicPr>
            <p:cNvPr id="34818" name="Picture 2"/>
            <p:cNvPicPr>
              <a:picLocks noChangeAspect="1" noChangeArrowheads="1"/>
            </p:cNvPicPr>
            <p:nvPr/>
          </p:nvPicPr>
          <p:blipFill>
            <a:blip r:embed="rId3"/>
            <a:srcRect l="9832" t="41442" r="63782" b="29137"/>
            <a:stretch>
              <a:fillRect/>
            </a:stretch>
          </p:blipFill>
          <p:spPr bwMode="auto">
            <a:xfrm>
              <a:off x="850565" y="2174307"/>
              <a:ext cx="3433262" cy="2152195"/>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37265" t="41993" r="31369" b="29137"/>
            <a:stretch>
              <a:fillRect/>
            </a:stretch>
          </p:blipFill>
          <p:spPr bwMode="auto">
            <a:xfrm>
              <a:off x="4348606" y="2214554"/>
              <a:ext cx="4081047" cy="2111949"/>
            </a:xfrm>
            <a:prstGeom prst="rect">
              <a:avLst/>
            </a:prstGeom>
            <a:noFill/>
            <a:ln w="9525">
              <a:noFill/>
              <a:miter lim="800000"/>
              <a:headEnd/>
              <a:tailEnd/>
            </a:ln>
            <a:effectLst/>
          </p:spPr>
        </p:pic>
      </p:grpSp>
      <p:sp>
        <p:nvSpPr>
          <p:cNvPr id="6" name="Zaoblený obdĺžnik 5"/>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7" name="Obdĺžnik 6"/>
          <p:cNvSpPr/>
          <p:nvPr/>
        </p:nvSpPr>
        <p:spPr>
          <a:xfrm>
            <a:off x="5143504" y="1857364"/>
            <a:ext cx="3643338" cy="584775"/>
          </a:xfrm>
          <a:prstGeom prst="rect">
            <a:avLst/>
          </a:prstGeom>
        </p:spPr>
        <p:txBody>
          <a:bodyPr wrap="square">
            <a:spAutoFit/>
          </a:bodyPr>
          <a:lstStyle/>
          <a:p>
            <a:r>
              <a:rPr lang="sk-SK" sz="3200" b="1" i="1" dirty="0" smtClean="0">
                <a:solidFill>
                  <a:srgbClr val="0070C0"/>
                </a:solidFill>
                <a:latin typeface="Century Schoolbook" pitchFamily="18" charset="0"/>
              </a:rPr>
              <a:t>dýchanie</a:t>
            </a:r>
          </a:p>
        </p:txBody>
      </p:sp>
      <p:sp>
        <p:nvSpPr>
          <p:cNvPr id="8" name="Obdĺžnik 7"/>
          <p:cNvSpPr/>
          <p:nvPr/>
        </p:nvSpPr>
        <p:spPr>
          <a:xfrm>
            <a:off x="5072066" y="3500438"/>
            <a:ext cx="4572000" cy="584775"/>
          </a:xfrm>
          <a:prstGeom prst="rect">
            <a:avLst/>
          </a:prstGeom>
        </p:spPr>
        <p:txBody>
          <a:bodyPr wrap="square">
            <a:spAutoFit/>
          </a:bodyPr>
          <a:lstStyle/>
          <a:p>
            <a:r>
              <a:rPr lang="sk-SK" sz="3200" b="1" i="1" dirty="0" smtClean="0">
                <a:solidFill>
                  <a:srgbClr val="0070C0"/>
                </a:solidFill>
                <a:latin typeface="Century Schoolbook" pitchFamily="18" charset="0"/>
              </a:rPr>
              <a:t>prijímanie potravy</a:t>
            </a:r>
            <a:endParaRPr lang="sk-SK" sz="2400" b="1" i="1" dirty="0">
              <a:solidFill>
                <a:srgbClr val="0070C0"/>
              </a:solidFill>
              <a:latin typeface="Century Schoolbook" pitchFamily="18" charset="0"/>
            </a:endParaRPr>
          </a:p>
        </p:txBody>
      </p:sp>
      <p:sp>
        <p:nvSpPr>
          <p:cNvPr id="9" name="Obdĺžnik 8"/>
          <p:cNvSpPr/>
          <p:nvPr/>
        </p:nvSpPr>
        <p:spPr>
          <a:xfrm>
            <a:off x="5072066" y="4214818"/>
            <a:ext cx="4572000" cy="584775"/>
          </a:xfrm>
          <a:prstGeom prst="rect">
            <a:avLst/>
          </a:prstGeom>
        </p:spPr>
        <p:txBody>
          <a:bodyPr>
            <a:spAutoFit/>
          </a:bodyPr>
          <a:lstStyle/>
          <a:p>
            <a:r>
              <a:rPr lang="sk-SK" sz="3200" b="1" i="1" dirty="0" smtClean="0">
                <a:solidFill>
                  <a:srgbClr val="0070C0"/>
                </a:solidFill>
                <a:latin typeface="Century Schoolbook" pitchFamily="18" charset="0"/>
              </a:rPr>
              <a:t>rozmnožovanie 	</a:t>
            </a:r>
            <a:endParaRPr lang="sk-SK" sz="2400" b="1" i="1" dirty="0">
              <a:solidFill>
                <a:srgbClr val="0070C0"/>
              </a:solidFill>
              <a:latin typeface="Century Schoolbook" pitchFamily="18" charset="0"/>
            </a:endParaRPr>
          </a:p>
        </p:txBody>
      </p:sp>
      <p:sp>
        <p:nvSpPr>
          <p:cNvPr id="10" name="Obdĺžnik 9"/>
          <p:cNvSpPr/>
          <p:nvPr/>
        </p:nvSpPr>
        <p:spPr>
          <a:xfrm>
            <a:off x="5143504" y="4929198"/>
            <a:ext cx="2071702" cy="584775"/>
          </a:xfrm>
          <a:prstGeom prst="rect">
            <a:avLst/>
          </a:prstGeom>
        </p:spPr>
        <p:txBody>
          <a:bodyPr wrap="square">
            <a:spAutoFit/>
          </a:bodyPr>
          <a:lstStyle/>
          <a:p>
            <a:r>
              <a:rPr lang="sk-SK" sz="3200" b="1" i="1" dirty="0" smtClean="0">
                <a:solidFill>
                  <a:srgbClr val="0070C0"/>
                </a:solidFill>
                <a:latin typeface="Century Schoolbook" pitchFamily="18" charset="0"/>
              </a:rPr>
              <a:t>vývin 	</a:t>
            </a:r>
            <a:endParaRPr lang="sk-SK" sz="2400" b="1" i="1" dirty="0">
              <a:solidFill>
                <a:srgbClr val="0070C0"/>
              </a:solidFill>
              <a:latin typeface="Century Schoolbook" pitchFamily="18" charset="0"/>
            </a:endParaRPr>
          </a:p>
        </p:txBody>
      </p:sp>
      <p:sp>
        <p:nvSpPr>
          <p:cNvPr id="11" name="Obdĺžnik 10"/>
          <p:cNvSpPr/>
          <p:nvPr/>
        </p:nvSpPr>
        <p:spPr>
          <a:xfrm>
            <a:off x="5143504" y="2714620"/>
            <a:ext cx="2357422" cy="584775"/>
          </a:xfrm>
          <a:prstGeom prst="rect">
            <a:avLst/>
          </a:prstGeom>
        </p:spPr>
        <p:txBody>
          <a:bodyPr wrap="square">
            <a:spAutoFit/>
          </a:bodyPr>
          <a:lstStyle/>
          <a:p>
            <a:r>
              <a:rPr lang="sk-SK" sz="3200" b="1" i="1" dirty="0" smtClean="0">
                <a:solidFill>
                  <a:srgbClr val="0070C0"/>
                </a:solidFill>
                <a:latin typeface="Century Schoolbook" pitchFamily="18" charset="0"/>
              </a:rPr>
              <a:t>pohyb</a:t>
            </a:r>
          </a:p>
        </p:txBody>
      </p:sp>
      <p:sp>
        <p:nvSpPr>
          <p:cNvPr id="12" name="Obdĺžnik 11"/>
          <p:cNvSpPr/>
          <p:nvPr/>
        </p:nvSpPr>
        <p:spPr>
          <a:xfrm>
            <a:off x="857224" y="142852"/>
            <a:ext cx="6643734" cy="1200329"/>
          </a:xfrm>
          <a:prstGeom prst="rect">
            <a:avLst/>
          </a:prstGeom>
          <a:blipFill>
            <a:blip r:embed="rId4">
              <a:lum bright="40000"/>
            </a:blip>
            <a:tile tx="0" ty="0" sx="100000" sy="100000" flip="none" algn="tl"/>
          </a:blipFill>
        </p:spPr>
        <p:txBody>
          <a:bodyPr wrap="square">
            <a:spAutoFit/>
          </a:bodyPr>
          <a:lstStyle/>
          <a:p>
            <a:r>
              <a:rPr lang="sk-SK" sz="3600" b="1" i="1" dirty="0" smtClean="0">
                <a:latin typeface="Century Schoolbook" pitchFamily="18" charset="0"/>
              </a:rPr>
              <a:t>Ktoré  </a:t>
            </a:r>
            <a:r>
              <a:rPr lang="sk-SK" sz="3600" b="1" i="1" dirty="0">
                <a:latin typeface="Century Schoolbook" pitchFamily="18" charset="0"/>
              </a:rPr>
              <a:t>sú základné prejavy života </a:t>
            </a:r>
            <a:r>
              <a:rPr lang="sk-SK" sz="3600" b="1" i="1" dirty="0" smtClean="0">
                <a:latin typeface="Century Schoolbook" pitchFamily="18" charset="0"/>
              </a:rPr>
              <a:t>živočíchov? </a:t>
            </a:r>
            <a:r>
              <a:rPr lang="sk-SK" sz="3600" b="1" i="1" dirty="0">
                <a:latin typeface="Century Schoolbook" pitchFamily="18"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par>
                          <p:cTn id="10" fill="hold">
                            <p:stCondLst>
                              <p:cond delay="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1"/>
                                        </p:tgtEl>
                                        <p:attrNameLst>
                                          <p:attrName>style.visibility</p:attrName>
                                        </p:attrNameLst>
                                      </p:cBhvr>
                                      <p:to>
                                        <p:strVal val="visible"/>
                                      </p:to>
                                    </p:set>
                                    <p:anim calcmode="discrete" valueType="clr">
                                      <p:cBhvr override="childStyle">
                                        <p:cTn id="1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
                                        </p:tgtEl>
                                        <p:attrNameLst>
                                          <p:attrName>fillcolor</p:attrName>
                                        </p:attrNameLst>
                                      </p:cBhvr>
                                      <p:tavLst>
                                        <p:tav tm="0">
                                          <p:val>
                                            <p:clrVal>
                                              <a:schemeClr val="accent2"/>
                                            </p:clrVal>
                                          </p:val>
                                        </p:tav>
                                        <p:tav tm="50000">
                                          <p:val>
                                            <p:clrVal>
                                              <a:schemeClr val="hlink"/>
                                            </p:clrVal>
                                          </p:val>
                                        </p:tav>
                                      </p:tavLst>
                                    </p:anim>
                                    <p:set>
                                      <p:cBhvr>
                                        <p:cTn id="15" dur="80"/>
                                        <p:tgtEl>
                                          <p:spTgt spid="11"/>
                                        </p:tgtEl>
                                        <p:attrNameLst>
                                          <p:attrName>fill.type</p:attrName>
                                        </p:attrNameLst>
                                      </p:cBhvr>
                                      <p:to>
                                        <p:strVal val="solid"/>
                                      </p:to>
                                    </p:set>
                                  </p:childTnLst>
                                </p:cTn>
                              </p:par>
                            </p:childTnLst>
                          </p:cTn>
                        </p:par>
                        <p:par>
                          <p:cTn id="16" fill="hold">
                            <p:stCondLst>
                              <p:cond delay="6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anim calcmode="discrete" valueType="clr">
                                      <p:cBhvr override="childStyle">
                                        <p:cTn id="1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gtEl>
                                        <p:attrNameLst>
                                          <p:attrName>fillcolor</p:attrName>
                                        </p:attrNameLst>
                                      </p:cBhvr>
                                      <p:tavLst>
                                        <p:tav tm="0">
                                          <p:val>
                                            <p:clrVal>
                                              <a:schemeClr val="accent2"/>
                                            </p:clrVal>
                                          </p:val>
                                        </p:tav>
                                        <p:tav tm="50000">
                                          <p:val>
                                            <p:clrVal>
                                              <a:schemeClr val="hlink"/>
                                            </p:clrVal>
                                          </p:val>
                                        </p:tav>
                                      </p:tavLst>
                                    </p:anim>
                                    <p:set>
                                      <p:cBhvr>
                                        <p:cTn id="21" dur="80"/>
                                        <p:tgtEl>
                                          <p:spTgt spid="8"/>
                                        </p:tgtEl>
                                        <p:attrNameLst>
                                          <p:attrName>fill.type</p:attrName>
                                        </p:attrNameLst>
                                      </p:cBhvr>
                                      <p:to>
                                        <p:strVal val="solid"/>
                                      </p:to>
                                    </p:set>
                                  </p:childTnLst>
                                </p:cTn>
                              </p:par>
                            </p:childTnLst>
                          </p:cTn>
                        </p:par>
                        <p:par>
                          <p:cTn id="22" fill="hold">
                            <p:stCondLst>
                              <p:cond delay="132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9"/>
                                        </p:tgtEl>
                                        <p:attrNameLst>
                                          <p:attrName>style.visibility</p:attrName>
                                        </p:attrNameLst>
                                      </p:cBhvr>
                                      <p:to>
                                        <p:strVal val="visible"/>
                                      </p:to>
                                    </p:set>
                                    <p:anim calcmode="discrete" valueType="clr">
                                      <p:cBhvr override="childStyle">
                                        <p:cTn id="2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9"/>
                                        </p:tgtEl>
                                        <p:attrNameLst>
                                          <p:attrName>fillcolor</p:attrName>
                                        </p:attrNameLst>
                                      </p:cBhvr>
                                      <p:tavLst>
                                        <p:tav tm="0">
                                          <p:val>
                                            <p:clrVal>
                                              <a:schemeClr val="accent2"/>
                                            </p:clrVal>
                                          </p:val>
                                        </p:tav>
                                        <p:tav tm="50000">
                                          <p:val>
                                            <p:clrVal>
                                              <a:schemeClr val="hlink"/>
                                            </p:clrVal>
                                          </p:val>
                                        </p:tav>
                                      </p:tavLst>
                                    </p:anim>
                                    <p:set>
                                      <p:cBhvr>
                                        <p:cTn id="27" dur="80"/>
                                        <p:tgtEl>
                                          <p:spTgt spid="9"/>
                                        </p:tgtEl>
                                        <p:attrNameLst>
                                          <p:attrName>fill.type</p:attrName>
                                        </p:attrNameLst>
                                      </p:cBhvr>
                                      <p:to>
                                        <p:strVal val="solid"/>
                                      </p:to>
                                    </p:set>
                                  </p:childTnLst>
                                </p:cTn>
                              </p:par>
                            </p:childTnLst>
                          </p:cTn>
                        </p:par>
                        <p:par>
                          <p:cTn id="28" fill="hold">
                            <p:stCondLst>
                              <p:cond delay="188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0"/>
                                        </p:tgtEl>
                                        <p:attrNameLst>
                                          <p:attrName>style.visibility</p:attrName>
                                        </p:attrNameLst>
                                      </p:cBhvr>
                                      <p:to>
                                        <p:strVal val="visible"/>
                                      </p:to>
                                    </p:set>
                                    <p:anim calcmode="discrete" valueType="clr">
                                      <p:cBhvr override="childStyle">
                                        <p:cTn id="3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0"/>
                                        </p:tgtEl>
                                        <p:attrNameLst>
                                          <p:attrName>fillcolor</p:attrName>
                                        </p:attrNameLst>
                                      </p:cBhvr>
                                      <p:tavLst>
                                        <p:tav tm="0">
                                          <p:val>
                                            <p:clrVal>
                                              <a:schemeClr val="accent2"/>
                                            </p:clrVal>
                                          </p:val>
                                        </p:tav>
                                        <p:tav tm="50000">
                                          <p:val>
                                            <p:clrVal>
                                              <a:schemeClr val="hlink"/>
                                            </p:clrVal>
                                          </p:val>
                                        </p:tav>
                                      </p:tavLst>
                                    </p:anim>
                                    <p:set>
                                      <p:cBhvr>
                                        <p:cTn id="33" dur="80"/>
                                        <p:tgtEl>
                                          <p:spTgt spid="10"/>
                                        </p:tgtEl>
                                        <p:attrNameLst>
                                          <p:attrName>fill.type</p:attrName>
                                        </p:attrNameLst>
                                      </p:cBhvr>
                                      <p:to>
                                        <p:strVal val="solid"/>
                                      </p:to>
                                    </p:set>
                                  </p:childTnLst>
                                </p:cTn>
                              </p:par>
                            </p:childTnLst>
                          </p:cTn>
                        </p:par>
                      </p:childTnLst>
                    </p:cTn>
                  </p:par>
                </p:childTnLst>
              </p:cTn>
              <p:nextCondLst>
                <p:cond evt="onClick" delay="0">
                  <p:tgtEl>
                    <p:spTgt spid="6"/>
                  </p:tgtEl>
                </p:cond>
              </p:nextCondLst>
            </p:seq>
          </p:childTnLst>
        </p:cTn>
      </p:par>
    </p:tnLst>
    <p:bldLst>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sp>
        <p:nvSpPr>
          <p:cNvPr id="3" name="Obdĺžnik 2"/>
          <p:cNvSpPr/>
          <p:nvPr/>
        </p:nvSpPr>
        <p:spPr>
          <a:xfrm>
            <a:off x="285720" y="2500306"/>
            <a:ext cx="8643998" cy="4031873"/>
          </a:xfrm>
          <a:prstGeom prst="rect">
            <a:avLst/>
          </a:prstGeom>
          <a:blipFill>
            <a:blip r:embed="rId3">
              <a:lum bright="40000"/>
            </a:blip>
            <a:tile tx="0" ty="0" sx="100000" sy="100000" flip="none" algn="tl"/>
          </a:blipFill>
        </p:spPr>
        <p:txBody>
          <a:bodyPr wrap="square">
            <a:spAutoFit/>
          </a:bodyPr>
          <a:lstStyle/>
          <a:p>
            <a:r>
              <a:rPr lang="sk-SK" sz="3200" dirty="0">
                <a:solidFill>
                  <a:srgbClr val="0070C0"/>
                </a:solidFill>
                <a:latin typeface="Century Schoolbook" pitchFamily="18" charset="0"/>
              </a:rPr>
              <a:t>Ryby, ktoré žijú vo vode, prijímajú kyslík </a:t>
            </a:r>
            <a:r>
              <a:rPr lang="sk-SK" sz="3200" dirty="0" smtClean="0">
                <a:solidFill>
                  <a:srgbClr val="0070C0"/>
                </a:solidFill>
                <a:latin typeface="Century Schoolbook" pitchFamily="18" charset="0"/>
              </a:rPr>
              <a:t>            z </a:t>
            </a:r>
            <a:r>
              <a:rPr lang="sk-SK" sz="3200" dirty="0">
                <a:solidFill>
                  <a:srgbClr val="0070C0"/>
                </a:solidFill>
                <a:latin typeface="Century Schoolbook" pitchFamily="18" charset="0"/>
              </a:rPr>
              <a:t>vody. </a:t>
            </a:r>
            <a:r>
              <a:rPr lang="sk-SK" sz="3200" dirty="0" smtClean="0">
                <a:solidFill>
                  <a:srgbClr val="0070C0"/>
                </a:solidFill>
                <a:latin typeface="Century Schoolbook" pitchFamily="18" charset="0"/>
              </a:rPr>
              <a:t>Ryby vedia plávať a sú prispôsobené životu a pohybu vo vode. Papraď </a:t>
            </a:r>
            <a:r>
              <a:rPr lang="sk-SK" sz="3200" dirty="0">
                <a:solidFill>
                  <a:srgbClr val="0070C0"/>
                </a:solidFill>
                <a:latin typeface="Century Schoolbook" pitchFamily="18" charset="0"/>
              </a:rPr>
              <a:t>potrebuje vlhké prostredie. Má prispôsobené korene tak, aby mohla nimi prijímať vodu z pôdy v dostatočnom množstve. </a:t>
            </a:r>
            <a:r>
              <a:rPr lang="sk-SK" sz="3200" dirty="0" smtClean="0">
                <a:solidFill>
                  <a:srgbClr val="0070C0"/>
                </a:solidFill>
                <a:latin typeface="Century Schoolbook" pitchFamily="18" charset="0"/>
              </a:rPr>
              <a:t>Žaby </a:t>
            </a:r>
            <a:r>
              <a:rPr lang="sk-SK" sz="3200" dirty="0">
                <a:solidFill>
                  <a:srgbClr val="0070C0"/>
                </a:solidFill>
                <a:latin typeface="Century Schoolbook" pitchFamily="18" charset="0"/>
              </a:rPr>
              <a:t>sa rozmnožujú vo vode. </a:t>
            </a:r>
            <a:r>
              <a:rPr lang="pl-PL" sz="3200" dirty="0" smtClean="0">
                <a:solidFill>
                  <a:srgbClr val="0070C0"/>
                </a:solidFill>
                <a:latin typeface="Century Schoolbook" pitchFamily="18" charset="0"/>
              </a:rPr>
              <a:t>Jašterica </a:t>
            </a:r>
            <a:r>
              <a:rPr lang="pl-PL" sz="3200" dirty="0">
                <a:solidFill>
                  <a:srgbClr val="0070C0"/>
                </a:solidFill>
                <a:latin typeface="Century Schoolbook" pitchFamily="18" charset="0"/>
              </a:rPr>
              <a:t>má končatiny na to, aby sa mohla pohybovať po súši... </a:t>
            </a:r>
            <a:r>
              <a:rPr lang="pl-PL" sz="3200" dirty="0">
                <a:solidFill>
                  <a:srgbClr val="0070C0"/>
                </a:solidFill>
              </a:rPr>
              <a:t>	</a:t>
            </a:r>
          </a:p>
        </p:txBody>
      </p:sp>
      <p:sp>
        <p:nvSpPr>
          <p:cNvPr id="4" name="Obdĺžnik 3"/>
          <p:cNvSpPr/>
          <p:nvPr/>
        </p:nvSpPr>
        <p:spPr>
          <a:xfrm>
            <a:off x="357158" y="142852"/>
            <a:ext cx="6715172" cy="2062103"/>
          </a:xfrm>
          <a:prstGeom prst="rect">
            <a:avLst/>
          </a:prstGeom>
          <a:blipFill>
            <a:blip r:embed="rId3">
              <a:lum bright="40000"/>
            </a:blip>
            <a:tile tx="0" ty="0" sx="100000" sy="100000" flip="none" algn="tl"/>
          </a:blipFill>
        </p:spPr>
        <p:txBody>
          <a:bodyPr wrap="square">
            <a:spAutoFit/>
          </a:bodyPr>
          <a:lstStyle/>
          <a:p>
            <a:r>
              <a:rPr lang="sk-SK" sz="3200" dirty="0" smtClean="0">
                <a:latin typeface="Century Schoolbook" pitchFamily="18" charset="0"/>
              </a:rPr>
              <a:t>Ako  </a:t>
            </a:r>
            <a:r>
              <a:rPr lang="sk-SK" sz="3200" dirty="0">
                <a:latin typeface="Century Schoolbook" pitchFamily="18" charset="0"/>
              </a:rPr>
              <a:t>základné prejavy života súvisia s prostredím, v ktorom </a:t>
            </a:r>
            <a:r>
              <a:rPr lang="sk-SK" sz="3200" dirty="0" smtClean="0">
                <a:latin typeface="Century Schoolbook" pitchFamily="18" charset="0"/>
              </a:rPr>
              <a:t>živočíchy a rastliny žijú? (ryby, žaby, papraď, jašterica)</a:t>
            </a:r>
            <a:r>
              <a:rPr lang="sk-SK" sz="3200" dirty="0">
                <a:latin typeface="Century Schoolbook" pitchFamily="18" charset="0"/>
              </a:rPr>
              <a:t>	</a:t>
            </a:r>
          </a:p>
        </p:txBody>
      </p:sp>
      <p:sp>
        <p:nvSpPr>
          <p:cNvPr id="5" name="Zaoblený obdĺžnik 4"/>
          <p:cNvSpPr/>
          <p:nvPr/>
        </p:nvSpPr>
        <p:spPr>
          <a:xfrm>
            <a:off x="8215338" y="214290"/>
            <a:ext cx="714380" cy="571504"/>
          </a:xfrm>
          <a:prstGeom prst="roundRect">
            <a:avLst/>
          </a:prstGeom>
          <a:blipFill>
            <a:blip r:embed="rId3">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sp>
        <p:nvSpPr>
          <p:cNvPr id="3" name="Obdĺžnik 2"/>
          <p:cNvSpPr/>
          <p:nvPr/>
        </p:nvSpPr>
        <p:spPr>
          <a:xfrm>
            <a:off x="785786" y="1643050"/>
            <a:ext cx="7929618" cy="4401205"/>
          </a:xfrm>
          <a:prstGeom prst="rect">
            <a:avLst/>
          </a:prstGeom>
          <a:blipFill>
            <a:blip r:embed="rId3">
              <a:lum bright="40000"/>
            </a:blip>
            <a:tile tx="0" ty="0" sx="100000" sy="100000" flip="none" algn="tl"/>
          </a:blipFill>
        </p:spPr>
        <p:txBody>
          <a:bodyPr wrap="square">
            <a:spAutoFit/>
          </a:bodyPr>
          <a:lstStyle/>
          <a:p>
            <a:r>
              <a:rPr lang="sk-SK" sz="2000" b="1" i="1" dirty="0">
                <a:latin typeface="Century Schoolbook" pitchFamily="18" charset="0"/>
              </a:rPr>
              <a:t>Pomôcky: </a:t>
            </a:r>
            <a:r>
              <a:rPr lang="sk-SK" sz="2000" i="1" dirty="0">
                <a:latin typeface="Century Schoolbook" pitchFamily="18" charset="0"/>
              </a:rPr>
              <a:t>kartičky s názvami rôznych rastlín a živočíchov, ktoré žijú v rôznych prírodných spoločenstvách (pre každého žiaka v triede jednu kartičku), stoličky (o jednu menej, ako je počet žiakov) </a:t>
            </a:r>
          </a:p>
          <a:p>
            <a:r>
              <a:rPr lang="sk-SK" sz="2000" b="1" i="1" dirty="0">
                <a:latin typeface="Century Schoolbook" pitchFamily="18" charset="0"/>
              </a:rPr>
              <a:t>Postup:</a:t>
            </a:r>
            <a:r>
              <a:rPr lang="sk-SK" sz="2000" i="1" dirty="0">
                <a:latin typeface="Century Schoolbook" pitchFamily="18" charset="0"/>
              </a:rPr>
              <a:t> Žiaci rozložia stoličky do kruhu a posadia sa na ne tak, aby na seba videli. V kruhu je o jednu stoličku menej, ako je počet žiakov. Žiak, ktorý nemá stoličku, sa postaví do stredu kruhu a vyzve spolužiakov, aby si vymenili miesta tí, ktorí majú kartičky s názvom živočícha alebo rastliny z lesného spoločenstva. Žiaci, ktorí takéto kartičky majú, sa snažia rýchlo si vymeniť miesta na stoličkách. Samozrejme, žiak, ktorý zadal kritérium, sa tiež pokúša sadnúť si na niektorú stoličku. Žiak, ktorý ostane bez stoličky, sa postaví do stredu kruhu a vymyslí ďalšie kritérium. Napríklad: Vymenia si miesta tí, ktorí majú kartičky s názvom rastliny alebo živočícha vodného spoločenstva... 	</a:t>
            </a:r>
          </a:p>
        </p:txBody>
      </p:sp>
      <p:sp>
        <p:nvSpPr>
          <p:cNvPr id="4" name="Obdĺžnik 3"/>
          <p:cNvSpPr/>
          <p:nvPr/>
        </p:nvSpPr>
        <p:spPr>
          <a:xfrm>
            <a:off x="714348" y="214290"/>
            <a:ext cx="7858180" cy="1200329"/>
          </a:xfrm>
          <a:prstGeom prst="rect">
            <a:avLst/>
          </a:prstGeom>
        </p:spPr>
        <p:txBody>
          <a:bodyPr wrap="square">
            <a:spAutoFit/>
          </a:bodyPr>
          <a:lstStyle/>
          <a:p>
            <a:r>
              <a:rPr lang="sk-SK" sz="3600" dirty="0" smtClean="0">
                <a:solidFill>
                  <a:srgbClr val="FFFF00"/>
                </a:solidFill>
                <a:effectLst>
                  <a:outerShdw blurRad="38100" dist="38100" dir="2700000" algn="tl">
                    <a:srgbClr val="000000">
                      <a:alpha val="43137"/>
                    </a:srgbClr>
                  </a:outerShdw>
                </a:effectLst>
                <a:latin typeface="Century Schoolbook" pitchFamily="18" charset="0"/>
              </a:rPr>
              <a:t>Relaxačná chvíľka </a:t>
            </a:r>
            <a:r>
              <a:rPr lang="sk-SK" sz="3600" dirty="0" smtClean="0">
                <a:effectLst>
                  <a:outerShdw blurRad="38100" dist="38100" dir="2700000" algn="tl">
                    <a:srgbClr val="000000">
                      <a:alpha val="43137"/>
                    </a:srgbClr>
                  </a:outerShdw>
                </a:effectLst>
                <a:latin typeface="Century Schoolbook" pitchFamily="18" charset="0"/>
              </a:rPr>
              <a:t>– </a:t>
            </a:r>
            <a:r>
              <a:rPr lang="sk-SK" sz="3600" b="1" dirty="0" smtClean="0">
                <a:effectLst>
                  <a:outerShdw blurRad="38100" dist="38100" dir="2700000" algn="tl">
                    <a:srgbClr val="000000">
                      <a:alpha val="43137"/>
                    </a:srgbClr>
                  </a:outerShdw>
                </a:effectLst>
                <a:latin typeface="Century Schoolbook" pitchFamily="18" charset="0"/>
              </a:rPr>
              <a:t>hra: VYMEŇ 					SI MIESTO</a:t>
            </a:r>
            <a:endParaRPr lang="sk-SK" sz="3600" b="1" i="1" dirty="0">
              <a:effectLst>
                <a:outerShdw blurRad="38100" dist="38100" dir="2700000" algn="tl">
                  <a:srgbClr val="000000">
                    <a:alpha val="43137"/>
                  </a:srgbClr>
                </a:outerShdw>
              </a:effectLst>
              <a:latin typeface="Century Schoolbook"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858180" cy="646331"/>
          </a:xfrm>
          <a:prstGeom prst="rect">
            <a:avLst/>
          </a:prstGeom>
        </p:spPr>
        <p:txBody>
          <a:bodyPr wrap="square">
            <a:spAutoFit/>
          </a:bodyPr>
          <a:lstStyle/>
          <a:p>
            <a:r>
              <a:rPr lang="sk-SK" sz="3600" b="1" dirty="0" smtClean="0">
                <a:solidFill>
                  <a:srgbClr val="C00000"/>
                </a:solidFill>
                <a:effectLst>
                  <a:outerShdw blurRad="38100" dist="38100" dir="2700000" algn="tl">
                    <a:srgbClr val="000000">
                      <a:alpha val="43137"/>
                    </a:srgbClr>
                  </a:outerShdw>
                </a:effectLst>
                <a:latin typeface="Century Schoolbook" pitchFamily="18" charset="0"/>
              </a:rPr>
              <a:t>Samostatná práca </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pic>
        <p:nvPicPr>
          <p:cNvPr id="35842" name="Picture 2"/>
          <p:cNvPicPr>
            <a:picLocks noChangeAspect="1" noChangeArrowheads="1"/>
          </p:cNvPicPr>
          <p:nvPr/>
        </p:nvPicPr>
        <p:blipFill>
          <a:blip r:embed="rId4"/>
          <a:srcRect l="10432" t="29297" r="37957" b="56054"/>
          <a:stretch>
            <a:fillRect/>
          </a:stretch>
        </p:blipFill>
        <p:spPr bwMode="auto">
          <a:xfrm>
            <a:off x="642910" y="1214422"/>
            <a:ext cx="8058206"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858180" cy="646331"/>
          </a:xfrm>
          <a:prstGeom prst="rect">
            <a:avLst/>
          </a:prstGeom>
        </p:spPr>
        <p:txBody>
          <a:bodyPr wrap="square">
            <a:spAutoFit/>
          </a:bodyPr>
          <a:lstStyle/>
          <a:p>
            <a:r>
              <a:rPr lang="sk-SK" sz="3600" b="1" dirty="0" smtClean="0">
                <a:solidFill>
                  <a:srgbClr val="C00000"/>
                </a:solidFill>
                <a:effectLst>
                  <a:outerShdw blurRad="38100" dist="38100" dir="2700000" algn="tl">
                    <a:srgbClr val="000000">
                      <a:alpha val="43137"/>
                    </a:srgbClr>
                  </a:outerShdw>
                </a:effectLst>
                <a:latin typeface="Century Schoolbook" pitchFamily="18" charset="0"/>
              </a:rPr>
              <a:t>Samostatná práca </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pic>
        <p:nvPicPr>
          <p:cNvPr id="35842" name="Picture 2"/>
          <p:cNvPicPr>
            <a:picLocks noChangeAspect="1" noChangeArrowheads="1"/>
          </p:cNvPicPr>
          <p:nvPr/>
        </p:nvPicPr>
        <p:blipFill>
          <a:blip r:embed="rId4"/>
          <a:srcRect l="10432" t="42969" r="32467" b="12109"/>
          <a:stretch>
            <a:fillRect/>
          </a:stretch>
        </p:blipFill>
        <p:spPr bwMode="auto">
          <a:xfrm>
            <a:off x="357158" y="1285860"/>
            <a:ext cx="8560136" cy="4500594"/>
          </a:xfrm>
          <a:prstGeom prst="rect">
            <a:avLst/>
          </a:prstGeom>
          <a:noFill/>
          <a:ln w="9525">
            <a:noFill/>
            <a:miter lim="800000"/>
            <a:headEnd/>
            <a:tailEnd/>
          </a:ln>
          <a:effectLst/>
        </p:spPr>
      </p:pic>
      <p:sp>
        <p:nvSpPr>
          <p:cNvPr id="5" name="Zaoblený obdĺžnik 4"/>
          <p:cNvSpPr/>
          <p:nvPr/>
        </p:nvSpPr>
        <p:spPr>
          <a:xfrm>
            <a:off x="8215338" y="214290"/>
            <a:ext cx="714380" cy="571504"/>
          </a:xfrm>
          <a:prstGeom prst="roundRect">
            <a:avLst/>
          </a:prstGeom>
          <a:blipFill>
            <a:blip r:embed="rId5">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6" name="Obdĺžnik 5"/>
          <p:cNvSpPr/>
          <p:nvPr/>
        </p:nvSpPr>
        <p:spPr>
          <a:xfrm>
            <a:off x="500034" y="3786190"/>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jašterica múrová;</a:t>
            </a:r>
          </a:p>
          <a:p>
            <a:r>
              <a:rPr lang="sk-SK" sz="3200" b="1" i="1" dirty="0" smtClean="0">
                <a:solidFill>
                  <a:srgbClr val="0070C0"/>
                </a:solidFill>
                <a:latin typeface="Century Schoolbook" pitchFamily="18" charset="0"/>
              </a:rPr>
              <a:t>na skalách</a:t>
            </a:r>
          </a:p>
        </p:txBody>
      </p:sp>
      <p:sp>
        <p:nvSpPr>
          <p:cNvPr id="7" name="Obdĺžnik 6"/>
          <p:cNvSpPr/>
          <p:nvPr/>
        </p:nvSpPr>
        <p:spPr>
          <a:xfrm>
            <a:off x="3286116" y="3857628"/>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skalnica horská;</a:t>
            </a:r>
          </a:p>
          <a:p>
            <a:r>
              <a:rPr lang="sk-SK" sz="3200" b="1" i="1" dirty="0" smtClean="0">
                <a:solidFill>
                  <a:srgbClr val="0070C0"/>
                </a:solidFill>
                <a:latin typeface="Century Schoolbook" pitchFamily="18" charset="0"/>
              </a:rPr>
              <a:t>na skalách</a:t>
            </a:r>
          </a:p>
        </p:txBody>
      </p:sp>
      <p:sp>
        <p:nvSpPr>
          <p:cNvPr id="8" name="Obdĺžnik 7"/>
          <p:cNvSpPr/>
          <p:nvPr/>
        </p:nvSpPr>
        <p:spPr>
          <a:xfrm>
            <a:off x="6143636" y="3857628"/>
            <a:ext cx="2643206" cy="1077218"/>
          </a:xfrm>
          <a:prstGeom prst="rect">
            <a:avLst/>
          </a:prstGeom>
        </p:spPr>
        <p:txBody>
          <a:bodyPr wrap="square">
            <a:spAutoFit/>
          </a:bodyPr>
          <a:lstStyle/>
          <a:p>
            <a:r>
              <a:rPr lang="sk-SK" sz="3200" b="1" i="1" dirty="0" smtClean="0">
                <a:solidFill>
                  <a:srgbClr val="0070C0"/>
                </a:solidFill>
                <a:latin typeface="Century Schoolbook" pitchFamily="18" charset="0"/>
              </a:rPr>
              <a:t>lekno biele;</a:t>
            </a:r>
          </a:p>
          <a:p>
            <a:r>
              <a:rPr lang="sk-SK" sz="3200" b="1" i="1" dirty="0" smtClean="0">
                <a:solidFill>
                  <a:srgbClr val="0070C0"/>
                </a:solidFill>
                <a:latin typeface="Century Schoolbook" pitchFamily="18" charset="0"/>
              </a:rPr>
              <a:t>vo vode</a:t>
            </a:r>
          </a:p>
        </p:txBody>
      </p:sp>
      <p:sp>
        <p:nvSpPr>
          <p:cNvPr id="9" name="Obdĺžnik 8"/>
          <p:cNvSpPr/>
          <p:nvPr/>
        </p:nvSpPr>
        <p:spPr>
          <a:xfrm>
            <a:off x="357158" y="5643578"/>
            <a:ext cx="8429684" cy="1323439"/>
          </a:xfrm>
          <a:prstGeom prst="rect">
            <a:avLst/>
          </a:prstGeom>
        </p:spPr>
        <p:txBody>
          <a:bodyPr wrap="square">
            <a:spAutoFit/>
          </a:bodyPr>
          <a:lstStyle/>
          <a:p>
            <a:r>
              <a:rPr lang="sk-SK" sz="2000" b="1" i="1" dirty="0">
                <a:latin typeface="Century Schoolbook" pitchFamily="18" charset="0"/>
              </a:rPr>
              <a:t>Lekno biele rastie vo vodnom spoločenstve (rybníky). Na svoj rast potrebuje veľa vody, stredne veľa svetla a tepla. Ak by tieto podmienky nemalo, nedarilo by sa mu. Malo by nabledo sfarbené listy, nekvitlo by a nakoniec by uschlo.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par>
                          <p:cTn id="24" fill="hold">
                            <p:stCondLst>
                              <p:cond delay="72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9"/>
                                        </p:tgtEl>
                                        <p:attrNameLst>
                                          <p:attrName>style.visibility</p:attrName>
                                        </p:attrNameLst>
                                      </p:cBhvr>
                                      <p:to>
                                        <p:strVal val="visible"/>
                                      </p:to>
                                    </p:set>
                                    <p:anim calcmode="discrete" valueType="clr">
                                      <p:cBhvr override="childStyle">
                                        <p:cTn id="2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9"/>
                                        </p:tgtEl>
                                        <p:attrNameLst>
                                          <p:attrName>fillcolor</p:attrName>
                                        </p:attrNameLst>
                                      </p:cBhvr>
                                      <p:tavLst>
                                        <p:tav tm="0">
                                          <p:val>
                                            <p:clrVal>
                                              <a:schemeClr val="accent2"/>
                                            </p:clrVal>
                                          </p:val>
                                        </p:tav>
                                        <p:tav tm="50000">
                                          <p:val>
                                            <p:clrVal>
                                              <a:schemeClr val="hlink"/>
                                            </p:clrVal>
                                          </p:val>
                                        </p:tav>
                                      </p:tavLst>
                                    </p:anim>
                                    <p:set>
                                      <p:cBhvr>
                                        <p:cTn id="29" dur="80"/>
                                        <p:tgtEl>
                                          <p:spTgt spid="9"/>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858180" cy="646331"/>
          </a:xfrm>
          <a:prstGeom prst="rect">
            <a:avLst/>
          </a:prstGeom>
        </p:spPr>
        <p:txBody>
          <a:bodyPr wrap="square">
            <a:spAutoFit/>
          </a:bodyPr>
          <a:lstStyle/>
          <a:p>
            <a:r>
              <a:rPr lang="sk-SK" sz="3600" b="1" dirty="0" smtClean="0">
                <a:solidFill>
                  <a:srgbClr val="C00000"/>
                </a:solidFill>
                <a:effectLst>
                  <a:outerShdw blurRad="38100" dist="38100" dir="2700000" algn="tl">
                    <a:srgbClr val="000000">
                      <a:alpha val="43137"/>
                    </a:srgbClr>
                  </a:outerShdw>
                </a:effectLst>
                <a:latin typeface="Century Schoolbook" pitchFamily="18" charset="0"/>
              </a:rPr>
              <a:t>Samostatná práca </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sp>
        <p:nvSpPr>
          <p:cNvPr id="5" name="Zaoblený obdĺžnik 4"/>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pic>
        <p:nvPicPr>
          <p:cNvPr id="36866" name="Picture 2"/>
          <p:cNvPicPr>
            <a:picLocks noChangeAspect="1" noChangeArrowheads="1"/>
          </p:cNvPicPr>
          <p:nvPr/>
        </p:nvPicPr>
        <p:blipFill>
          <a:blip r:embed="rId5"/>
          <a:srcRect l="9883" t="38086" r="32467" b="16992"/>
          <a:stretch>
            <a:fillRect/>
          </a:stretch>
        </p:blipFill>
        <p:spPr bwMode="auto">
          <a:xfrm>
            <a:off x="500034" y="1785926"/>
            <a:ext cx="8316315" cy="4143404"/>
          </a:xfrm>
          <a:prstGeom prst="rect">
            <a:avLst/>
          </a:prstGeom>
          <a:noFill/>
          <a:ln w="9525">
            <a:noFill/>
            <a:miter lim="800000"/>
            <a:headEnd/>
            <a:tailEnd/>
          </a:ln>
          <a:effectLst/>
        </p:spPr>
      </p:pic>
      <p:sp>
        <p:nvSpPr>
          <p:cNvPr id="6" name="Obdĺžnik 5"/>
          <p:cNvSpPr/>
          <p:nvPr/>
        </p:nvSpPr>
        <p:spPr>
          <a:xfrm>
            <a:off x="714348" y="4143380"/>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kapor obyčajný;</a:t>
            </a:r>
          </a:p>
          <a:p>
            <a:r>
              <a:rPr lang="sk-SK" sz="3200" b="1" i="1" dirty="0" smtClean="0">
                <a:solidFill>
                  <a:srgbClr val="0070C0"/>
                </a:solidFill>
                <a:latin typeface="Century Schoolbook" pitchFamily="18" charset="0"/>
              </a:rPr>
              <a:t>vo vode</a:t>
            </a:r>
          </a:p>
        </p:txBody>
      </p:sp>
      <p:sp>
        <p:nvSpPr>
          <p:cNvPr id="7" name="Obdĺžnik 6"/>
          <p:cNvSpPr/>
          <p:nvPr/>
        </p:nvSpPr>
        <p:spPr>
          <a:xfrm>
            <a:off x="3357554" y="4143380"/>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papraď samčia;</a:t>
            </a:r>
          </a:p>
          <a:p>
            <a:r>
              <a:rPr lang="sk-SK" sz="3200" b="1" i="1" dirty="0" smtClean="0">
                <a:solidFill>
                  <a:srgbClr val="0070C0"/>
                </a:solidFill>
                <a:latin typeface="Century Schoolbook" pitchFamily="18" charset="0"/>
              </a:rPr>
              <a:t>v lese</a:t>
            </a:r>
          </a:p>
        </p:txBody>
      </p:sp>
      <p:sp>
        <p:nvSpPr>
          <p:cNvPr id="8" name="Obdĺžnik 7"/>
          <p:cNvSpPr/>
          <p:nvPr/>
        </p:nvSpPr>
        <p:spPr>
          <a:xfrm>
            <a:off x="6215074" y="4071942"/>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krt obyčajný;</a:t>
            </a:r>
          </a:p>
          <a:p>
            <a:r>
              <a:rPr lang="sk-SK" sz="3200" b="1" i="1" dirty="0" smtClean="0">
                <a:solidFill>
                  <a:srgbClr val="0070C0"/>
                </a:solidFill>
                <a:latin typeface="Century Schoolbook" pitchFamily="18" charset="0"/>
              </a:rPr>
              <a:t>v pôde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Výsledok vyhľadávania obrázkov pre dopyt natural communities border"/>
          <p:cNvPicPr>
            <a:picLocks noChangeAspect="1" noChangeArrowheads="1"/>
          </p:cNvPicPr>
          <p:nvPr/>
        </p:nvPicPr>
        <p:blipFill>
          <a:blip r:embed="rId3"/>
          <a:srcRect/>
          <a:stretch>
            <a:fillRect/>
          </a:stretch>
        </p:blipFill>
        <p:spPr bwMode="auto">
          <a:xfrm>
            <a:off x="0" y="0"/>
            <a:ext cx="9144020" cy="6858000"/>
          </a:xfrm>
          <a:prstGeom prst="rect">
            <a:avLst/>
          </a:prstGeom>
          <a:noFill/>
        </p:spPr>
      </p:pic>
      <p:pic>
        <p:nvPicPr>
          <p:cNvPr id="2" name="Obrázok 8" descr="str37_ul1.tif"/>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143108" y="3330575"/>
            <a:ext cx="5059363" cy="3527425"/>
          </a:xfrm>
          <a:prstGeom prst="rect">
            <a:avLst/>
          </a:prstGeom>
          <a:noFill/>
          <a:ln w="9525">
            <a:noFill/>
            <a:miter lim="800000"/>
            <a:headEnd/>
            <a:tailEnd/>
          </a:ln>
        </p:spPr>
      </p:pic>
      <p:sp>
        <p:nvSpPr>
          <p:cNvPr id="4" name="Bublina v tvare zaobleného obdĺžnika 3"/>
          <p:cNvSpPr/>
          <p:nvPr/>
        </p:nvSpPr>
        <p:spPr>
          <a:xfrm>
            <a:off x="214282" y="3143248"/>
            <a:ext cx="3571899" cy="1143008"/>
          </a:xfrm>
          <a:prstGeom prst="wedgeRoundRectCallout">
            <a:avLst>
              <a:gd name="adj1" fmla="val 41284"/>
              <a:gd name="adj2" fmla="val 97127"/>
              <a:gd name="adj3" fmla="val 16667"/>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sk-SK" sz="3200" b="1" dirty="0" smtClean="0">
                <a:solidFill>
                  <a:srgbClr val="00B050"/>
                </a:solidFill>
                <a:latin typeface="Century Schoolbook" pitchFamily="18" charset="0"/>
                <a:cs typeface="Times New Roman" pitchFamily="18" charset="0"/>
              </a:rPr>
              <a:t>Hľadám nejaké mravce.</a:t>
            </a:r>
            <a:endParaRPr lang="sk-SK" sz="3200" b="1" dirty="0">
              <a:solidFill>
                <a:srgbClr val="00B050"/>
              </a:solidFill>
              <a:latin typeface="Century Schoolbook" pitchFamily="18" charset="0"/>
              <a:cs typeface="Times New Roman" pitchFamily="18" charset="0"/>
            </a:endParaRPr>
          </a:p>
        </p:txBody>
      </p:sp>
      <p:sp>
        <p:nvSpPr>
          <p:cNvPr id="5" name="Bublina v tvare zaobleného obdĺžnika 4"/>
          <p:cNvSpPr/>
          <p:nvPr/>
        </p:nvSpPr>
        <p:spPr>
          <a:xfrm>
            <a:off x="4357686" y="785794"/>
            <a:ext cx="4429155" cy="2428892"/>
          </a:xfrm>
          <a:prstGeom prst="wedgeRoundRectCallout">
            <a:avLst>
              <a:gd name="adj1" fmla="val -26814"/>
              <a:gd name="adj2" fmla="val 66223"/>
              <a:gd name="adj3" fmla="val 16667"/>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sk-SK" sz="3200" b="1" dirty="0" smtClean="0">
                <a:solidFill>
                  <a:srgbClr val="C00000"/>
                </a:solidFill>
                <a:latin typeface="Century Schoolbook" pitchFamily="18" charset="0"/>
                <a:cs typeface="Times New Roman" pitchFamily="18" charset="0"/>
              </a:rPr>
              <a:t>Tu žiadne nenájdeš. Voda nie je pre mravce vhodné životné prostredie.</a:t>
            </a:r>
            <a:endParaRPr lang="sk-SK" sz="3200" b="1" dirty="0">
              <a:solidFill>
                <a:srgbClr val="C00000"/>
              </a:solidFill>
              <a:latin typeface="Century Schoolbook"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858180" cy="646331"/>
          </a:xfrm>
          <a:prstGeom prst="rect">
            <a:avLst/>
          </a:prstGeom>
        </p:spPr>
        <p:txBody>
          <a:bodyPr wrap="square">
            <a:spAutoFit/>
          </a:bodyPr>
          <a:lstStyle/>
          <a:p>
            <a:r>
              <a:rPr lang="sk-SK" sz="3600" b="1" dirty="0" smtClean="0">
                <a:solidFill>
                  <a:srgbClr val="C00000"/>
                </a:solidFill>
                <a:effectLst>
                  <a:outerShdw blurRad="38100" dist="38100" dir="2700000" algn="tl">
                    <a:srgbClr val="000000">
                      <a:alpha val="43137"/>
                    </a:srgbClr>
                  </a:outerShdw>
                </a:effectLst>
                <a:latin typeface="Century Schoolbook" pitchFamily="18" charset="0"/>
              </a:rPr>
              <a:t>Samostatná práca </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sp>
        <p:nvSpPr>
          <p:cNvPr id="5" name="Zaoblený obdĺžnik 4"/>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pic>
        <p:nvPicPr>
          <p:cNvPr id="37890" name="Picture 2"/>
          <p:cNvPicPr>
            <a:picLocks noChangeAspect="1" noChangeArrowheads="1"/>
          </p:cNvPicPr>
          <p:nvPr/>
        </p:nvPicPr>
        <p:blipFill>
          <a:blip r:embed="rId5"/>
          <a:srcRect l="31845" t="37109" r="10505" b="18945"/>
          <a:stretch>
            <a:fillRect/>
          </a:stretch>
        </p:blipFill>
        <p:spPr bwMode="auto">
          <a:xfrm>
            <a:off x="357157" y="2143116"/>
            <a:ext cx="8667811" cy="4000528"/>
          </a:xfrm>
          <a:prstGeom prst="rect">
            <a:avLst/>
          </a:prstGeom>
          <a:noFill/>
          <a:ln w="9525">
            <a:noFill/>
            <a:miter lim="800000"/>
            <a:headEnd/>
            <a:tailEnd/>
          </a:ln>
          <a:effectLst/>
        </p:spPr>
      </p:pic>
      <p:sp>
        <p:nvSpPr>
          <p:cNvPr id="6" name="Obdĺžnik 5"/>
          <p:cNvSpPr/>
          <p:nvPr/>
        </p:nvSpPr>
        <p:spPr>
          <a:xfrm>
            <a:off x="571472" y="4429132"/>
            <a:ext cx="2643206" cy="1077218"/>
          </a:xfrm>
          <a:prstGeom prst="rect">
            <a:avLst/>
          </a:prstGeom>
        </p:spPr>
        <p:txBody>
          <a:bodyPr wrap="square">
            <a:spAutoFit/>
          </a:bodyPr>
          <a:lstStyle/>
          <a:p>
            <a:r>
              <a:rPr lang="sk-SK" sz="3200" b="1" i="1" dirty="0" smtClean="0">
                <a:solidFill>
                  <a:srgbClr val="0070C0"/>
                </a:solidFill>
                <a:latin typeface="Century Schoolbook" pitchFamily="18" charset="0"/>
              </a:rPr>
              <a:t>jeleň lesný;</a:t>
            </a:r>
          </a:p>
          <a:p>
            <a:r>
              <a:rPr lang="sk-SK" sz="3200" b="1" i="1" dirty="0" smtClean="0">
                <a:solidFill>
                  <a:srgbClr val="0070C0"/>
                </a:solidFill>
                <a:latin typeface="Century Schoolbook" pitchFamily="18" charset="0"/>
              </a:rPr>
              <a:t>v lese</a:t>
            </a:r>
          </a:p>
        </p:txBody>
      </p:sp>
      <p:sp>
        <p:nvSpPr>
          <p:cNvPr id="7" name="Obdĺžnik 6"/>
          <p:cNvSpPr/>
          <p:nvPr/>
        </p:nvSpPr>
        <p:spPr>
          <a:xfrm>
            <a:off x="3286116" y="4429132"/>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pálka močiarna;</a:t>
            </a:r>
          </a:p>
          <a:p>
            <a:r>
              <a:rPr lang="sk-SK" sz="3200" b="1" i="1" dirty="0" smtClean="0">
                <a:solidFill>
                  <a:srgbClr val="0070C0"/>
                </a:solidFill>
                <a:latin typeface="Century Schoolbook" pitchFamily="18" charset="0"/>
              </a:rPr>
              <a:t>pri vode</a:t>
            </a:r>
          </a:p>
        </p:txBody>
      </p:sp>
      <p:sp>
        <p:nvSpPr>
          <p:cNvPr id="8" name="Obdĺžnik 7"/>
          <p:cNvSpPr/>
          <p:nvPr/>
        </p:nvSpPr>
        <p:spPr>
          <a:xfrm>
            <a:off x="6215074" y="4357694"/>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kačica divá;</a:t>
            </a:r>
          </a:p>
          <a:p>
            <a:r>
              <a:rPr lang="sk-SK" sz="3200" b="1" i="1" dirty="0" smtClean="0">
                <a:solidFill>
                  <a:srgbClr val="0070C0"/>
                </a:solidFill>
                <a:latin typeface="Century Schoolbook" pitchFamily="18" charset="0"/>
              </a:rPr>
              <a:t>pri vode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858180" cy="646331"/>
          </a:xfrm>
          <a:prstGeom prst="rect">
            <a:avLst/>
          </a:prstGeom>
        </p:spPr>
        <p:txBody>
          <a:bodyPr wrap="square">
            <a:spAutoFit/>
          </a:bodyPr>
          <a:lstStyle/>
          <a:p>
            <a:r>
              <a:rPr lang="sk-SK" sz="3600" b="1" dirty="0" smtClean="0">
                <a:solidFill>
                  <a:srgbClr val="C00000"/>
                </a:solidFill>
                <a:effectLst>
                  <a:outerShdw blurRad="38100" dist="38100" dir="2700000" algn="tl">
                    <a:srgbClr val="000000">
                      <a:alpha val="43137"/>
                    </a:srgbClr>
                  </a:outerShdw>
                </a:effectLst>
                <a:latin typeface="Century Schoolbook" pitchFamily="18" charset="0"/>
              </a:rPr>
              <a:t>Samostatná práca </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sp>
        <p:nvSpPr>
          <p:cNvPr id="5" name="Zaoblený obdĺžnik 4"/>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pic>
        <p:nvPicPr>
          <p:cNvPr id="38914" name="Picture 2"/>
          <p:cNvPicPr>
            <a:picLocks noChangeAspect="1" noChangeArrowheads="1"/>
          </p:cNvPicPr>
          <p:nvPr/>
        </p:nvPicPr>
        <p:blipFill>
          <a:blip r:embed="rId5"/>
          <a:srcRect l="29100" t="39062" r="13799" b="16992"/>
          <a:stretch>
            <a:fillRect/>
          </a:stretch>
        </p:blipFill>
        <p:spPr bwMode="auto">
          <a:xfrm>
            <a:off x="214281" y="1857364"/>
            <a:ext cx="8750361" cy="4143404"/>
          </a:xfrm>
          <a:prstGeom prst="rect">
            <a:avLst/>
          </a:prstGeom>
          <a:noFill/>
          <a:ln w="9525">
            <a:noFill/>
            <a:miter lim="800000"/>
            <a:headEnd/>
            <a:tailEnd/>
          </a:ln>
          <a:effectLst/>
        </p:spPr>
      </p:pic>
      <p:sp>
        <p:nvSpPr>
          <p:cNvPr id="6" name="Obdĺžnik 5"/>
          <p:cNvSpPr/>
          <p:nvPr/>
        </p:nvSpPr>
        <p:spPr>
          <a:xfrm>
            <a:off x="428596" y="4286256"/>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slnečnica ročná;</a:t>
            </a:r>
          </a:p>
          <a:p>
            <a:r>
              <a:rPr lang="sk-SK" sz="3200" b="1" i="1" dirty="0" smtClean="0">
                <a:solidFill>
                  <a:srgbClr val="0070C0"/>
                </a:solidFill>
                <a:latin typeface="Century Schoolbook" pitchFamily="18" charset="0"/>
              </a:rPr>
              <a:t>na poli</a:t>
            </a:r>
          </a:p>
        </p:txBody>
      </p:sp>
      <p:sp>
        <p:nvSpPr>
          <p:cNvPr id="7" name="Obdĺžnik 6"/>
          <p:cNvSpPr/>
          <p:nvPr/>
        </p:nvSpPr>
        <p:spPr>
          <a:xfrm>
            <a:off x="3214678" y="4286256"/>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babôčka </a:t>
            </a:r>
            <a:r>
              <a:rPr lang="sk-SK" sz="3200" b="1" i="1" dirty="0" err="1" smtClean="0">
                <a:solidFill>
                  <a:srgbClr val="0070C0"/>
                </a:solidFill>
                <a:latin typeface="Century Schoolbook" pitchFamily="18" charset="0"/>
              </a:rPr>
              <a:t>pávooká</a:t>
            </a:r>
            <a:r>
              <a:rPr lang="sk-SK" sz="3200" b="1" i="1" dirty="0" smtClean="0">
                <a:solidFill>
                  <a:srgbClr val="0070C0"/>
                </a:solidFill>
                <a:latin typeface="Century Schoolbook" pitchFamily="18" charset="0"/>
              </a:rPr>
              <a:t>;</a:t>
            </a:r>
          </a:p>
          <a:p>
            <a:r>
              <a:rPr lang="sk-SK" sz="3200" b="1" i="1" dirty="0" smtClean="0">
                <a:solidFill>
                  <a:srgbClr val="0070C0"/>
                </a:solidFill>
                <a:latin typeface="Century Schoolbook" pitchFamily="18" charset="0"/>
              </a:rPr>
              <a:t>na lúke</a:t>
            </a:r>
          </a:p>
        </p:txBody>
      </p:sp>
      <p:sp>
        <p:nvSpPr>
          <p:cNvPr id="8" name="Obdĺžnik 7"/>
          <p:cNvSpPr/>
          <p:nvPr/>
        </p:nvSpPr>
        <p:spPr>
          <a:xfrm>
            <a:off x="6215074" y="4214818"/>
            <a:ext cx="2643206" cy="1569660"/>
          </a:xfrm>
          <a:prstGeom prst="rect">
            <a:avLst/>
          </a:prstGeom>
        </p:spPr>
        <p:txBody>
          <a:bodyPr wrap="square">
            <a:spAutoFit/>
          </a:bodyPr>
          <a:lstStyle/>
          <a:p>
            <a:r>
              <a:rPr lang="sk-SK" sz="3200" b="1" i="1" dirty="0" smtClean="0">
                <a:solidFill>
                  <a:srgbClr val="0070C0"/>
                </a:solidFill>
                <a:latin typeface="Century Schoolbook" pitchFamily="18" charset="0"/>
              </a:rPr>
              <a:t>hríb dubový;</a:t>
            </a:r>
          </a:p>
          <a:p>
            <a:r>
              <a:rPr lang="sk-SK" sz="3200" b="1" i="1" dirty="0" smtClean="0">
                <a:solidFill>
                  <a:srgbClr val="0070C0"/>
                </a:solidFill>
                <a:latin typeface="Century Schoolbook" pitchFamily="18" charset="0"/>
              </a:rPr>
              <a:t>v lese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pic>
        <p:nvPicPr>
          <p:cNvPr id="4098" name="Obrázok 4" descr="PRVOUKA_2R_PU kap1 -- print_Strana_07.jpg"/>
          <p:cNvPicPr>
            <a:picLocks noChangeAspect="1"/>
          </p:cNvPicPr>
          <p:nvPr/>
        </p:nvPicPr>
        <p:blipFill>
          <a:blip r:embed="rId3">
            <a:clrChange>
              <a:clrFrom>
                <a:srgbClr val="FFFFFF"/>
              </a:clrFrom>
              <a:clrTo>
                <a:srgbClr val="FFFFFF">
                  <a:alpha val="0"/>
                </a:srgbClr>
              </a:clrTo>
            </a:clrChange>
          </a:blip>
          <a:srcRect l="7581" t="77122" r="88272" b="10023"/>
          <a:stretch>
            <a:fillRect/>
          </a:stretch>
        </p:blipFill>
        <p:spPr bwMode="auto">
          <a:xfrm rot="5400000">
            <a:off x="3824417" y="-1109830"/>
            <a:ext cx="852226" cy="3643339"/>
          </a:xfrm>
          <a:prstGeom prst="rect">
            <a:avLst/>
          </a:prstGeom>
          <a:noFill/>
          <a:ln w="9525">
            <a:noFill/>
            <a:miter lim="800000"/>
            <a:headEnd/>
            <a:tailEnd/>
          </a:ln>
        </p:spPr>
      </p:pic>
      <p:pic>
        <p:nvPicPr>
          <p:cNvPr id="4105" name="Obrázok 13" descr="obr 032.PNG"/>
          <p:cNvPicPr>
            <a:picLocks noChangeAspect="1"/>
          </p:cNvPicPr>
          <p:nvPr/>
        </p:nvPicPr>
        <p:blipFill>
          <a:blip r:embed="rId4"/>
          <a:srcRect l="50244" t="-761" r="3175" b="3041"/>
          <a:stretch>
            <a:fillRect/>
          </a:stretch>
        </p:blipFill>
        <p:spPr bwMode="auto">
          <a:xfrm flipH="1">
            <a:off x="5677805" y="4214818"/>
            <a:ext cx="1034737" cy="1651006"/>
          </a:xfrm>
          <a:prstGeom prst="rect">
            <a:avLst/>
          </a:prstGeom>
          <a:noFill/>
          <a:ln w="9525">
            <a:noFill/>
            <a:miter lim="800000"/>
            <a:headEnd/>
            <a:tailEnd/>
          </a:ln>
        </p:spPr>
      </p:pic>
      <p:pic>
        <p:nvPicPr>
          <p:cNvPr id="4101" name="Obrázok 7" descr="67.jpg"/>
          <p:cNvPicPr>
            <a:picLocks noChangeAspect="1"/>
          </p:cNvPicPr>
          <p:nvPr/>
        </p:nvPicPr>
        <p:blipFill>
          <a:blip r:embed="rId5"/>
          <a:srcRect l="7629" t="76482" r="1726" b="8257"/>
          <a:stretch>
            <a:fillRect/>
          </a:stretch>
        </p:blipFill>
        <p:spPr bwMode="auto">
          <a:xfrm>
            <a:off x="357158" y="1571612"/>
            <a:ext cx="8474075" cy="2020887"/>
          </a:xfrm>
          <a:prstGeom prst="rect">
            <a:avLst/>
          </a:prstGeom>
          <a:noFill/>
          <a:ln w="9525">
            <a:noFill/>
            <a:miter lim="800000"/>
            <a:headEnd/>
            <a:tailEnd/>
          </a:ln>
        </p:spPr>
      </p:pic>
      <p:pic>
        <p:nvPicPr>
          <p:cNvPr id="8" name="Obrázok 5" descr="str60_ul1.PNG"/>
          <p:cNvPicPr>
            <a:picLocks noChangeAspect="1"/>
          </p:cNvPicPr>
          <p:nvPr/>
        </p:nvPicPr>
        <p:blipFill>
          <a:blip r:embed="rId6"/>
          <a:srcRect l="39805" t="31469" r="1432" b="5594"/>
          <a:stretch>
            <a:fillRect/>
          </a:stretch>
        </p:blipFill>
        <p:spPr bwMode="auto">
          <a:xfrm flipH="1">
            <a:off x="0" y="4572008"/>
            <a:ext cx="2143108" cy="2285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143800" cy="2308324"/>
          </a:xfrm>
          <a:prstGeom prst="rect">
            <a:avLst/>
          </a:prstGeom>
        </p:spPr>
        <p:txBody>
          <a:bodyPr wrap="square">
            <a:spAutoFit/>
          </a:bodyPr>
          <a:lstStyle/>
          <a:p>
            <a:r>
              <a:rPr lang="sk-SK" sz="3600" dirty="0" smtClean="0">
                <a:solidFill>
                  <a:srgbClr val="C00000"/>
                </a:solidFill>
                <a:effectLst>
                  <a:outerShdw blurRad="38100" dist="38100" dir="2700000" algn="tl">
                    <a:srgbClr val="000000">
                      <a:alpha val="43137"/>
                    </a:srgbClr>
                  </a:outerShdw>
                </a:effectLst>
                <a:latin typeface="Century Schoolbook" pitchFamily="18" charset="0"/>
              </a:rPr>
              <a:t>DOPLNKOVÁ ÚLOHA</a:t>
            </a:r>
          </a:p>
          <a:p>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a:p>
            <a:r>
              <a:rPr lang="sk-SK" sz="3600" b="1" i="1" dirty="0" smtClean="0">
                <a:solidFill>
                  <a:srgbClr val="C00000"/>
                </a:solidFill>
                <a:effectLst>
                  <a:outerShdw blurRad="38100" dist="38100" dir="2700000" algn="tl">
                    <a:srgbClr val="000000">
                      <a:alpha val="43137"/>
                    </a:srgbClr>
                  </a:outerShdw>
                </a:effectLst>
                <a:latin typeface="Century Schoolbook" pitchFamily="18" charset="0"/>
              </a:rPr>
              <a:t>Prečo záružlie močiarne nemôže rásť na poli?</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sp>
        <p:nvSpPr>
          <p:cNvPr id="5" name="Zaoblený obdĺžnik 4"/>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6" name="Obdĺžnik 5"/>
          <p:cNvSpPr/>
          <p:nvPr/>
        </p:nvSpPr>
        <p:spPr>
          <a:xfrm>
            <a:off x="571472" y="2786058"/>
            <a:ext cx="8215370" cy="3046988"/>
          </a:xfrm>
          <a:prstGeom prst="rect">
            <a:avLst/>
          </a:prstGeom>
          <a:blipFill>
            <a:blip r:embed="rId5">
              <a:lum bright="40000"/>
            </a:blip>
            <a:tile tx="0" ty="0" sx="100000" sy="100000" flip="none" algn="tl"/>
          </a:blipFill>
        </p:spPr>
        <p:txBody>
          <a:bodyPr wrap="square">
            <a:spAutoFit/>
          </a:bodyPr>
          <a:lstStyle/>
          <a:p>
            <a:r>
              <a:rPr lang="sk-SK" sz="3200" b="1" i="1" dirty="0">
                <a:ln>
                  <a:solidFill>
                    <a:sysClr val="windowText" lastClr="000000"/>
                  </a:solidFill>
                </a:ln>
                <a:solidFill>
                  <a:schemeClr val="bg1"/>
                </a:solidFill>
                <a:latin typeface="Century Schoolbook" pitchFamily="18" charset="0"/>
              </a:rPr>
              <a:t>Záružlie močiarne potrebuje na svoj rast veľa vody, ktorú čerpá z rôznych vodných plôch, pri ktorých rastie v tesnej blízkosti. Ak by sme ho presadili na pole, z nedostatku vody by uhynulo. </a:t>
            </a:r>
            <a:r>
              <a:rPr lang="sk-SK" sz="3200" b="1" i="1" dirty="0">
                <a:solidFill>
                  <a:srgbClr val="0070C0"/>
                </a:solidFill>
                <a:latin typeface="Century Schoolbook" pitchFamily="18" charset="0"/>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4" name="Obdĺžnik 3"/>
          <p:cNvSpPr/>
          <p:nvPr/>
        </p:nvSpPr>
        <p:spPr>
          <a:xfrm>
            <a:off x="714348" y="214290"/>
            <a:ext cx="7143800" cy="2308324"/>
          </a:xfrm>
          <a:prstGeom prst="rect">
            <a:avLst/>
          </a:prstGeom>
        </p:spPr>
        <p:txBody>
          <a:bodyPr wrap="square">
            <a:spAutoFit/>
          </a:bodyPr>
          <a:lstStyle/>
          <a:p>
            <a:r>
              <a:rPr lang="sk-SK" sz="3600" b="1" dirty="0" smtClean="0">
                <a:solidFill>
                  <a:srgbClr val="C00000"/>
                </a:solidFill>
                <a:effectLst>
                  <a:outerShdw blurRad="38100" dist="38100" dir="2700000" algn="tl">
                    <a:srgbClr val="000000">
                      <a:alpha val="43137"/>
                    </a:srgbClr>
                  </a:outerShdw>
                </a:effectLst>
                <a:latin typeface="Century Schoolbook" pitchFamily="18" charset="0"/>
              </a:rPr>
              <a:t>DOPLNKOVÁ ÚLOHA</a:t>
            </a:r>
          </a:p>
          <a:p>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a:p>
            <a:r>
              <a:rPr lang="sk-SK" sz="3600" b="1" i="1" dirty="0" smtClean="0">
                <a:solidFill>
                  <a:srgbClr val="C00000"/>
                </a:solidFill>
                <a:effectLst>
                  <a:outerShdw blurRad="38100" dist="38100" dir="2700000" algn="tl">
                    <a:srgbClr val="000000">
                      <a:alpha val="43137"/>
                    </a:srgbClr>
                  </a:outerShdw>
                </a:effectLst>
                <a:latin typeface="Century Schoolbook" pitchFamily="18" charset="0"/>
              </a:rPr>
              <a:t>Prečo včela medonosná nemôže žiť vo vode?</a:t>
            </a:r>
            <a:endParaRPr lang="sk-SK" sz="3600" b="1" i="1" dirty="0">
              <a:solidFill>
                <a:srgbClr val="C00000"/>
              </a:solidFill>
              <a:effectLst>
                <a:outerShdw blurRad="38100" dist="38100" dir="2700000" algn="tl">
                  <a:srgbClr val="000000">
                    <a:alpha val="43137"/>
                  </a:srgbClr>
                </a:outerShdw>
              </a:effectLst>
              <a:latin typeface="Century Schoolbook" pitchFamily="18" charset="0"/>
            </a:endParaRPr>
          </a:p>
        </p:txBody>
      </p:sp>
      <p:sp>
        <p:nvSpPr>
          <p:cNvPr id="5" name="Zaoblený obdĺžnik 4"/>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6" name="Obdĺžnik 5"/>
          <p:cNvSpPr/>
          <p:nvPr/>
        </p:nvSpPr>
        <p:spPr>
          <a:xfrm>
            <a:off x="571472" y="2786058"/>
            <a:ext cx="8215370" cy="2862322"/>
          </a:xfrm>
          <a:prstGeom prst="rect">
            <a:avLst/>
          </a:prstGeom>
          <a:blipFill>
            <a:blip r:embed="rId5">
              <a:lum bright="40000"/>
            </a:blip>
            <a:tile tx="0" ty="0" sx="100000" sy="100000" flip="none" algn="tl"/>
          </a:blipFill>
        </p:spPr>
        <p:txBody>
          <a:bodyPr wrap="square">
            <a:spAutoFit/>
          </a:bodyPr>
          <a:lstStyle/>
          <a:p>
            <a:r>
              <a:rPr lang="sk-SK" sz="3600" i="1" dirty="0">
                <a:ln>
                  <a:solidFill>
                    <a:sysClr val="windowText" lastClr="000000"/>
                  </a:solidFill>
                </a:ln>
                <a:solidFill>
                  <a:schemeClr val="bg1"/>
                </a:solidFill>
                <a:latin typeface="Century Schoolbook" pitchFamily="18" charset="0"/>
              </a:rPr>
              <a:t>Včela medonosná nemá dýchacie orgány prispôsobené na to, aby mohla dýchať kyslík rozpustený vo vode, jej potravou je nektár a peľ kvetov rastlín, ktoré vo vode nerastú.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pic>
        <p:nvPicPr>
          <p:cNvPr id="3" name="Obrázok 5" descr="str60_ul1.PNG"/>
          <p:cNvPicPr>
            <a:picLocks noChangeAspect="1"/>
          </p:cNvPicPr>
          <p:nvPr/>
        </p:nvPicPr>
        <p:blipFill>
          <a:blip r:embed="rId3"/>
          <a:srcRect l="39805" t="31469" r="1432" b="5594"/>
          <a:stretch>
            <a:fillRect/>
          </a:stretch>
        </p:blipFill>
        <p:spPr bwMode="auto">
          <a:xfrm flipH="1">
            <a:off x="0" y="4572008"/>
            <a:ext cx="2143108" cy="2285992"/>
          </a:xfrm>
          <a:prstGeom prst="rect">
            <a:avLst/>
          </a:prstGeom>
          <a:noFill/>
          <a:ln w="9525">
            <a:noFill/>
            <a:miter lim="800000"/>
            <a:headEnd/>
            <a:tailEnd/>
          </a:ln>
        </p:spPr>
      </p:pic>
      <p:pic>
        <p:nvPicPr>
          <p:cNvPr id="4" name="Obrázok 13" descr="obr 032.PNG"/>
          <p:cNvPicPr>
            <a:picLocks noChangeAspect="1"/>
          </p:cNvPicPr>
          <p:nvPr/>
        </p:nvPicPr>
        <p:blipFill>
          <a:blip r:embed="rId4"/>
          <a:srcRect l="50244" t="-761" r="3175" b="3041"/>
          <a:stretch>
            <a:fillRect/>
          </a:stretch>
        </p:blipFill>
        <p:spPr bwMode="auto">
          <a:xfrm flipH="1">
            <a:off x="5500694" y="3214686"/>
            <a:ext cx="1751715" cy="2795002"/>
          </a:xfrm>
          <a:prstGeom prst="rect">
            <a:avLst/>
          </a:prstGeom>
          <a:noFill/>
          <a:ln w="9525">
            <a:noFill/>
            <a:miter lim="800000"/>
            <a:headEnd/>
            <a:tailEnd/>
          </a:ln>
        </p:spPr>
      </p:pic>
      <p:sp>
        <p:nvSpPr>
          <p:cNvPr id="5" name="Obdĺžnik 4"/>
          <p:cNvSpPr/>
          <p:nvPr/>
        </p:nvSpPr>
        <p:spPr>
          <a:xfrm>
            <a:off x="214282" y="1643050"/>
            <a:ext cx="8715404" cy="1107996"/>
          </a:xfrm>
          <a:prstGeom prst="rect">
            <a:avLst/>
          </a:prstGeom>
        </p:spPr>
        <p:txBody>
          <a:bodyPr wrap="square">
            <a:spAutoFit/>
          </a:bodyPr>
          <a:lstStyle/>
          <a:p>
            <a:r>
              <a:rPr lang="sk-SK" sz="6600" b="1" dirty="0" smtClean="0">
                <a:solidFill>
                  <a:srgbClr val="C00000"/>
                </a:solidFill>
                <a:effectLst>
                  <a:outerShdw blurRad="38100" dist="38100" dir="2700000" algn="tl">
                    <a:srgbClr val="000000">
                      <a:alpha val="43137"/>
                    </a:srgbClr>
                  </a:outerShdw>
                </a:effectLst>
                <a:latin typeface="Century Schoolbook" pitchFamily="18" charset="0"/>
              </a:rPr>
              <a:t>DOSPOZNÁVANIA!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0" fill="hold"/>
                                        <p:tgtEl>
                                          <p:spTgt spid="5"/>
                                        </p:tgtEl>
                                        <p:attrNameLst>
                                          <p:attrName>ppt_x</p:attrName>
                                        </p:attrNameLst>
                                      </p:cBhvr>
                                      <p:tavLst>
                                        <p:tav tm="0">
                                          <p:val>
                                            <p:strVal val="#ppt_x"/>
                                          </p:val>
                                        </p:tav>
                                        <p:tav tm="100000">
                                          <p:val>
                                            <p:strVal val="#ppt_x"/>
                                          </p:val>
                                        </p:tav>
                                      </p:tavLst>
                                    </p:anim>
                                    <p:anim calcmode="lin" valueType="num">
                                      <p:cBhvr>
                                        <p:cTn id="8" dur="1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428596" y="2571744"/>
            <a:ext cx="8358246" cy="3693319"/>
          </a:xfrm>
          <a:prstGeom prst="rect">
            <a:avLst/>
          </a:prstGeom>
        </p:spPr>
        <p:txBody>
          <a:bodyPr wrap="square">
            <a:spAutoFit/>
          </a:bodyPr>
          <a:lstStyle/>
          <a:p>
            <a:r>
              <a:rPr lang="sk-SK" dirty="0" smtClean="0">
                <a:hlinkClick r:id="rId2"/>
              </a:rPr>
              <a:t>https://www.bootslandclearing.com/wp-content/uploads/2017/03/results-1.jpg</a:t>
            </a:r>
            <a:r>
              <a:rPr lang="sk-SK" dirty="0" smtClean="0"/>
              <a:t> </a:t>
            </a:r>
          </a:p>
          <a:p>
            <a:r>
              <a:rPr lang="sk-SK" dirty="0" smtClean="0">
                <a:hlinkClick r:id="rId3"/>
              </a:rPr>
              <a:t>https://europeanbordercommunities.eu/images/uploads/_blogHeader/Pixabay_Polish-landscape.jpg</a:t>
            </a:r>
            <a:r>
              <a:rPr lang="sk-SK" dirty="0" smtClean="0"/>
              <a:t> </a:t>
            </a:r>
          </a:p>
          <a:p>
            <a:r>
              <a:rPr lang="sk-SK" dirty="0" smtClean="0">
                <a:hlinkClick r:id="rId4"/>
              </a:rPr>
              <a:t>https://i.ytimg.com/vi/aEPJLJ6ABGM/maxresdefault.jpg</a:t>
            </a:r>
            <a:r>
              <a:rPr lang="sk-SK" dirty="0" smtClean="0"/>
              <a:t> </a:t>
            </a:r>
          </a:p>
          <a:p>
            <a:r>
              <a:rPr lang="sk-SK" dirty="0" smtClean="0">
                <a:hlinkClick r:id="rId5"/>
              </a:rPr>
              <a:t>https://www.nsf.gov/news/mmg/media/images/sun_f.jpg</a:t>
            </a:r>
            <a:r>
              <a:rPr lang="sk-SK" dirty="0" smtClean="0"/>
              <a:t> </a:t>
            </a:r>
          </a:p>
          <a:p>
            <a:r>
              <a:rPr lang="sk-SK" dirty="0" smtClean="0">
                <a:hlinkClick r:id="rId6"/>
              </a:rPr>
              <a:t>https://encrypted-tbn0.gstatic.com/images?q=tbn%3AANd9GcTC_mokvAZdHJmXRt3ZC4YNztx6gNANyMl-ta2dYQZO0JZGh4Pw</a:t>
            </a:r>
            <a:r>
              <a:rPr lang="sk-SK" dirty="0" smtClean="0"/>
              <a:t> </a:t>
            </a:r>
          </a:p>
          <a:p>
            <a:r>
              <a:rPr lang="sk-SK" dirty="0" smtClean="0">
                <a:hlinkClick r:id="rId7"/>
              </a:rPr>
              <a:t>https://lh3.googleusercontent.com/proxy/h88ILsYTxZ0SDkY8eukdOZVOojDa7_jq3Ttq1UJpS4Gs7BqOsEFpw443HS9DG8-Y501ve9gkiV6gvHGGcbU5Kfj2NWuZpt1uUBhEekVo</a:t>
            </a:r>
            <a:r>
              <a:rPr lang="sk-SK" dirty="0" smtClean="0"/>
              <a:t> </a:t>
            </a:r>
          </a:p>
          <a:p>
            <a:r>
              <a:rPr lang="sk-SK" dirty="0" smtClean="0">
                <a:hlinkClick r:id="rId8"/>
              </a:rPr>
              <a:t>https://images.unsplash.com/photo-1419133203517-f3b3ed0ba2bb?ixlib=rb-1.2.1&amp;auto=format&amp;fit=crop&amp;w=1000&amp;q=80</a:t>
            </a:r>
            <a:r>
              <a:rPr lang="sk-SK" dirty="0" smtClean="0"/>
              <a:t> </a:t>
            </a:r>
            <a:endParaRPr lang="sk-SK" dirty="0"/>
          </a:p>
        </p:txBody>
      </p:sp>
      <p:sp>
        <p:nvSpPr>
          <p:cNvPr id="3" name="BlokTextu 2"/>
          <p:cNvSpPr txBox="1"/>
          <p:nvPr/>
        </p:nvSpPr>
        <p:spPr>
          <a:xfrm>
            <a:off x="3786182" y="285728"/>
            <a:ext cx="1172116" cy="369332"/>
          </a:xfrm>
          <a:prstGeom prst="rect">
            <a:avLst/>
          </a:prstGeom>
          <a:noFill/>
        </p:spPr>
        <p:txBody>
          <a:bodyPr wrap="none" rtlCol="0">
            <a:spAutoFit/>
          </a:bodyPr>
          <a:lstStyle/>
          <a:p>
            <a:r>
              <a:rPr lang="sk-SK" dirty="0" smtClean="0"/>
              <a:t>ZDROJE:</a:t>
            </a:r>
            <a:endParaRPr lang="sk-SK" dirty="0"/>
          </a:p>
        </p:txBody>
      </p:sp>
      <p:sp>
        <p:nvSpPr>
          <p:cNvPr id="4" name="Obdĺžnik 3"/>
          <p:cNvSpPr/>
          <p:nvPr/>
        </p:nvSpPr>
        <p:spPr>
          <a:xfrm>
            <a:off x="571472" y="1142984"/>
            <a:ext cx="7858180" cy="1200329"/>
          </a:xfrm>
          <a:prstGeom prst="rect">
            <a:avLst/>
          </a:prstGeom>
        </p:spPr>
        <p:txBody>
          <a:bodyPr wrap="square">
            <a:spAutoFit/>
          </a:bodyPr>
          <a:lstStyle/>
          <a:p>
            <a:r>
              <a:rPr lang="sk-SK" dirty="0" err="1"/>
              <a:t>Dobišová</a:t>
            </a:r>
            <a:r>
              <a:rPr lang="sk-SK" dirty="0"/>
              <a:t> </a:t>
            </a:r>
            <a:r>
              <a:rPr lang="sk-SK" dirty="0" err="1"/>
              <a:t>Adame</a:t>
            </a:r>
            <a:r>
              <a:rPr lang="sk-SK" dirty="0"/>
              <a:t>, </a:t>
            </a:r>
            <a:r>
              <a:rPr lang="sk-SK" dirty="0" err="1"/>
              <a:t>Kováčiková</a:t>
            </a:r>
            <a:r>
              <a:rPr lang="sk-SK" dirty="0"/>
              <a:t>: Prírodoveda pre štvrtákov – pracovná učebnica </a:t>
            </a:r>
            <a:endParaRPr lang="sk-SK" dirty="0" smtClean="0"/>
          </a:p>
          <a:p>
            <a:r>
              <a:rPr lang="sk-SK" i="1" dirty="0"/>
              <a:t>Metodické komentáre Prírodoveda pre štvrtákov od autorov: R. </a:t>
            </a:r>
            <a:r>
              <a:rPr lang="sk-SK" i="1" dirty="0" err="1"/>
              <a:t>Dobišová</a:t>
            </a:r>
            <a:r>
              <a:rPr lang="sk-SK" i="1" dirty="0"/>
              <a:t> </a:t>
            </a:r>
            <a:r>
              <a:rPr lang="sk-SK" i="1" dirty="0" err="1"/>
              <a:t>Adame</a:t>
            </a:r>
            <a:r>
              <a:rPr lang="sk-SK" i="1" dirty="0"/>
              <a:t> – O. </a:t>
            </a:r>
            <a:r>
              <a:rPr lang="sk-SK" i="1" dirty="0" err="1"/>
              <a:t>Kováčiková</a:t>
            </a:r>
            <a:r>
              <a:rPr lang="sk-SK" i="1" dirty="0"/>
              <a:t> </a:t>
            </a:r>
            <a:r>
              <a:rPr lang="sk-SK" dirty="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sp>
        <p:nvSpPr>
          <p:cNvPr id="3" name="Zaoblený obdĺžnik 2"/>
          <p:cNvSpPr/>
          <p:nvPr/>
        </p:nvSpPr>
        <p:spPr>
          <a:xfrm>
            <a:off x="3500430" y="2643182"/>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ŽIVOTNÉ PROSTREDIE</a:t>
            </a:r>
            <a:endParaRPr lang="sk-SK" sz="2600" dirty="0">
              <a:solidFill>
                <a:schemeClr val="tx1"/>
              </a:solidFill>
              <a:latin typeface="Century Schoolbook" pitchFamily="18" charset="0"/>
            </a:endParaRPr>
          </a:p>
        </p:txBody>
      </p:sp>
      <p:sp>
        <p:nvSpPr>
          <p:cNvPr id="4" name="Zaoblený obdĺžnik 3"/>
          <p:cNvSpPr/>
          <p:nvPr/>
        </p:nvSpPr>
        <p:spPr>
          <a:xfrm>
            <a:off x="571472" y="1071546"/>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600" dirty="0">
              <a:solidFill>
                <a:schemeClr val="tx1"/>
              </a:solidFill>
              <a:latin typeface="Century Schoolbook" pitchFamily="18" charset="0"/>
            </a:endParaRPr>
          </a:p>
        </p:txBody>
      </p:sp>
      <p:sp>
        <p:nvSpPr>
          <p:cNvPr id="6" name="Zaoblený obdĺžnik 5"/>
          <p:cNvSpPr/>
          <p:nvPr/>
        </p:nvSpPr>
        <p:spPr>
          <a:xfrm>
            <a:off x="3500430" y="285728"/>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600" dirty="0">
              <a:solidFill>
                <a:schemeClr val="tx1"/>
              </a:solidFill>
              <a:latin typeface="Century Schoolbook" pitchFamily="18" charset="0"/>
            </a:endParaRPr>
          </a:p>
        </p:txBody>
      </p:sp>
      <p:sp>
        <p:nvSpPr>
          <p:cNvPr id="7" name="Zaoblený obdĺžnik 6"/>
          <p:cNvSpPr/>
          <p:nvPr/>
        </p:nvSpPr>
        <p:spPr>
          <a:xfrm>
            <a:off x="6286512" y="1000108"/>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600" dirty="0">
              <a:solidFill>
                <a:schemeClr val="tx1"/>
              </a:solidFill>
              <a:latin typeface="Century Schoolbook" pitchFamily="18" charset="0"/>
            </a:endParaRPr>
          </a:p>
        </p:txBody>
      </p:sp>
      <p:sp>
        <p:nvSpPr>
          <p:cNvPr id="8" name="Zaoblený obdĺžnik 7"/>
          <p:cNvSpPr/>
          <p:nvPr/>
        </p:nvSpPr>
        <p:spPr>
          <a:xfrm>
            <a:off x="642910" y="4929198"/>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600" dirty="0">
              <a:solidFill>
                <a:schemeClr val="tx1"/>
              </a:solidFill>
              <a:latin typeface="Century Schoolbook" pitchFamily="18" charset="0"/>
            </a:endParaRPr>
          </a:p>
        </p:txBody>
      </p:sp>
      <p:sp>
        <p:nvSpPr>
          <p:cNvPr id="9" name="Zaoblený obdĺžnik 8"/>
          <p:cNvSpPr/>
          <p:nvPr/>
        </p:nvSpPr>
        <p:spPr>
          <a:xfrm>
            <a:off x="3500430" y="5500702"/>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600" dirty="0">
              <a:solidFill>
                <a:schemeClr val="tx1"/>
              </a:solidFill>
              <a:latin typeface="Century Schoolbook" pitchFamily="18" charset="0"/>
            </a:endParaRPr>
          </a:p>
        </p:txBody>
      </p:sp>
      <p:sp>
        <p:nvSpPr>
          <p:cNvPr id="10" name="Zaoblený obdĺžnik 9"/>
          <p:cNvSpPr/>
          <p:nvPr/>
        </p:nvSpPr>
        <p:spPr>
          <a:xfrm>
            <a:off x="6357950" y="4857760"/>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2600" dirty="0">
              <a:solidFill>
                <a:schemeClr val="tx1"/>
              </a:solidFill>
              <a:latin typeface="Century Schoolbook" pitchFamily="18" charset="0"/>
            </a:endParaRPr>
          </a:p>
        </p:txBody>
      </p:sp>
      <p:cxnSp>
        <p:nvCxnSpPr>
          <p:cNvPr id="12" name="Rovná spojovacia šípka 11"/>
          <p:cNvCxnSpPr>
            <a:stCxn id="3" idx="1"/>
          </p:cNvCxnSpPr>
          <p:nvPr/>
        </p:nvCxnSpPr>
        <p:spPr>
          <a:xfrm rot="10800000">
            <a:off x="2428860" y="2000240"/>
            <a:ext cx="1071570" cy="110014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Rovná spojovacia šípka 12"/>
          <p:cNvCxnSpPr>
            <a:stCxn id="3" idx="0"/>
          </p:cNvCxnSpPr>
          <p:nvPr/>
        </p:nvCxnSpPr>
        <p:spPr>
          <a:xfrm rot="16200000" flipV="1">
            <a:off x="4036215" y="1893083"/>
            <a:ext cx="1428760" cy="7143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p:cNvCxnSpPr>
            <a:stCxn id="3" idx="3"/>
            <a:endCxn id="7" idx="2"/>
          </p:cNvCxnSpPr>
          <p:nvPr/>
        </p:nvCxnSpPr>
        <p:spPr>
          <a:xfrm flipV="1">
            <a:off x="6072198" y="1914508"/>
            <a:ext cx="1500198" cy="1185874"/>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Rovná spojovacia šípka 18"/>
          <p:cNvCxnSpPr>
            <a:endCxn id="8" idx="0"/>
          </p:cNvCxnSpPr>
          <p:nvPr/>
        </p:nvCxnSpPr>
        <p:spPr>
          <a:xfrm rot="10800000" flipV="1">
            <a:off x="1928794" y="3571876"/>
            <a:ext cx="1928826" cy="1357322"/>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Rovná spojovacia šípka 23"/>
          <p:cNvCxnSpPr>
            <a:stCxn id="3" idx="2"/>
            <a:endCxn id="9" idx="0"/>
          </p:cNvCxnSpPr>
          <p:nvPr/>
        </p:nvCxnSpPr>
        <p:spPr>
          <a:xfrm rot="5400000">
            <a:off x="3814754" y="4529142"/>
            <a:ext cx="1943120" cy="158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Rovná spojovacia šípka 26"/>
          <p:cNvCxnSpPr>
            <a:endCxn id="10" idx="0"/>
          </p:cNvCxnSpPr>
          <p:nvPr/>
        </p:nvCxnSpPr>
        <p:spPr>
          <a:xfrm>
            <a:off x="5786446" y="3571876"/>
            <a:ext cx="1857388" cy="1285884"/>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Zaoblený obdĺžnik 30"/>
          <p:cNvSpPr/>
          <p:nvPr/>
        </p:nvSpPr>
        <p:spPr>
          <a:xfrm>
            <a:off x="8215338" y="214290"/>
            <a:ext cx="714380" cy="571504"/>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5" name="Zaoblený obdĺžnik 4"/>
          <p:cNvSpPr/>
          <p:nvPr/>
        </p:nvSpPr>
        <p:spPr>
          <a:xfrm>
            <a:off x="3500430" y="285728"/>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ORGANIZMY</a:t>
            </a:r>
            <a:endParaRPr lang="sk-SK" sz="2600" dirty="0">
              <a:solidFill>
                <a:schemeClr val="tx1"/>
              </a:solidFill>
              <a:latin typeface="Century Schoolbook" pitchFamily="18" charset="0"/>
            </a:endParaRPr>
          </a:p>
        </p:txBody>
      </p:sp>
      <p:sp>
        <p:nvSpPr>
          <p:cNvPr id="32" name="Zaoblený obdĺžnik 31"/>
          <p:cNvSpPr/>
          <p:nvPr/>
        </p:nvSpPr>
        <p:spPr>
          <a:xfrm>
            <a:off x="6286512" y="1000108"/>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PÔDA</a:t>
            </a:r>
            <a:endParaRPr lang="sk-SK" sz="2600" dirty="0">
              <a:solidFill>
                <a:schemeClr val="tx1"/>
              </a:solidFill>
              <a:latin typeface="Century Schoolbook" pitchFamily="18" charset="0"/>
            </a:endParaRPr>
          </a:p>
        </p:txBody>
      </p:sp>
      <p:sp>
        <p:nvSpPr>
          <p:cNvPr id="33" name="Zaoblený obdĺžnik 32"/>
          <p:cNvSpPr/>
          <p:nvPr/>
        </p:nvSpPr>
        <p:spPr>
          <a:xfrm>
            <a:off x="6357950" y="4857760"/>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VODA</a:t>
            </a:r>
            <a:endParaRPr lang="sk-SK" sz="2600" dirty="0">
              <a:solidFill>
                <a:schemeClr val="tx1"/>
              </a:solidFill>
              <a:latin typeface="Century Schoolbook" pitchFamily="18" charset="0"/>
            </a:endParaRPr>
          </a:p>
        </p:txBody>
      </p:sp>
      <p:sp>
        <p:nvSpPr>
          <p:cNvPr id="34" name="Zaoblený obdĺžnik 33"/>
          <p:cNvSpPr/>
          <p:nvPr/>
        </p:nvSpPr>
        <p:spPr>
          <a:xfrm>
            <a:off x="3500430" y="5500702"/>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OCHRANA</a:t>
            </a:r>
            <a:endParaRPr lang="sk-SK" sz="2600" dirty="0">
              <a:solidFill>
                <a:schemeClr val="tx1"/>
              </a:solidFill>
              <a:latin typeface="Century Schoolbook" pitchFamily="18" charset="0"/>
            </a:endParaRPr>
          </a:p>
        </p:txBody>
      </p:sp>
      <p:sp>
        <p:nvSpPr>
          <p:cNvPr id="35" name="Zaoblený obdĺžnik 34"/>
          <p:cNvSpPr/>
          <p:nvPr/>
        </p:nvSpPr>
        <p:spPr>
          <a:xfrm>
            <a:off x="642910" y="4929198"/>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ODPAD</a:t>
            </a:r>
            <a:endParaRPr lang="sk-SK" sz="2600" dirty="0">
              <a:solidFill>
                <a:schemeClr val="tx1"/>
              </a:solidFill>
              <a:latin typeface="Century Schoolbook" pitchFamily="18" charset="0"/>
            </a:endParaRPr>
          </a:p>
        </p:txBody>
      </p:sp>
      <p:sp>
        <p:nvSpPr>
          <p:cNvPr id="36" name="Zaoblený obdĺžnik 35"/>
          <p:cNvSpPr/>
          <p:nvPr/>
        </p:nvSpPr>
        <p:spPr>
          <a:xfrm>
            <a:off x="571472" y="1071546"/>
            <a:ext cx="2571768" cy="914400"/>
          </a:xfrm>
          <a:prstGeom prst="roundRect">
            <a:avLst/>
          </a:prstGeom>
          <a:blipFill>
            <a:blip r:embed="rId4">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600" dirty="0" smtClean="0">
                <a:solidFill>
                  <a:schemeClr val="tx1"/>
                </a:solidFill>
                <a:latin typeface="Century Schoolbook" pitchFamily="18" charset="0"/>
              </a:rPr>
              <a:t>NERASTY</a:t>
            </a:r>
            <a:endParaRPr lang="sk-SK" sz="2600" dirty="0">
              <a:solidFill>
                <a:schemeClr val="tx1"/>
              </a:solidFill>
              <a:latin typeface="Century Schoolbook"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000"/>
                                        <p:tgtEl>
                                          <p:spTgt spid="33"/>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000"/>
                                        <p:tgtEl>
                                          <p:spTgt spid="34"/>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2000"/>
                                        <p:tgtEl>
                                          <p:spTgt spid="35"/>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childTnLst>
                          </p:cTn>
                        </p:par>
                      </p:childTnLst>
                    </p:cTn>
                  </p:par>
                </p:childTnLst>
              </p:cTn>
              <p:nextCondLst>
                <p:cond evt="onClick" delay="0">
                  <p:tgtEl>
                    <p:spTgt spid="31"/>
                  </p:tgtEl>
                </p:cond>
              </p:nextCondLst>
            </p:seq>
          </p:childTnLst>
        </p:cTn>
      </p:par>
    </p:tnLst>
    <p:bldLst>
      <p:bldP spid="5" grpId="0" animBg="1"/>
      <p:bldP spid="32" grpId="0" animBg="1"/>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ýsledok vyhľadávania obrázkov pre dopyt natural communities border"/>
          <p:cNvPicPr>
            <a:picLocks noChangeAspect="1" noChangeArrowheads="1"/>
          </p:cNvPicPr>
          <p:nvPr/>
        </p:nvPicPr>
        <p:blipFill>
          <a:blip r:embed="rId3">
            <a:lum bright="40000" contrast="-40000"/>
          </a:blip>
          <a:srcRect/>
          <a:stretch>
            <a:fillRect/>
          </a:stretch>
        </p:blipFill>
        <p:spPr bwMode="auto">
          <a:xfrm>
            <a:off x="0" y="0"/>
            <a:ext cx="9185707" cy="6858000"/>
          </a:xfrm>
          <a:prstGeom prst="rect">
            <a:avLst/>
          </a:prstGeom>
          <a:noFill/>
        </p:spPr>
      </p:pic>
      <p:pic>
        <p:nvPicPr>
          <p:cNvPr id="3076" name="Obrázok 6" descr="65.jpg"/>
          <p:cNvPicPr>
            <a:picLocks noChangeAspect="1"/>
          </p:cNvPicPr>
          <p:nvPr/>
        </p:nvPicPr>
        <p:blipFill>
          <a:blip r:embed="rId4">
            <a:clrChange>
              <a:clrFrom>
                <a:srgbClr val="FFFFFF"/>
              </a:clrFrom>
              <a:clrTo>
                <a:srgbClr val="FFFFFF">
                  <a:alpha val="0"/>
                </a:srgbClr>
              </a:clrTo>
            </a:clrChange>
          </a:blip>
          <a:srcRect l="7236" t="26389" r="8021" b="45373"/>
          <a:stretch>
            <a:fillRect/>
          </a:stretch>
        </p:blipFill>
        <p:spPr bwMode="auto">
          <a:xfrm>
            <a:off x="-44491" y="571480"/>
            <a:ext cx="9079440" cy="592935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ýsledok vyhľadávania obrázkov pre dopyt natural communities border"/>
          <p:cNvPicPr>
            <a:picLocks noChangeAspect="1" noChangeArrowheads="1"/>
          </p:cNvPicPr>
          <p:nvPr/>
        </p:nvPicPr>
        <p:blipFill>
          <a:blip r:embed="rId2">
            <a:lum bright="40000" contrast="-40000"/>
          </a:blip>
          <a:srcRect/>
          <a:stretch>
            <a:fillRect/>
          </a:stretch>
        </p:blipFill>
        <p:spPr bwMode="auto">
          <a:xfrm>
            <a:off x="0" y="0"/>
            <a:ext cx="9185707" cy="6858000"/>
          </a:xfrm>
          <a:prstGeom prst="rect">
            <a:avLst/>
          </a:prstGeom>
          <a:noFill/>
        </p:spPr>
      </p:pic>
      <p:sp>
        <p:nvSpPr>
          <p:cNvPr id="5" name="Bublina v tvare zaobleného obdĺžnika 4"/>
          <p:cNvSpPr/>
          <p:nvPr/>
        </p:nvSpPr>
        <p:spPr>
          <a:xfrm>
            <a:off x="4572000" y="1142984"/>
            <a:ext cx="4105275" cy="2357454"/>
          </a:xfrm>
          <a:prstGeom prst="wedgeRoundRectCallout">
            <a:avLst>
              <a:gd name="adj1" fmla="val -135908"/>
              <a:gd name="adj2" fmla="val 79180"/>
              <a:gd name="adj3" fmla="val 16667"/>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sk-SK" sz="2800" b="1" dirty="0">
                <a:solidFill>
                  <a:srgbClr val="C00000"/>
                </a:solidFill>
                <a:latin typeface="Century Schoolbook" pitchFamily="18" charset="0"/>
                <a:cs typeface="Times New Roman" pitchFamily="18" charset="0"/>
              </a:rPr>
              <a:t>POMENUJ  JEDNOTLIVÉ   </a:t>
            </a:r>
            <a:r>
              <a:rPr lang="sk-SK" sz="2800" b="1" i="1" dirty="0">
                <a:solidFill>
                  <a:srgbClr val="C00000"/>
                </a:solidFill>
                <a:latin typeface="Century Schoolbook" pitchFamily="18" charset="0"/>
                <a:cs typeface="Times New Roman" pitchFamily="18" charset="0"/>
              </a:rPr>
              <a:t>PRÍRODNÉ  SPOLOČENSTVÁ  </a:t>
            </a:r>
          </a:p>
          <a:p>
            <a:pPr algn="ctr" fontAlgn="auto">
              <a:spcBef>
                <a:spcPts val="0"/>
              </a:spcBef>
              <a:spcAft>
                <a:spcPts val="0"/>
              </a:spcAft>
              <a:defRPr/>
            </a:pPr>
            <a:r>
              <a:rPr lang="sk-SK" sz="2800" b="1" dirty="0">
                <a:solidFill>
                  <a:srgbClr val="C00000"/>
                </a:solidFill>
                <a:latin typeface="Century Schoolbook" pitchFamily="18" charset="0"/>
                <a:cs typeface="Times New Roman" pitchFamily="18" charset="0"/>
              </a:rPr>
              <a:t>NA  OBRÁZKOCH. </a:t>
            </a:r>
          </a:p>
        </p:txBody>
      </p:sp>
      <p:pic>
        <p:nvPicPr>
          <p:cNvPr id="7" name="Obrázok 5" descr="str60_ul1.PNG"/>
          <p:cNvPicPr>
            <a:picLocks noChangeAspect="1"/>
          </p:cNvPicPr>
          <p:nvPr/>
        </p:nvPicPr>
        <p:blipFill>
          <a:blip r:embed="rId3"/>
          <a:srcRect l="7581" r="58299" b="5594"/>
          <a:stretch>
            <a:fillRect/>
          </a:stretch>
        </p:blipFill>
        <p:spPr bwMode="auto">
          <a:xfrm>
            <a:off x="285720" y="3429000"/>
            <a:ext cx="1285884"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3" descr="Obrázok1.jpg"/>
          <p:cNvPicPr>
            <a:picLocks noChangeAspect="1"/>
          </p:cNvPicPr>
          <p:nvPr/>
        </p:nvPicPr>
        <p:blipFill>
          <a:blip r:embed="rId2"/>
          <a:srcRect/>
          <a:stretch>
            <a:fillRect/>
          </a:stretch>
        </p:blipFill>
        <p:spPr bwMode="auto">
          <a:xfrm>
            <a:off x="1588" y="0"/>
            <a:ext cx="9140825" cy="6858000"/>
          </a:xfrm>
          <a:prstGeom prst="rect">
            <a:avLst/>
          </a:prstGeom>
          <a:noFill/>
          <a:ln w="9525">
            <a:noFill/>
            <a:miter lim="800000"/>
            <a:headEnd/>
            <a:tailEnd/>
          </a:ln>
        </p:spPr>
      </p:pic>
      <p:sp>
        <p:nvSpPr>
          <p:cNvPr id="3" name="Zaoblený obdĺžnik 2"/>
          <p:cNvSpPr/>
          <p:nvPr/>
        </p:nvSpPr>
        <p:spPr>
          <a:xfrm>
            <a:off x="8215338" y="214290"/>
            <a:ext cx="714380" cy="571504"/>
          </a:xfrm>
          <a:prstGeom prst="roundRect">
            <a:avLst/>
          </a:prstGeom>
          <a:blipFill>
            <a:blip r:embed="rId3">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4" name="BlokTextu 3"/>
          <p:cNvSpPr txBox="1"/>
          <p:nvPr/>
        </p:nvSpPr>
        <p:spPr>
          <a:xfrm>
            <a:off x="251520" y="3121149"/>
            <a:ext cx="4486275" cy="523875"/>
          </a:xfrm>
          <a:prstGeom prst="rect">
            <a:avLst/>
          </a:prstGeom>
          <a:noFill/>
        </p:spPr>
        <p:txBody>
          <a:bodyPr wrap="none">
            <a:spAutoFit/>
          </a:bodyPr>
          <a:lstStyle/>
          <a:p>
            <a:pPr algn="ctr" fontAlgn="auto">
              <a:spcBef>
                <a:spcPts val="0"/>
              </a:spcBef>
              <a:spcAft>
                <a:spcPts val="0"/>
              </a:spcAft>
              <a:defRPr/>
            </a:pPr>
            <a:r>
              <a:rPr lang="sk-SK"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LESNÉ  SPOLOČENSTVO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nextCondLst>
                <p:cond evt="onClick" delay="0">
                  <p:tgtEl>
                    <p:spTgt spid="3"/>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2" descr="Obrázok2.jpg"/>
          <p:cNvPicPr>
            <a:picLocks noChangeAspect="1"/>
          </p:cNvPicPr>
          <p:nvPr/>
        </p:nvPicPr>
        <p:blipFill>
          <a:blip r:embed="rId2"/>
          <a:srcRect/>
          <a:stretch>
            <a:fillRect/>
          </a:stretch>
        </p:blipFill>
        <p:spPr bwMode="auto">
          <a:xfrm>
            <a:off x="1588" y="0"/>
            <a:ext cx="9140825" cy="6858000"/>
          </a:xfrm>
          <a:prstGeom prst="rect">
            <a:avLst/>
          </a:prstGeom>
          <a:noFill/>
          <a:ln w="9525">
            <a:noFill/>
            <a:miter lim="800000"/>
            <a:headEnd/>
            <a:tailEnd/>
          </a:ln>
        </p:spPr>
      </p:pic>
      <p:sp>
        <p:nvSpPr>
          <p:cNvPr id="3" name="Zaoblený obdĺžnik 2"/>
          <p:cNvSpPr/>
          <p:nvPr/>
        </p:nvSpPr>
        <p:spPr>
          <a:xfrm>
            <a:off x="8215338" y="214290"/>
            <a:ext cx="714380" cy="571504"/>
          </a:xfrm>
          <a:prstGeom prst="roundRect">
            <a:avLst/>
          </a:prstGeom>
          <a:blipFill>
            <a:blip r:embed="rId3">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4" name="BlokTextu 3"/>
          <p:cNvSpPr txBox="1"/>
          <p:nvPr/>
        </p:nvSpPr>
        <p:spPr>
          <a:xfrm>
            <a:off x="285720" y="214290"/>
            <a:ext cx="4646320" cy="523220"/>
          </a:xfrm>
          <a:prstGeom prst="rect">
            <a:avLst/>
          </a:prstGeom>
          <a:noFill/>
        </p:spPr>
        <p:txBody>
          <a:bodyPr wrap="square">
            <a:spAutoFit/>
          </a:bodyPr>
          <a:lstStyle/>
          <a:p>
            <a:pPr algn="ctr" fontAlgn="auto">
              <a:spcBef>
                <a:spcPts val="0"/>
              </a:spcBef>
              <a:spcAft>
                <a:spcPts val="0"/>
              </a:spcAft>
              <a:defRPr/>
            </a:pPr>
            <a:r>
              <a:rPr lang="sk-SK"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SPOLOČENSTVO  LÚK</a:t>
            </a:r>
            <a:endParaRPr lang="sk-SK"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nextCondLst>
                <p:cond evt="onClick" delay="0">
                  <p:tgtEl>
                    <p:spTgt spid="3"/>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3" descr="Obrázok3.jpg"/>
          <p:cNvPicPr>
            <a:picLocks noChangeAspect="1"/>
          </p:cNvPicPr>
          <p:nvPr/>
        </p:nvPicPr>
        <p:blipFill>
          <a:blip r:embed="rId2"/>
          <a:srcRect/>
          <a:stretch>
            <a:fillRect/>
          </a:stretch>
        </p:blipFill>
        <p:spPr bwMode="auto">
          <a:xfrm>
            <a:off x="1588" y="0"/>
            <a:ext cx="9140825" cy="6858000"/>
          </a:xfrm>
          <a:prstGeom prst="rect">
            <a:avLst/>
          </a:prstGeom>
          <a:noFill/>
          <a:ln w="9525">
            <a:noFill/>
            <a:miter lim="800000"/>
            <a:headEnd/>
            <a:tailEnd/>
          </a:ln>
        </p:spPr>
      </p:pic>
      <p:sp>
        <p:nvSpPr>
          <p:cNvPr id="3" name="Zaoblený obdĺžnik 2"/>
          <p:cNvSpPr/>
          <p:nvPr/>
        </p:nvSpPr>
        <p:spPr>
          <a:xfrm>
            <a:off x="8215338" y="214290"/>
            <a:ext cx="714380" cy="571504"/>
          </a:xfrm>
          <a:prstGeom prst="roundRect">
            <a:avLst/>
          </a:prstGeom>
          <a:blipFill>
            <a:blip r:embed="rId3">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4" name="BlokTextu 3"/>
          <p:cNvSpPr txBox="1"/>
          <p:nvPr/>
        </p:nvSpPr>
        <p:spPr>
          <a:xfrm>
            <a:off x="285720" y="214290"/>
            <a:ext cx="4186595" cy="523220"/>
          </a:xfrm>
          <a:prstGeom prst="rect">
            <a:avLst/>
          </a:prstGeom>
          <a:noFill/>
        </p:spPr>
        <p:txBody>
          <a:bodyPr wrap="none">
            <a:spAutoFit/>
          </a:bodyPr>
          <a:lstStyle/>
          <a:p>
            <a:pPr algn="ctr" fontAlgn="auto">
              <a:spcBef>
                <a:spcPts val="0"/>
              </a:spcBef>
              <a:spcAft>
                <a:spcPts val="0"/>
              </a:spcAft>
              <a:defRPr/>
            </a:pPr>
            <a:r>
              <a:rPr lang="sk-SK" sz="2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SPOLOČENSTVO  POLÍ</a:t>
            </a:r>
            <a:endParaRPr lang="sk-SK" sz="2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nextCondLst>
                <p:cond evt="onClick" delay="0">
                  <p:tgtEl>
                    <p:spTgt spid="3"/>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2" descr="Obrázok4.jpg"/>
          <p:cNvPicPr>
            <a:picLocks noChangeAspect="1"/>
          </p:cNvPicPr>
          <p:nvPr/>
        </p:nvPicPr>
        <p:blipFill>
          <a:blip r:embed="rId2"/>
          <a:srcRect/>
          <a:stretch>
            <a:fillRect/>
          </a:stretch>
        </p:blipFill>
        <p:spPr bwMode="auto">
          <a:xfrm>
            <a:off x="1588" y="0"/>
            <a:ext cx="9140825" cy="6858000"/>
          </a:xfrm>
          <a:prstGeom prst="rect">
            <a:avLst/>
          </a:prstGeom>
          <a:noFill/>
          <a:ln w="9525">
            <a:noFill/>
            <a:miter lim="800000"/>
            <a:headEnd/>
            <a:tailEnd/>
          </a:ln>
        </p:spPr>
      </p:pic>
      <p:sp>
        <p:nvSpPr>
          <p:cNvPr id="3" name="Zaoblený obdĺžnik 2"/>
          <p:cNvSpPr/>
          <p:nvPr/>
        </p:nvSpPr>
        <p:spPr>
          <a:xfrm>
            <a:off x="8215338" y="214290"/>
            <a:ext cx="714380" cy="571504"/>
          </a:xfrm>
          <a:prstGeom prst="roundRect">
            <a:avLst/>
          </a:prstGeom>
          <a:blipFill>
            <a:blip r:embed="rId3">
              <a:lum bright="40000"/>
            </a:blip>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600" b="1" dirty="0" smtClean="0">
                <a:solidFill>
                  <a:schemeClr val="tx1"/>
                </a:solidFill>
                <a:latin typeface="Century Schoolbook" pitchFamily="18" charset="0"/>
              </a:rPr>
              <a:t>?</a:t>
            </a:r>
            <a:endParaRPr lang="sk-SK" sz="3600" b="1" dirty="0">
              <a:solidFill>
                <a:schemeClr val="tx1"/>
              </a:solidFill>
              <a:latin typeface="Century Schoolbook" pitchFamily="18" charset="0"/>
            </a:endParaRPr>
          </a:p>
        </p:txBody>
      </p:sp>
      <p:sp>
        <p:nvSpPr>
          <p:cNvPr id="4" name="BlokTextu 3"/>
          <p:cNvSpPr txBox="1"/>
          <p:nvPr/>
        </p:nvSpPr>
        <p:spPr>
          <a:xfrm>
            <a:off x="4214810" y="5929330"/>
            <a:ext cx="4599401" cy="523220"/>
          </a:xfrm>
          <a:prstGeom prst="rect">
            <a:avLst/>
          </a:prstGeom>
          <a:noFill/>
        </p:spPr>
        <p:txBody>
          <a:bodyPr wrap="none">
            <a:spAutoFit/>
          </a:bodyPr>
          <a:lstStyle/>
          <a:p>
            <a:pPr algn="ctr" fontAlgn="auto">
              <a:spcBef>
                <a:spcPts val="0"/>
              </a:spcBef>
              <a:spcAft>
                <a:spcPts val="0"/>
              </a:spcAft>
              <a:defRPr/>
            </a:pPr>
            <a:r>
              <a:rPr lang="sk-SK" sz="2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VODNÉ  SPOLOČENSTVO</a:t>
            </a:r>
            <a:endParaRPr lang="sk-SK" sz="28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nextCondLst>
                <p:cond evt="onClick" delay="0">
                  <p:tgtEl>
                    <p:spTgt spid="3"/>
                  </p:tgtEl>
                </p:cond>
              </p:nextCondLst>
            </p:seq>
          </p:childTnLst>
        </p:cTn>
      </p:par>
    </p:tnLst>
    <p:bldLst>
      <p:bldP spid="4" grpId="0"/>
    </p:bld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909</Words>
  <Application>Microsoft Office PowerPoint</Application>
  <PresentationFormat>Prezentácia na obrazovke (4:3)</PresentationFormat>
  <Paragraphs>132</Paragraphs>
  <Slides>26</Slides>
  <Notes>11</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26</vt:i4>
      </vt:variant>
    </vt:vector>
  </HeadingPairs>
  <TitlesOfParts>
    <vt:vector size="32" baseType="lpstr">
      <vt:lpstr>Algerian</vt:lpstr>
      <vt:lpstr>Arial</vt:lpstr>
      <vt:lpstr>Calibri</vt:lpstr>
      <vt:lpstr>Century Schoolbook</vt:lpstr>
      <vt:lpstr>Times New Roman</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Mgr. Danka Spišáková</dc:creator>
  <cp:lastModifiedBy>HP</cp:lastModifiedBy>
  <cp:revision>180</cp:revision>
  <dcterms:created xsi:type="dcterms:W3CDTF">2015-03-09T08:15:59Z</dcterms:created>
  <dcterms:modified xsi:type="dcterms:W3CDTF">2021-03-13T11:23:13Z</dcterms:modified>
</cp:coreProperties>
</file>