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58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FAEF-B46D-40BD-88AD-735E8DFA8099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5FCC-BC85-4A30-A14A-FDB97443AA6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2.%20RO&#268;N&#205;K\PVO\SPOZN&#193;VAME%20&#268;LOVEKA\CESTOVATE&#317;SK&#193;%20SPR&#193;VA%20O%20&#268;LOVEKU\10_Hlava_ramena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4.%20RO&#268;N&#205;K\PDA%204\T&#201;MY\D&#221;CHACIA%20S&#218;STAVA\Bol%20raz%20jeden%20zivot%20%20%2008%20%20%20Dychanie%20A.mp4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RUYTWrWqAL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4.%20RO&#268;N&#205;K\PDA%204\T&#201;MY\D&#221;CHACIA%20S&#218;STAVA\Bol%20raz%20jeden%20zivot%20%20%2008%20%20%20D&#253;chanie%20B.mp4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mveRoRphW8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d-schematic-illustration-respiratory-system-blue-background-human-body-157528202.jpg" TargetMode="External"/><Relationship Id="rId2" Type="http://schemas.openxmlformats.org/officeDocument/2006/relationships/hyperlink" Target="https://media.istockphoto.com/photos/human-respiratory-system-lungs-anatomy-picture-id953787016?k=6&amp;m=953787016&amp;s=612x612&amp;w=0&amp;h=BJpj6jfoZA0Hfzl8VZMhIjDzUkPsONdcjSxx8rFhvk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key.com/png/full/881-8813571_smoking-weed-with-asthma-respiratory-system-without-parts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664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0" y="428471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6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Dýchacia sústava</a:t>
            </a:r>
            <a:endParaRPr lang="sk-SK" sz="6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716016" y="6309320"/>
            <a:ext cx="39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PRÍRODOVEDA – 4. ročník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3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4" name="Picture 2" descr="Súvisiaci obrázo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5" name="BlokTextu 4"/>
          <p:cNvSpPr txBox="1"/>
          <p:nvPr/>
        </p:nvSpPr>
        <p:spPr>
          <a:xfrm>
            <a:off x="1714480" y="285728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RELAXAČNÁ CHVÍĽKA</a:t>
            </a:r>
            <a:endParaRPr lang="sk-SK" sz="4400" dirty="0"/>
          </a:p>
        </p:txBody>
      </p:sp>
      <p:sp>
        <p:nvSpPr>
          <p:cNvPr id="6" name="Obdĺžnik 5"/>
          <p:cNvSpPr/>
          <p:nvPr/>
        </p:nvSpPr>
        <p:spPr>
          <a:xfrm>
            <a:off x="714348" y="1428736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smtClean="0"/>
              <a:t>PIESEŇ: </a:t>
            </a:r>
            <a:r>
              <a:rPr lang="sk-SK" sz="3200" dirty="0" smtClean="0">
                <a:solidFill>
                  <a:srgbClr val="0070C0"/>
                </a:solidFill>
              </a:rPr>
              <a:t>HLAVA, RAMENÁ, KOLENÁ, PALCE 	</a:t>
            </a:r>
            <a:endParaRPr lang="sk-SK" sz="3200" dirty="0">
              <a:solidFill>
                <a:srgbClr val="0070C0"/>
              </a:solidFill>
            </a:endParaRPr>
          </a:p>
        </p:txBody>
      </p:sp>
      <p:pic>
        <p:nvPicPr>
          <p:cNvPr id="7" name="10_Hlava_rame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4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5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2" name="Obdĺžnik 1"/>
          <p:cNvSpPr/>
          <p:nvPr/>
        </p:nvSpPr>
        <p:spPr>
          <a:xfrm>
            <a:off x="928662" y="785794"/>
            <a:ext cx="778674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ČASTI DÝCHACEJ SÚSTAVY</a:t>
            </a:r>
          </a:p>
          <a:p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6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sk-SK" sz="6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ústa, dýchacie cesty, </a:t>
            </a:r>
            <a:r>
              <a:rPr lang="sk-SK" sz="6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pľúca </a:t>
            </a:r>
            <a:r>
              <a:rPr lang="sk-SK" sz="6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4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pic>
        <p:nvPicPr>
          <p:cNvPr id="9" name="Obrázok 7" descr="dýchacia sústava_str28_ul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48_A.jpg"/>
          <p:cNvPicPr>
            <a:picLocks noChangeAspect="1"/>
          </p:cNvPicPr>
          <p:nvPr/>
        </p:nvPicPr>
        <p:blipFill>
          <a:blip r:embed="rId5" cstate="print"/>
          <a:srcRect l="2002" t="69950" r="79615" b="24383"/>
          <a:stretch>
            <a:fillRect/>
          </a:stretch>
        </p:blipFill>
        <p:spPr>
          <a:xfrm>
            <a:off x="793676" y="980728"/>
            <a:ext cx="2431927" cy="1058952"/>
          </a:xfrm>
          <a:prstGeom prst="ellipse">
            <a:avLst/>
          </a:prstGeom>
        </p:spPr>
      </p:pic>
      <p:cxnSp>
        <p:nvCxnSpPr>
          <p:cNvPr id="12" name="Rovná spojovacia šípka 11"/>
          <p:cNvCxnSpPr/>
          <p:nvPr/>
        </p:nvCxnSpPr>
        <p:spPr>
          <a:xfrm>
            <a:off x="2390775" y="466725"/>
            <a:ext cx="828675" cy="62865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>
            <a:stCxn id="17" idx="3"/>
          </p:cNvCxnSpPr>
          <p:nvPr/>
        </p:nvCxnSpPr>
        <p:spPr>
          <a:xfrm flipV="1">
            <a:off x="2427288" y="1484313"/>
            <a:ext cx="920750" cy="108267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stCxn id="18" idx="1"/>
          </p:cNvCxnSpPr>
          <p:nvPr/>
        </p:nvCxnSpPr>
        <p:spPr>
          <a:xfrm rot="10800000">
            <a:off x="4489457" y="1377961"/>
            <a:ext cx="946145" cy="15793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>
            <a:stCxn id="19" idx="1"/>
          </p:cNvCxnSpPr>
          <p:nvPr/>
        </p:nvCxnSpPr>
        <p:spPr>
          <a:xfrm rot="10800000" flipV="1">
            <a:off x="5257801" y="3105151"/>
            <a:ext cx="1978024" cy="2857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ĺžnik 15"/>
          <p:cNvSpPr/>
          <p:nvPr/>
        </p:nvSpPr>
        <p:spPr>
          <a:xfrm>
            <a:off x="1042988" y="188913"/>
            <a:ext cx="1368425" cy="5032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ysClr val="windowText" lastClr="000000"/>
                </a:solidFill>
                <a:cs typeface="Times New Roman" pitchFamily="18" charset="0"/>
              </a:rPr>
              <a:t>NOS</a:t>
            </a:r>
          </a:p>
        </p:txBody>
      </p:sp>
      <p:sp>
        <p:nvSpPr>
          <p:cNvPr id="17" name="Zaoblený obdĺžnik 16"/>
          <p:cNvSpPr/>
          <p:nvPr/>
        </p:nvSpPr>
        <p:spPr>
          <a:xfrm>
            <a:off x="1058863" y="2314575"/>
            <a:ext cx="1368425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ysClr val="windowText" lastClr="000000"/>
                </a:solidFill>
                <a:cs typeface="Times New Roman" pitchFamily="18" charset="0"/>
              </a:rPr>
              <a:t>ÚSTA</a:t>
            </a:r>
          </a:p>
        </p:txBody>
      </p:sp>
      <p:sp>
        <p:nvSpPr>
          <p:cNvPr id="18" name="Zaoblený obdĺžnik 17"/>
          <p:cNvSpPr/>
          <p:nvPr/>
        </p:nvSpPr>
        <p:spPr>
          <a:xfrm>
            <a:off x="5435601" y="1000108"/>
            <a:ext cx="2565423" cy="10715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ysClr val="windowText" lastClr="000000"/>
                </a:solidFill>
                <a:cs typeface="Times New Roman" pitchFamily="18" charset="0"/>
              </a:rPr>
              <a:t>DÝCHACIE  CESTY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7235825" y="2852738"/>
            <a:ext cx="1693893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ysClr val="windowText" lastClr="000000"/>
                </a:solidFill>
                <a:cs typeface="Times New Roman" pitchFamily="18" charset="0"/>
              </a:rPr>
              <a:t>PĽÚCA</a:t>
            </a:r>
          </a:p>
        </p:txBody>
      </p:sp>
      <p:sp>
        <p:nvSpPr>
          <p:cNvPr id="23" name="Obdĺžnik 22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357158" y="21429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ČLOVEK DÝCHA</a:t>
            </a:r>
            <a:endParaRPr lang="sk-SK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13" descr="obr 032.PNG"/>
          <p:cNvPicPr>
            <a:picLocks noChangeAspect="1"/>
          </p:cNvPicPr>
          <p:nvPr/>
        </p:nvPicPr>
        <p:blipFill>
          <a:blip r:embed="rId3"/>
          <a:srcRect t="23309" r="48405"/>
          <a:stretch>
            <a:fillRect/>
          </a:stretch>
        </p:blipFill>
        <p:spPr bwMode="auto">
          <a:xfrm>
            <a:off x="0" y="4251325"/>
            <a:ext cx="23050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ublina v tvare zaobleného obdĺžnika 5"/>
          <p:cNvSpPr/>
          <p:nvPr/>
        </p:nvSpPr>
        <p:spPr>
          <a:xfrm>
            <a:off x="214282" y="1071546"/>
            <a:ext cx="4786346" cy="2857520"/>
          </a:xfrm>
          <a:prstGeom prst="wedgeRoundRectCallout">
            <a:avLst>
              <a:gd name="adj1" fmla="val -24382"/>
              <a:gd name="adj2" fmla="val 6346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VZDUCH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PRI  </a:t>
            </a: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NÁDYCHU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PRECHÁDZA  CEZ  </a:t>
            </a: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NOS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ALEBO  </a:t>
            </a: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ÚSTA</a:t>
            </a: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DÝCHACÍMI  CESTAMI 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AŽ  DO  </a:t>
            </a: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PĽÚC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  <p:pic>
        <p:nvPicPr>
          <p:cNvPr id="7" name="Picture 4" descr=" 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142984"/>
            <a:ext cx="34735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pic>
        <p:nvPicPr>
          <p:cNvPr id="2" name="Obrázok 7" descr="dýchacia sústava_str28_ul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521184" y="357166"/>
            <a:ext cx="462281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357158" y="21429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ČLOVEK DÝCHA</a:t>
            </a:r>
            <a:endParaRPr lang="sk-SK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13" descr="obr 032.PNG"/>
          <p:cNvPicPr>
            <a:picLocks noChangeAspect="1"/>
          </p:cNvPicPr>
          <p:nvPr/>
        </p:nvPicPr>
        <p:blipFill>
          <a:blip r:embed="rId4"/>
          <a:srcRect t="23309" r="48405"/>
          <a:stretch>
            <a:fillRect/>
          </a:stretch>
        </p:blipFill>
        <p:spPr bwMode="auto">
          <a:xfrm>
            <a:off x="0" y="4251325"/>
            <a:ext cx="23050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ublina v tvare zaobleného obdĺžnika 5"/>
          <p:cNvSpPr/>
          <p:nvPr/>
        </p:nvSpPr>
        <p:spPr>
          <a:xfrm>
            <a:off x="214282" y="1071546"/>
            <a:ext cx="4786346" cy="2857520"/>
          </a:xfrm>
          <a:prstGeom prst="wedgeRoundRectCallout">
            <a:avLst>
              <a:gd name="adj1" fmla="val -24382"/>
              <a:gd name="adj2" fmla="val 6346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PĽÚCA</a:t>
            </a:r>
            <a:r>
              <a:rPr lang="sk-SK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SÚ  ULOŽENÉ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  </a:t>
            </a:r>
            <a:r>
              <a:rPr lang="sk-SK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HRUDNÍKU</a:t>
            </a:r>
            <a:r>
              <a:rPr lang="sk-SK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 V  NICH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  Z  NADÝCHNUTÉHO  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VZDUCHU</a:t>
            </a:r>
            <a:r>
              <a:rPr lang="sk-SK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DOSTÁVA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KYSLÍK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DO  KRVI.</a:t>
            </a:r>
            <a:endParaRPr lang="sk-SK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-24750"/>
            <a:ext cx="9144000" cy="688275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7158" y="214290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FUNGUJE ĽUDSKÉ TELO</a:t>
            </a:r>
            <a:endParaRPr lang="sk-SK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85720" y="1357298"/>
            <a:ext cx="6647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dirty="0"/>
              <a:t>BOL RAZ JEDEN ŽIVOT – </a:t>
            </a:r>
            <a:r>
              <a:rPr lang="pl-PL" sz="3200" i="1" dirty="0"/>
              <a:t>Dýchanie </a:t>
            </a:r>
            <a:r>
              <a:rPr lang="pl-PL" sz="3200" i="1" dirty="0" smtClean="0"/>
              <a:t> A</a:t>
            </a:r>
            <a:r>
              <a:rPr lang="pl-PL" sz="3200" i="1" dirty="0"/>
              <a:t>	</a:t>
            </a:r>
          </a:p>
        </p:txBody>
      </p:sp>
      <p:sp>
        <p:nvSpPr>
          <p:cNvPr id="7" name="Obdĺžnik 6"/>
          <p:cNvSpPr/>
          <p:nvPr/>
        </p:nvSpPr>
        <p:spPr>
          <a:xfrm>
            <a:off x="2500298" y="6488668"/>
            <a:ext cx="600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https://www.youtube.com/watch?v=RUYTWrWqALg</a:t>
            </a:r>
            <a:endParaRPr lang="sk-SK" dirty="0"/>
          </a:p>
        </p:txBody>
      </p:sp>
      <p:pic>
        <p:nvPicPr>
          <p:cNvPr id="8" name="Bol raz jeden zivot   08   Dychanie 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76500" y="2101326"/>
            <a:ext cx="4191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-24750"/>
            <a:ext cx="9144000" cy="688275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7158" y="214290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FUNGUJE ĽUDSKÉ TELO</a:t>
            </a:r>
            <a:endParaRPr lang="sk-SK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85720" y="1357298"/>
            <a:ext cx="6647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dirty="0"/>
              <a:t>BOL RAZ JEDEN ŽIVOT – </a:t>
            </a:r>
            <a:r>
              <a:rPr lang="pl-PL" sz="3200" i="1" dirty="0" smtClean="0"/>
              <a:t>Dýchanie B </a:t>
            </a:r>
            <a:r>
              <a:rPr lang="pl-PL" sz="3200" i="1" dirty="0"/>
              <a:t>	</a:t>
            </a:r>
          </a:p>
        </p:txBody>
      </p:sp>
      <p:sp>
        <p:nvSpPr>
          <p:cNvPr id="6" name="Obdĺžnik 5"/>
          <p:cNvSpPr/>
          <p:nvPr/>
        </p:nvSpPr>
        <p:spPr>
          <a:xfrm>
            <a:off x="2786050" y="6488668"/>
            <a:ext cx="5643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https://www.youtube.com/watch?v=mveRoRphW8k</a:t>
            </a:r>
            <a:endParaRPr lang="sk-SK" dirty="0"/>
          </a:p>
        </p:txBody>
      </p:sp>
      <p:pic>
        <p:nvPicPr>
          <p:cNvPr id="7" name="Bol raz jeden zivot   08   Dýchanie B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28875" y="2127353"/>
            <a:ext cx="42862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4750"/>
            <a:ext cx="9144000" cy="688275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7158" y="214290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>
                <a:solidFill>
                  <a:srgbClr val="C00000"/>
                </a:solidFill>
              </a:rPr>
              <a:t>ZHRNUTIE </a:t>
            </a:r>
            <a:endParaRPr lang="sk-SK" sz="4400" dirty="0" smtClean="0">
              <a:solidFill>
                <a:srgbClr val="C00000"/>
              </a:solidFill>
            </a:endParaRPr>
          </a:p>
          <a:p>
            <a:pPr algn="ctr"/>
            <a:r>
              <a:rPr lang="sk-SK" sz="4400" dirty="0" smtClean="0">
                <a:solidFill>
                  <a:srgbClr val="C00000"/>
                </a:solidFill>
              </a:rPr>
              <a:t> </a:t>
            </a:r>
            <a:r>
              <a:rPr lang="sk-SK" sz="2800" dirty="0" smtClean="0">
                <a:solidFill>
                  <a:srgbClr val="C00000"/>
                </a:solidFill>
              </a:rPr>
              <a:t>hľadaj odpovede </a:t>
            </a:r>
            <a:r>
              <a:rPr lang="sk-SK" sz="2800" dirty="0" smtClean="0">
                <a:solidFill>
                  <a:srgbClr val="C00000"/>
                </a:solidFill>
              </a:rPr>
              <a:t>v Zápisníku detektívov</a:t>
            </a:r>
            <a:endParaRPr lang="sk-SK" sz="2800" dirty="0">
              <a:solidFill>
                <a:srgbClr val="C000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85720" y="1908121"/>
            <a:ext cx="295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Prečo dýchame?</a:t>
            </a:r>
            <a:r>
              <a:rPr lang="pl-PL" sz="3200" i="1" dirty="0"/>
              <a:t>	</a:t>
            </a:r>
          </a:p>
        </p:txBody>
      </p:sp>
      <p:sp>
        <p:nvSpPr>
          <p:cNvPr id="6" name="Obdĺžnik 5"/>
          <p:cNvSpPr/>
          <p:nvPr/>
        </p:nvSpPr>
        <p:spPr>
          <a:xfrm>
            <a:off x="357158" y="2628201"/>
            <a:ext cx="6670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smtClean="0"/>
              <a:t>Čo obsahuje okrem iných látok vzduch?</a:t>
            </a:r>
            <a:endParaRPr lang="sk-SK" sz="3200" dirty="0"/>
          </a:p>
        </p:txBody>
      </p:sp>
      <p:sp>
        <p:nvSpPr>
          <p:cNvPr id="7" name="Obdĺžnik 6"/>
          <p:cNvSpPr/>
          <p:nvPr/>
        </p:nvSpPr>
        <p:spPr>
          <a:xfrm>
            <a:off x="285720" y="3420289"/>
            <a:ext cx="6279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smtClean="0"/>
              <a:t>Čo sa pravidelne strieda pri dýchaní?</a:t>
            </a:r>
            <a:endParaRPr lang="sk-SK" sz="3200" dirty="0"/>
          </a:p>
        </p:txBody>
      </p:sp>
      <p:sp>
        <p:nvSpPr>
          <p:cNvPr id="8" name="Obdĺžnik 7"/>
          <p:cNvSpPr/>
          <p:nvPr/>
        </p:nvSpPr>
        <p:spPr>
          <a:xfrm>
            <a:off x="214282" y="4357694"/>
            <a:ext cx="4492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smtClean="0"/>
              <a:t>Čo zabezpečuje dýchanie?</a:t>
            </a:r>
            <a:endParaRPr lang="sk-SK" sz="3200" dirty="0"/>
          </a:p>
        </p:txBody>
      </p:sp>
      <p:sp>
        <p:nvSpPr>
          <p:cNvPr id="9" name="Obdĺžnik 8"/>
          <p:cNvSpPr/>
          <p:nvPr/>
        </p:nvSpPr>
        <p:spPr>
          <a:xfrm>
            <a:off x="285720" y="5357826"/>
            <a:ext cx="5463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smtClean="0"/>
              <a:t>Vymenuj časti dýchacej sústavy.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525963"/>
          </a:xfrm>
        </p:spPr>
        <p:txBody>
          <a:bodyPr>
            <a:normAutofit/>
          </a:bodyPr>
          <a:lstStyle/>
          <a:p>
            <a:r>
              <a:rPr lang="sk-SK" sz="2000" dirty="0" smtClean="0">
                <a:hlinkClick r:id="rId2"/>
              </a:rPr>
              <a:t>https://media.istockphoto.com/photos/human-respiratory-system-lungs-anatomy-picture-id953787016?k=6&amp;m=953787016&amp;s=612x612&amp;w=0&amp;h=BJpj6jfoZA0Hfzl8VZMhIjDzUkPsONdcjSxx8rFhvkg</a:t>
            </a:r>
            <a:r>
              <a:rPr lang="sk-SK" sz="2000" dirty="0" smtClean="0"/>
              <a:t> </a:t>
            </a:r>
            <a:endParaRPr lang="sk-SK" sz="2000" dirty="0"/>
          </a:p>
          <a:p>
            <a:r>
              <a:rPr lang="sk-SK" sz="2000" dirty="0" smtClean="0">
                <a:hlinkClick r:id="rId3"/>
              </a:rPr>
              <a:t>https://thumbs.dreamstime.com/b/d-schematic-illustration-respiratory-system-blue-background-human-body-157528202.jpg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4"/>
              </a:rPr>
              <a:t>https://www.pngkey.com/png/full/881-8813571_smoking-weed-with-asthma-respiratory-system-without-parts.png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53134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Prírodoveda pre štvrtákov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 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R.Dobišová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Adame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 kol.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Metodické komentáre k Prírodovede pre štvrtákov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grpSp>
        <p:nvGrpSpPr>
          <p:cNvPr id="8" name="Skupina 7"/>
          <p:cNvGrpSpPr/>
          <p:nvPr/>
        </p:nvGrpSpPr>
        <p:grpSpPr>
          <a:xfrm>
            <a:off x="0" y="928670"/>
            <a:ext cx="3419436" cy="5561959"/>
            <a:chOff x="0" y="928670"/>
            <a:chExt cx="3419436" cy="5561959"/>
          </a:xfrm>
        </p:grpSpPr>
        <p:pic>
          <p:nvPicPr>
            <p:cNvPr id="5" name="Obrázok 8" descr="str48_ul1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80" t="239" r="61839" b="6384"/>
            <a:stretch>
              <a:fillRect/>
            </a:stretch>
          </p:blipFill>
          <p:spPr bwMode="auto">
            <a:xfrm>
              <a:off x="0" y="928670"/>
              <a:ext cx="2994901" cy="5561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97781" b="84244"/>
            <a:stretch>
              <a:fillRect/>
            </a:stretch>
          </p:blipFill>
          <p:spPr bwMode="auto">
            <a:xfrm>
              <a:off x="2786050" y="3357562"/>
              <a:ext cx="633386" cy="2301219"/>
            </a:xfrm>
            <a:prstGeom prst="rect">
              <a:avLst/>
            </a:prstGeom>
            <a:noFill/>
          </p:spPr>
        </p:pic>
      </p:grpSp>
      <p:sp>
        <p:nvSpPr>
          <p:cNvPr id="9" name="BlokTextu 8"/>
          <p:cNvSpPr txBox="1"/>
          <p:nvPr/>
        </p:nvSpPr>
        <p:spPr>
          <a:xfrm>
            <a:off x="214282" y="0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VYSVETLI VÝZNAM VETY.</a:t>
            </a:r>
            <a:endParaRPr lang="sk-SK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071802" y="1285860"/>
            <a:ext cx="6072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i="1" dirty="0" smtClean="0"/>
              <a:t>Pozoruje ho </a:t>
            </a:r>
          </a:p>
          <a:p>
            <a:r>
              <a:rPr lang="sk-SK" sz="6000" i="1" dirty="0" smtClean="0"/>
              <a:t>so zatajeným dychom.</a:t>
            </a:r>
            <a:endParaRPr lang="sk-SK" sz="6000" i="1" dirty="0"/>
          </a:p>
        </p:txBody>
      </p:sp>
      <p:sp>
        <p:nvSpPr>
          <p:cNvPr id="10" name="Obdĺžnik 9"/>
          <p:cNvSpPr/>
          <p:nvPr/>
        </p:nvSpPr>
        <p:spPr>
          <a:xfrm>
            <a:off x="8358214" y="21429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071802" y="4286256"/>
            <a:ext cx="6072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i="1" dirty="0" smtClean="0">
                <a:solidFill>
                  <a:srgbClr val="C00000"/>
                </a:solidFill>
              </a:rPr>
              <a:t>Pozoruje ho </a:t>
            </a:r>
          </a:p>
          <a:p>
            <a:r>
              <a:rPr lang="sk-SK" sz="6000" i="1" dirty="0" smtClean="0">
                <a:solidFill>
                  <a:srgbClr val="C00000"/>
                </a:solidFill>
              </a:rPr>
              <a:t>s napätím.</a:t>
            </a:r>
            <a:endParaRPr lang="sk-SK" sz="6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14282" y="0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VYSVETLI VÝZNAM VETY.</a:t>
            </a:r>
            <a:endParaRPr lang="sk-SK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8358214" y="21429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28596" y="1285860"/>
            <a:ext cx="8715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i="1" dirty="0" smtClean="0"/>
              <a:t>Dochádza mu dych.</a:t>
            </a:r>
            <a:endParaRPr lang="sk-SK" sz="6000" i="1" dirty="0"/>
          </a:p>
        </p:txBody>
      </p:sp>
      <p:sp>
        <p:nvSpPr>
          <p:cNvPr id="9" name="Obdĺžnik 8"/>
          <p:cNvSpPr/>
          <p:nvPr/>
        </p:nvSpPr>
        <p:spPr>
          <a:xfrm>
            <a:off x="8358214" y="21429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3000364" y="3643314"/>
            <a:ext cx="6143636" cy="3214686"/>
            <a:chOff x="3000364" y="3643314"/>
            <a:chExt cx="6143636" cy="3214686"/>
          </a:xfrm>
        </p:grpSpPr>
        <p:pic>
          <p:nvPicPr>
            <p:cNvPr id="5" name="Obrázok 8" descr="str48_ul1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733" t="48723"/>
            <a:stretch>
              <a:fillRect/>
            </a:stretch>
          </p:blipFill>
          <p:spPr bwMode="auto">
            <a:xfrm>
              <a:off x="3506244" y="3817935"/>
              <a:ext cx="5637756" cy="304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97781" b="84244"/>
            <a:stretch>
              <a:fillRect/>
            </a:stretch>
          </p:blipFill>
          <p:spPr bwMode="auto">
            <a:xfrm>
              <a:off x="3000364" y="3643314"/>
              <a:ext cx="633386" cy="3214686"/>
            </a:xfrm>
            <a:prstGeom prst="rect">
              <a:avLst/>
            </a:prstGeom>
            <a:noFill/>
          </p:spPr>
        </p:pic>
        <p:pic>
          <p:nvPicPr>
            <p:cNvPr id="12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97781" b="84244"/>
            <a:stretch>
              <a:fillRect/>
            </a:stretch>
          </p:blipFill>
          <p:spPr bwMode="auto">
            <a:xfrm>
              <a:off x="3500430" y="6072206"/>
              <a:ext cx="633386" cy="443855"/>
            </a:xfrm>
            <a:prstGeom prst="rect">
              <a:avLst/>
            </a:prstGeom>
            <a:noFill/>
          </p:spPr>
        </p:pic>
      </p:grpSp>
      <p:sp>
        <p:nvSpPr>
          <p:cNvPr id="10" name="BlokTextu 9"/>
          <p:cNvSpPr txBox="1"/>
          <p:nvPr/>
        </p:nvSpPr>
        <p:spPr>
          <a:xfrm>
            <a:off x="357158" y="2428868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i="1" dirty="0" smtClean="0">
                <a:solidFill>
                  <a:srgbClr val="C00000"/>
                </a:solidFill>
              </a:rPr>
              <a:t>Nevládze, stráca sily.</a:t>
            </a:r>
            <a:endParaRPr lang="sk-SK" sz="6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4" name="Zaoblený obdĺžnik 3"/>
          <p:cNvSpPr/>
          <p:nvPr/>
        </p:nvSpPr>
        <p:spPr>
          <a:xfrm>
            <a:off x="3143240" y="2857496"/>
            <a:ext cx="2571768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</a:rPr>
              <a:t>DÝCHANIE</a:t>
            </a:r>
            <a:endParaRPr lang="sk-SK" sz="3600" b="1" dirty="0">
              <a:solidFill>
                <a:srgbClr val="C000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28596" y="1071546"/>
            <a:ext cx="3714776" cy="1785950"/>
            <a:chOff x="428596" y="1071546"/>
            <a:chExt cx="3714776" cy="1785950"/>
          </a:xfrm>
        </p:grpSpPr>
        <p:sp>
          <p:nvSpPr>
            <p:cNvPr id="5" name="Zaoblený obdĺžnik 4"/>
            <p:cNvSpPr/>
            <p:nvPr/>
          </p:nvSpPr>
          <p:spPr>
            <a:xfrm>
              <a:off x="428596" y="1071546"/>
              <a:ext cx="3714776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Rovná spojovacia šípka 6"/>
            <p:cNvCxnSpPr/>
            <p:nvPr/>
          </p:nvCxnSpPr>
          <p:spPr>
            <a:xfrm rot="10800000">
              <a:off x="1714480" y="2000240"/>
              <a:ext cx="1928826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143504" y="1000108"/>
            <a:ext cx="3357554" cy="1857388"/>
            <a:chOff x="-357190" y="1071546"/>
            <a:chExt cx="3357554" cy="1785950"/>
          </a:xfrm>
        </p:grpSpPr>
        <p:sp>
          <p:nvSpPr>
            <p:cNvPr id="10" name="Zaoblený obdĺžnik 9"/>
            <p:cNvSpPr/>
            <p:nvPr/>
          </p:nvSpPr>
          <p:spPr>
            <a:xfrm>
              <a:off x="-357190" y="1071546"/>
              <a:ext cx="3357554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Rovná spojovacia šípka 10"/>
            <p:cNvCxnSpPr/>
            <p:nvPr/>
          </p:nvCxnSpPr>
          <p:spPr>
            <a:xfrm flipV="1">
              <a:off x="71438" y="2000240"/>
              <a:ext cx="1643042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2357422" y="3772690"/>
            <a:ext cx="4500594" cy="2142346"/>
            <a:chOff x="-71470" y="272228"/>
            <a:chExt cx="4500594" cy="2142346"/>
          </a:xfrm>
        </p:grpSpPr>
        <p:sp>
          <p:nvSpPr>
            <p:cNvPr id="14" name="Zaoblený obdĺžnik 13"/>
            <p:cNvSpPr/>
            <p:nvPr/>
          </p:nvSpPr>
          <p:spPr>
            <a:xfrm>
              <a:off x="-71470" y="1500174"/>
              <a:ext cx="4500594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Rovná spojovacia šípka 14"/>
            <p:cNvCxnSpPr>
              <a:stCxn id="4" idx="2"/>
            </p:cNvCxnSpPr>
            <p:nvPr/>
          </p:nvCxnSpPr>
          <p:spPr>
            <a:xfrm rot="5400000">
              <a:off x="1385862" y="885804"/>
              <a:ext cx="12287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bdĺžnik 18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5143504" y="1000108"/>
            <a:ext cx="3357554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VZDUCH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Zaoblený obdĺžnik 20"/>
          <p:cNvSpPr/>
          <p:nvPr/>
        </p:nvSpPr>
        <p:spPr>
          <a:xfrm>
            <a:off x="2357422" y="5000636"/>
            <a:ext cx="4500594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ŽIVOT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Zaoblený obdĺžnik 21"/>
          <p:cNvSpPr/>
          <p:nvPr/>
        </p:nvSpPr>
        <p:spPr>
          <a:xfrm>
            <a:off x="428596" y="1071546"/>
            <a:ext cx="3714776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PĽÚCA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pic>
        <p:nvPicPr>
          <p:cNvPr id="7" name="Obrázok 8" descr="48_.jpg"/>
          <p:cNvPicPr>
            <a:picLocks noChangeAspect="1"/>
          </p:cNvPicPr>
          <p:nvPr/>
        </p:nvPicPr>
        <p:blipFill>
          <a:blip r:embed="rId3"/>
          <a:srcRect l="7769" t="26401" r="7785" b="45841"/>
          <a:stretch>
            <a:fillRect/>
          </a:stretch>
        </p:blipFill>
        <p:spPr bwMode="auto">
          <a:xfrm>
            <a:off x="285720" y="285728"/>
            <a:ext cx="861652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17410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6" name="BlokTextu 5"/>
          <p:cNvSpPr txBox="1"/>
          <p:nvPr/>
        </p:nvSpPr>
        <p:spPr>
          <a:xfrm>
            <a:off x="1714480" y="285728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VÝSKUMNÁ AKTIVITA 1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28596" y="121442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CIEĽ: </a:t>
            </a:r>
            <a:endParaRPr lang="sk-SK" sz="3200" i="1" dirty="0" smtClean="0">
              <a:solidFill>
                <a:srgbClr val="0070C0"/>
              </a:solidFill>
            </a:endParaRPr>
          </a:p>
          <a:p>
            <a:r>
              <a:rPr lang="sk-SK" sz="3200" i="1" dirty="0" smtClean="0">
                <a:solidFill>
                  <a:srgbClr val="FF0000"/>
                </a:solidFill>
              </a:rPr>
              <a:t>Zistiť </a:t>
            </a:r>
            <a:r>
              <a:rPr lang="sk-SK" sz="3200" i="1" dirty="0">
                <a:solidFill>
                  <a:srgbClr val="FF0000"/>
                </a:solidFill>
              </a:rPr>
              <a:t>spôsoby, ako sa dá overiť, či človek dýcha. 	</a:t>
            </a:r>
            <a:endParaRPr lang="sk-SK" sz="3200" i="1" dirty="0" smtClean="0">
              <a:solidFill>
                <a:srgbClr val="FF000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28596" y="2428868"/>
            <a:ext cx="75277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i="1" dirty="0"/>
              <a:t>Vedeli by sme zistiť, či človek dýcha napríklad pomocou malého zrkadla</a:t>
            </a:r>
            <a:r>
              <a:rPr lang="sk-SK" sz="2800" i="1" dirty="0" smtClean="0"/>
              <a:t>?</a:t>
            </a:r>
          </a:p>
          <a:p>
            <a:r>
              <a:rPr lang="sk-SK" sz="2800" i="1" dirty="0" smtClean="0"/>
              <a:t>Vedeli </a:t>
            </a:r>
            <a:r>
              <a:rPr lang="sk-SK" sz="2800" i="1" dirty="0"/>
              <a:t>by sme zistiť, či človek dýcha pomocou iného predmetu? </a:t>
            </a:r>
            <a:endParaRPr lang="sk-SK" sz="2800" i="1" dirty="0" smtClean="0"/>
          </a:p>
          <a:p>
            <a:r>
              <a:rPr lang="sk-SK" sz="2800" i="1" dirty="0" smtClean="0"/>
              <a:t>Ako </a:t>
            </a:r>
            <a:r>
              <a:rPr lang="sk-SK" sz="2800" i="1" dirty="0"/>
              <a:t>by sme mohli zistiť pomocou malého zrkadla, či človek dýcha? </a:t>
            </a:r>
            <a:endParaRPr lang="sk-SK" sz="2800" i="1" dirty="0" smtClean="0"/>
          </a:p>
          <a:p>
            <a:r>
              <a:rPr lang="sk-SK" sz="2800" i="1" dirty="0" smtClean="0"/>
              <a:t>Ak </a:t>
            </a:r>
            <a:r>
              <a:rPr lang="sk-SK" sz="2800" i="1" dirty="0"/>
              <a:t>by zostalo malé zrkadlo zarosené, čo by to znamenalo?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17410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6" name="BlokTextu 5"/>
          <p:cNvSpPr txBox="1"/>
          <p:nvPr/>
        </p:nvSpPr>
        <p:spPr>
          <a:xfrm>
            <a:off x="1714480" y="285728"/>
            <a:ext cx="6097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VÝSKUMNÁ </a:t>
            </a:r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 1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28596" y="1214422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POMÔCKY: </a:t>
            </a:r>
            <a:r>
              <a:rPr lang="sk-SK" sz="3200" i="1" dirty="0" smtClean="0"/>
              <a:t>zrkadlo, ucho, pierko, okuliare... </a:t>
            </a:r>
            <a:r>
              <a:rPr lang="sk-SK" sz="3200" i="1" dirty="0"/>
              <a:t>	</a:t>
            </a:r>
            <a:endParaRPr lang="sk-SK" sz="3200" i="1" dirty="0" smtClean="0"/>
          </a:p>
        </p:txBody>
      </p:sp>
      <p:sp>
        <p:nvSpPr>
          <p:cNvPr id="9" name="Obdĺžnik 8"/>
          <p:cNvSpPr/>
          <p:nvPr/>
        </p:nvSpPr>
        <p:spPr>
          <a:xfrm>
            <a:off x="500034" y="207167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POSTUP: </a:t>
            </a:r>
            <a:r>
              <a:rPr lang="sk-SK" sz="3200" i="1" dirty="0" smtClean="0"/>
              <a:t>Zrkadlo, pierko, sklíčko okuliarov priložíme pod nos. Sledujeme, čo sa bude diať.  Ak použijem ucho, ...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00034" y="3929066"/>
            <a:ext cx="8032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POZOROVANIE:</a:t>
            </a:r>
            <a:r>
              <a:rPr lang="sk-SK" sz="3200" i="1" dirty="0" smtClean="0"/>
              <a:t> Pozoroval som, že zrkadlo, sklíčko, sa zarosilo. Ak som priložil ucho, tak som zacítil...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500034" y="5657671"/>
            <a:ext cx="7384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VYHODNOTENIE: </a:t>
            </a:r>
            <a:r>
              <a:rPr lang="sk-SK" sz="3200" i="1" dirty="0" smtClean="0">
                <a:solidFill>
                  <a:srgbClr val="FF0000"/>
                </a:solidFill>
              </a:rPr>
              <a:t>Ak sa zrkadlo zarosilo, človek dýcha.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17410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6" name="BlokTextu 5"/>
          <p:cNvSpPr txBox="1"/>
          <p:nvPr/>
        </p:nvSpPr>
        <p:spPr>
          <a:xfrm>
            <a:off x="1714480" y="285728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VÝSKUMNÁ AKTIVITA 2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28596" y="980728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CIEĽ: </a:t>
            </a:r>
            <a:endParaRPr lang="sk-SK" sz="3200" i="1" dirty="0" smtClean="0">
              <a:solidFill>
                <a:srgbClr val="0070C0"/>
              </a:solidFill>
            </a:endParaRPr>
          </a:p>
          <a:p>
            <a:r>
              <a:rPr lang="sk-SK" sz="3200" i="1" dirty="0" smtClean="0">
                <a:solidFill>
                  <a:srgbClr val="FF0000"/>
                </a:solidFill>
              </a:rPr>
              <a:t>Overiť</a:t>
            </a:r>
            <a:r>
              <a:rPr lang="sk-SK" sz="3200" i="1" dirty="0">
                <a:solidFill>
                  <a:srgbClr val="FF0000"/>
                </a:solidFill>
              </a:rPr>
              <a:t>, či sa mení rýchlosť dýchania pri zvýšenej námahe. 	</a:t>
            </a:r>
          </a:p>
          <a:p>
            <a:r>
              <a:rPr lang="sk-SK" sz="3200" i="1" dirty="0" smtClean="0"/>
              <a:t>. </a:t>
            </a:r>
            <a:r>
              <a:rPr lang="sk-SK" sz="3200" i="1" dirty="0"/>
              <a:t>	</a:t>
            </a:r>
            <a:endParaRPr lang="sk-SK" sz="3200" i="1" dirty="0" smtClean="0"/>
          </a:p>
        </p:txBody>
      </p:sp>
      <p:sp>
        <p:nvSpPr>
          <p:cNvPr id="8" name="Obdĺžnik 7"/>
          <p:cNvSpPr/>
          <p:nvPr/>
        </p:nvSpPr>
        <p:spPr>
          <a:xfrm>
            <a:off x="428596" y="2699042"/>
            <a:ext cx="7959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/>
              <a:t>Kedy si sa naposledy zadýchal/-a? </a:t>
            </a:r>
            <a:endParaRPr lang="sk-SK" sz="3200" i="1" dirty="0" smtClean="0"/>
          </a:p>
          <a:p>
            <a:r>
              <a:rPr lang="sk-SK" sz="3200" i="1" dirty="0" smtClean="0"/>
              <a:t>Čo </a:t>
            </a:r>
            <a:r>
              <a:rPr lang="sk-SK" sz="3200" i="1" dirty="0"/>
              <a:t>spôsobilo, že sa tvoje dýchanie zrýchlilo</a:t>
            </a:r>
            <a:r>
              <a:rPr lang="sk-SK" sz="3200" i="1" dirty="0" smtClean="0"/>
              <a:t>?</a:t>
            </a:r>
          </a:p>
          <a:p>
            <a:r>
              <a:rPr lang="sk-SK" sz="3200" i="1" dirty="0" smtClean="0"/>
              <a:t>Pri </a:t>
            </a:r>
            <a:r>
              <a:rPr lang="sk-SK" sz="3200" i="1" dirty="0"/>
              <a:t>ktorých činnostiach sa ti dýchanie zrýchlilo? </a:t>
            </a:r>
            <a:endParaRPr lang="sk-SK" sz="3200" i="1" dirty="0" smtClean="0"/>
          </a:p>
          <a:p>
            <a:r>
              <a:rPr lang="sk-SK" sz="3200" i="1" dirty="0" smtClean="0"/>
              <a:t>Čo </a:t>
            </a:r>
            <a:r>
              <a:rPr lang="sk-SK" sz="3200" i="1" dirty="0"/>
              <a:t>musíme urobiť, aby sme vedeli porovnať rýchlosť dýchania? </a:t>
            </a:r>
          </a:p>
          <a:p>
            <a:r>
              <a:rPr lang="sk-SK" sz="3200" i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-24751"/>
            <a:ext cx="9144000" cy="6882751"/>
            <a:chOff x="0" y="-24751"/>
            <a:chExt cx="9144000" cy="6882751"/>
          </a:xfrm>
        </p:grpSpPr>
        <p:pic>
          <p:nvPicPr>
            <p:cNvPr id="3" name="Picture 2" descr="Výsledok vyhľadávania obrázkov pre dopyt respiratory system background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r="67969" b="52934"/>
            <a:stretch>
              <a:fillRect/>
            </a:stretch>
          </p:blipFill>
          <p:spPr bwMode="auto">
            <a:xfrm>
              <a:off x="0" y="-24751"/>
              <a:ext cx="9144000" cy="6873965"/>
            </a:xfrm>
            <a:prstGeom prst="rect">
              <a:avLst/>
            </a:prstGeom>
            <a:noFill/>
          </p:spPr>
        </p:pic>
        <p:pic>
          <p:nvPicPr>
            <p:cNvPr id="17410" name="Picture 2" descr="Súvisiaci obráz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0171" y="4357717"/>
              <a:ext cx="1923829" cy="2500283"/>
            </a:xfrm>
            <a:prstGeom prst="rect">
              <a:avLst/>
            </a:prstGeom>
            <a:noFill/>
          </p:spPr>
        </p:pic>
      </p:grpSp>
      <p:sp>
        <p:nvSpPr>
          <p:cNvPr id="6" name="BlokTextu 5"/>
          <p:cNvSpPr txBox="1"/>
          <p:nvPr/>
        </p:nvSpPr>
        <p:spPr>
          <a:xfrm>
            <a:off x="1714479" y="285728"/>
            <a:ext cx="550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VÝSKUMNÁ </a:t>
            </a:r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 2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28596" y="1214422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POMÔCKY: </a:t>
            </a:r>
            <a:r>
              <a:rPr lang="sk-SK" sz="3200" i="1" dirty="0" smtClean="0"/>
              <a:t>vlastné telo</a:t>
            </a:r>
            <a:r>
              <a:rPr lang="sk-SK" sz="3200" i="1" dirty="0"/>
              <a:t>	</a:t>
            </a:r>
            <a:endParaRPr lang="sk-SK" sz="3200" i="1" dirty="0" smtClean="0"/>
          </a:p>
        </p:txBody>
      </p:sp>
      <p:sp>
        <p:nvSpPr>
          <p:cNvPr id="9" name="Obdĺžnik 8"/>
          <p:cNvSpPr/>
          <p:nvPr/>
        </p:nvSpPr>
        <p:spPr>
          <a:xfrm>
            <a:off x="500034" y="2000240"/>
            <a:ext cx="8643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POSTUP: </a:t>
            </a:r>
            <a:r>
              <a:rPr lang="sk-SK" sz="3200" i="1" dirty="0" smtClean="0"/>
              <a:t>Vytvorím</a:t>
            </a:r>
            <a:r>
              <a:rPr lang="sk-SK" sz="3200" i="1" dirty="0" smtClean="0">
                <a:solidFill>
                  <a:srgbClr val="0070C0"/>
                </a:solidFill>
              </a:rPr>
              <a:t> </a:t>
            </a:r>
            <a:r>
              <a:rPr lang="sk-SK" sz="3200" i="1" dirty="0" smtClean="0"/>
              <a:t>predpoklad.</a:t>
            </a:r>
            <a:r>
              <a:rPr lang="sk-SK" sz="3200" i="1" dirty="0" smtClean="0">
                <a:solidFill>
                  <a:srgbClr val="0070C0"/>
                </a:solidFill>
              </a:rPr>
              <a:t> </a:t>
            </a:r>
            <a:r>
              <a:rPr lang="sk-SK" sz="3200" i="1" dirty="0" smtClean="0"/>
              <a:t>Potom budem počítať počet nádychov a výdychov za minútu v pokoji a po vykonaní nejakej namáhavej činnosti − napríklad po 10 drepoch, po 30 drepoch...) 	</a:t>
            </a:r>
          </a:p>
        </p:txBody>
      </p:sp>
      <p:sp>
        <p:nvSpPr>
          <p:cNvPr id="10" name="Obdĺžnik 9"/>
          <p:cNvSpPr/>
          <p:nvPr/>
        </p:nvSpPr>
        <p:spPr>
          <a:xfrm>
            <a:off x="428596" y="4365104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POZOROVANIE:</a:t>
            </a:r>
            <a:r>
              <a:rPr lang="sk-SK" sz="3200" i="1" dirty="0" smtClean="0"/>
              <a:t> Pozoroval som, že pri ...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500034" y="5108991"/>
            <a:ext cx="7240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0070C0"/>
                </a:solidFill>
              </a:rPr>
              <a:t>VYHODNOTENIE: </a:t>
            </a:r>
            <a:r>
              <a:rPr lang="sk-SK" sz="3200" i="1" dirty="0" smtClean="0">
                <a:solidFill>
                  <a:srgbClr val="FF0000"/>
                </a:solidFill>
              </a:rPr>
              <a:t>Pri zvýšenej námahe dýchame rýchlejšie.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438</Words>
  <Application>Microsoft Office PowerPoint</Application>
  <PresentationFormat>Prezentácia na obrazovke (4:3)</PresentationFormat>
  <Paragraphs>82</Paragraphs>
  <Slides>18</Slides>
  <Notes>0</Notes>
  <HiddenSlides>0</HiddenSlides>
  <MMClips>3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Algerian</vt:lpstr>
      <vt:lpstr>Arial</vt:lpstr>
      <vt:lpstr>Calibri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ZS_Lehnice_2</cp:lastModifiedBy>
  <cp:revision>97</cp:revision>
  <dcterms:created xsi:type="dcterms:W3CDTF">2020-01-08T17:01:57Z</dcterms:created>
  <dcterms:modified xsi:type="dcterms:W3CDTF">2021-01-22T08:34:32Z</dcterms:modified>
</cp:coreProperties>
</file>