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9" r:id="rId3"/>
    <p:sldId id="258"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323" r:id="rId20"/>
    <p:sldId id="266" r:id="rId21"/>
    <p:sldId id="278" r:id="rId22"/>
    <p:sldId id="276" r:id="rId23"/>
    <p:sldId id="277" r:id="rId24"/>
    <p:sldId id="279" r:id="rId25"/>
    <p:sldId id="280" r:id="rId26"/>
    <p:sldId id="281" r:id="rId27"/>
    <p:sldId id="282" r:id="rId28"/>
    <p:sldId id="316" r:id="rId29"/>
    <p:sldId id="314" r:id="rId30"/>
    <p:sldId id="313" r:id="rId31"/>
    <p:sldId id="315" r:id="rId32"/>
    <p:sldId id="283" r:id="rId33"/>
    <p:sldId id="284" r:id="rId34"/>
    <p:sldId id="286" r:id="rId35"/>
    <p:sldId id="287" r:id="rId36"/>
    <p:sldId id="288" r:id="rId37"/>
    <p:sldId id="289" r:id="rId38"/>
    <p:sldId id="290" r:id="rId39"/>
    <p:sldId id="291" r:id="rId40"/>
    <p:sldId id="292" r:id="rId41"/>
    <p:sldId id="293" r:id="rId42"/>
    <p:sldId id="294" r:id="rId43"/>
    <p:sldId id="295" r:id="rId44"/>
    <p:sldId id="285" r:id="rId45"/>
    <p:sldId id="296" r:id="rId46"/>
    <p:sldId id="297" r:id="rId47"/>
    <p:sldId id="298" r:id="rId48"/>
    <p:sldId id="299" r:id="rId49"/>
    <p:sldId id="300" r:id="rId50"/>
    <p:sldId id="301" r:id="rId51"/>
    <p:sldId id="302" r:id="rId52"/>
    <p:sldId id="312" r:id="rId53"/>
    <p:sldId id="303" r:id="rId54"/>
    <p:sldId id="304" r:id="rId55"/>
    <p:sldId id="305" r:id="rId56"/>
    <p:sldId id="306" r:id="rId57"/>
    <p:sldId id="307" r:id="rId58"/>
    <p:sldId id="308" r:id="rId59"/>
    <p:sldId id="309" r:id="rId60"/>
    <p:sldId id="310" r:id="rId61"/>
    <p:sldId id="311" r:id="rId62"/>
    <p:sldId id="317" r:id="rId63"/>
    <p:sldId id="322" r:id="rId64"/>
    <p:sldId id="319" r:id="rId65"/>
    <p:sldId id="320" r:id="rId66"/>
    <p:sldId id="321" r:id="rId67"/>
    <p:sldId id="318" r:id="rId68"/>
    <p:sldId id="257" r:id="rId6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98" y="5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3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DF007-E025-40F4-AA0B-AE438FB24309}" type="datetimeFigureOut">
              <a:rPr lang="sk-SK" smtClean="0"/>
              <a:pPr/>
              <a:t>22. 1. 2021</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8EA33-6A28-4048-A37E-B8B3C2481169}"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1. Úvodná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a:t>
            </a:fld>
            <a:endParaRPr lang="sk-S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10</a:t>
            </a:fld>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11</a:t>
            </a:fld>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12</a:t>
            </a:fld>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13</a:t>
            </a:fld>
            <a:endParaRPr 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14</a:t>
            </a:fld>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15</a:t>
            </a:fld>
            <a:endParaRPr lang="sk-S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16</a:t>
            </a:fld>
            <a:endParaRPr lang="sk-S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17</a:t>
            </a:fld>
            <a:endParaRPr lang="sk-S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18</a:t>
            </a:fld>
            <a:endParaRPr lang="sk-S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 – rozhovor </a:t>
            </a:r>
            <a:r>
              <a:rPr lang="sk-SK" dirty="0" err="1" smtClean="0"/>
              <a:t>Jasmínky</a:t>
            </a:r>
            <a:r>
              <a:rPr lang="sk-SK" baseline="0" dirty="0" smtClean="0"/>
              <a:t> a </a:t>
            </a:r>
            <a:r>
              <a:rPr lang="sk-SK" baseline="0" dirty="0" err="1" smtClean="0"/>
              <a:t>Danielka</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19</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2. Motivačná časť - hádanky</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a:t>
            </a:fld>
            <a:endParaRPr lang="sk-SK"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 – ZC</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20</a:t>
            </a:fld>
            <a:endParaRPr lang="sk-S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21</a:t>
            </a:fld>
            <a:endParaRPr lang="sk-S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22</a:t>
            </a:fld>
            <a:endParaRPr lang="sk-S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23</a:t>
            </a:fld>
            <a:endParaRPr lang="sk-S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24</a:t>
            </a:fld>
            <a:endParaRPr lang="sk-S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25</a:t>
            </a:fld>
            <a:endParaRPr lang="sk-S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26</a:t>
            </a:fld>
            <a:endParaRPr lang="sk-S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27</a:t>
            </a:fld>
            <a:endParaRPr lang="sk-S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28</a:t>
            </a:fld>
            <a:endParaRPr lang="sk-S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29</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2. Motivačná časť - hádanky</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a:t>
            </a:fld>
            <a:endParaRPr lang="sk-SK"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30</a:t>
            </a:fld>
            <a:endParaRPr lang="sk-S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31</a:t>
            </a:fld>
            <a:endParaRPr lang="sk-S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32</a:t>
            </a:fld>
            <a:endParaRPr lang="sk-S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33</a:t>
            </a:fld>
            <a:endParaRPr lang="sk-S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a:t>
            </a:r>
            <a:r>
              <a:rPr lang="sk-SK" smtClean="0"/>
              <a:t>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34</a:t>
            </a:fld>
            <a:endParaRPr lang="sk-S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35</a:t>
            </a:fld>
            <a:endParaRPr lang="sk-SK"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36</a:t>
            </a:fld>
            <a:endParaRPr lang="sk-SK"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37</a:t>
            </a:fld>
            <a:endParaRPr lang="sk-SK"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38</a:t>
            </a:fld>
            <a:endParaRPr lang="sk-SK"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39</a:t>
            </a:fld>
            <a:endParaRPr lang="sk-SK"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2. Motivačná časť - hádanky</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a:t>
            </a:fld>
            <a:endParaRPr lang="sk-SK"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40</a:t>
            </a:fld>
            <a:endParaRPr lang="sk-SK"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41</a:t>
            </a:fld>
            <a:endParaRPr lang="sk-SK"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42</a:t>
            </a:fld>
            <a:endParaRPr lang="sk-SK"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43</a:t>
            </a:fld>
            <a:endParaRPr lang="sk-SK"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44</a:t>
            </a:fld>
            <a:endParaRPr lang="sk-SK"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45</a:t>
            </a:fld>
            <a:endParaRPr lang="sk-SK"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46</a:t>
            </a:fld>
            <a:endParaRPr lang="sk-SK"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47</a:t>
            </a:fld>
            <a:endParaRPr lang="sk-SK"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48</a:t>
            </a:fld>
            <a:endParaRPr lang="sk-SK"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49</a:t>
            </a:fld>
            <a:endParaRPr lang="sk-SK"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2. Motivačná časť - hádanky</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a:t>
            </a:fld>
            <a:endParaRPr lang="sk-SK"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50</a:t>
            </a:fld>
            <a:endParaRPr lang="sk-SK"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51</a:t>
            </a:fld>
            <a:endParaRPr lang="sk-SK"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52</a:t>
            </a:fld>
            <a:endParaRPr lang="sk-SK"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53</a:t>
            </a:fld>
            <a:endParaRPr lang="sk-SK"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54</a:t>
            </a:fld>
            <a:endParaRPr lang="sk-SK"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55</a:t>
            </a:fld>
            <a:endParaRPr lang="sk-SK"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56</a:t>
            </a:fld>
            <a:endParaRPr lang="sk-SK"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57</a:t>
            </a:fld>
            <a:endParaRPr lang="sk-SK"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58</a:t>
            </a:fld>
            <a:endParaRPr lang="sk-SK"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59</a:t>
            </a:fld>
            <a:endParaRPr lang="sk-SK"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2. Motivačná časť - hádanky</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6</a:t>
            </a:fld>
            <a:endParaRPr lang="sk-SK"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60</a:t>
            </a:fld>
            <a:endParaRPr lang="sk-SK"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61</a:t>
            </a:fld>
            <a:endParaRPr lang="sk-SK"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4. Fixačná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62</a:t>
            </a:fld>
            <a:endParaRPr lang="sk-SK"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4. Fixačná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64</a:t>
            </a:fld>
            <a:endParaRPr lang="sk-SK"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4. Záverečná časť</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67</a:t>
            </a:fld>
            <a:endParaRPr lang="sk-SK"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2. Motivačná časť - hádanky</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7</a:t>
            </a:fld>
            <a:endParaRPr lang="sk-S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2. Motivačná časť - hádanky</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8</a:t>
            </a:fld>
            <a:endParaRPr lang="sk-SK"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 Expozičná časť – rozhovor </a:t>
            </a:r>
            <a:r>
              <a:rPr lang="sk-SK" dirty="0" err="1" smtClean="0"/>
              <a:t>Jasmínky</a:t>
            </a:r>
            <a:r>
              <a:rPr lang="sk-SK" baseline="0" dirty="0" smtClean="0"/>
              <a:t> a </a:t>
            </a:r>
            <a:r>
              <a:rPr lang="sk-SK" baseline="0" dirty="0" err="1" smtClean="0"/>
              <a:t>Danielka</a:t>
            </a:r>
            <a:endParaRPr lang="sk-SK" dirty="0"/>
          </a:p>
        </p:txBody>
      </p:sp>
      <p:sp>
        <p:nvSpPr>
          <p:cNvPr id="4" name="Zástupný symbol čísla snímky 3"/>
          <p:cNvSpPr>
            <a:spLocks noGrp="1"/>
          </p:cNvSpPr>
          <p:nvPr>
            <p:ph type="sldNum" sz="quarter" idx="10"/>
          </p:nvPr>
        </p:nvSpPr>
        <p:spPr/>
        <p:txBody>
          <a:bodyPr/>
          <a:lstStyle/>
          <a:p>
            <a:fld id="{2018EA33-6A28-4048-A37E-B8B3C2481169}" type="slidenum">
              <a:rPr lang="sk-SK" smtClean="0"/>
              <a:pPr/>
              <a:t>9</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09DB242B-7832-47A2-8CB4-9A5FE01D559D}" type="datetimeFigureOut">
              <a:rPr lang="sk-SK" smtClean="0"/>
              <a:pPr/>
              <a:t>22. 1. 2021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307AB39-01A0-4DE7-B071-801BEC5C2C70}"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B242B-7832-47A2-8CB4-9A5FE01D559D}" type="datetimeFigureOut">
              <a:rPr lang="sk-SK" smtClean="0"/>
              <a:pPr/>
              <a:t>22. 1. 2021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7AB39-01A0-4DE7-B071-801BEC5C2C70}"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3" Type="http://schemas.openxmlformats.org/officeDocument/2006/relationships/hyperlink" Target="https://lh3.googleusercontent.com/proxy/7-xRPrt9tHsn7UZ-69Oz3l4YEEJsR5MLmLKGhSbwF2BmjMdKocvqUZOK9xbBQGMEE32Mcmnol4S-YjpyO48UoieSPoySiERzU5gDtoWcxNKJ9-wSamQ9m_Rx_vckm1psOa5aecEzhWWjGA" TargetMode="External"/><Relationship Id="rId18" Type="http://schemas.openxmlformats.org/officeDocument/2006/relationships/hyperlink" Target="https://zaujimavo.estranky.sk/img/picture/545/krava.jpg" TargetMode="External"/><Relationship Id="rId26" Type="http://schemas.openxmlformats.org/officeDocument/2006/relationships/hyperlink" Target="https://www.nahuby.sk/images/fotosutaz/2017/02/08/Aquila-chrysaetos/erik_muller_607665.jpg" TargetMode="External"/><Relationship Id="rId39" Type="http://schemas.openxmlformats.org/officeDocument/2006/relationships/hyperlink" Target="https://lh3.googleusercontent.com/proxy/Yr_E3K32qa0PqqFwzu3fVubYhzQggVvul9ivoAP9895BEjxvz_NNzKuP-SmqtjMcThkJP3G-rrqKQ_9XAP7kQii7zNqN-UF5Sy_OqTL6Hb7SC21xvgM9U64" TargetMode="External"/><Relationship Id="rId21" Type="http://schemas.openxmlformats.org/officeDocument/2006/relationships/hyperlink" Target="https://www.horar.sk/wp-content/uploads/2009/03/kralik-divy-1-678x381.jpg" TargetMode="External"/><Relationship Id="rId34" Type="http://schemas.openxmlformats.org/officeDocument/2006/relationships/hyperlink" Target="https://cdn.pixabay.com/photo/2016/07/07/16/09/domestic-horse-1502652_960_720.jpg" TargetMode="External"/><Relationship Id="rId7" Type="http://schemas.openxmlformats.org/officeDocument/2006/relationships/hyperlink" Target="https://lh3.googleusercontent.com/proxy/9yKrbkcDOpXNWqexNc9PESpKbGetv5bfZU3VF77nrUPi_Y4vA6L8UuKY0qeR6b0zUNkZyyBfRfwq6DIx1xt6VBbXQq0FPqaymfjFw4WAm-DhyLlpGnk1Me94MH8hfZ9VmZctEqfAnhQuscLv6ZicUTbkgEhZr2EaBAlmVn7u4SDHyVfoJg" TargetMode="External"/><Relationship Id="rId12" Type="http://schemas.openxmlformats.org/officeDocument/2006/relationships/hyperlink" Target="https://www.profideratizacia.sk/jpg/jpg2/223/mucha-domaca-bkg-1000x1000-copy_600x359.jpeg" TargetMode="External"/><Relationship Id="rId17" Type="http://schemas.openxmlformats.org/officeDocument/2006/relationships/hyperlink" Target="https://lh3.googleusercontent.com/proxy/WKyLwIHaHlPSYQim5eSYB8clXOe9luVTiuGzGsDAWoz1mM__x45z2SvAfOdqQC6i4S6U-GbCQYVu9sfAuqzPn1SoFCHAaA7cUY9Q9jcc5m-R2LqAfYfuJQ" TargetMode="External"/><Relationship Id="rId25" Type="http://schemas.openxmlformats.org/officeDocument/2006/relationships/hyperlink" Target="https://zaujimavo.estranky.sk/img/picture/237/1.jpg" TargetMode="External"/><Relationship Id="rId33" Type="http://schemas.openxmlformats.org/officeDocument/2006/relationships/hyperlink" Target="https://upload.wikimedia.org/wikipedia/commons/thumb/a/a2/CygneVaires.jpg/260px-CygneVaires.jpg" TargetMode="External"/><Relationship Id="rId38" Type="http://schemas.openxmlformats.org/officeDocument/2006/relationships/hyperlink" Target="https://upload.wikimedia.org/wikipedia/commons/thumb/8/8a/Orangutan_01.jpg/1200px-Orangutan_01.jpg" TargetMode="External"/><Relationship Id="rId2" Type="http://schemas.openxmlformats.org/officeDocument/2006/relationships/hyperlink" Target="https://encrypted-tbn0.gstatic.com/images?q=tbn:ANd9GcRQbc-KekucTvN9fZcEHg-2EDdQXpcYINTLRuiSa-Nto6Y3Uu4V" TargetMode="External"/><Relationship Id="rId16" Type="http://schemas.openxmlformats.org/officeDocument/2006/relationships/hyperlink" Target="https://media0.7x.cz/images/media0:50feb27606065.jpg/tu%C4%8Dniak.jpg" TargetMode="External"/><Relationship Id="rId20" Type="http://schemas.openxmlformats.org/officeDocument/2006/relationships/hyperlink" Target="https://lh3.googleusercontent.com/proxy/2qVmJtxjNxsHp4DOpyAugfwVfb5aLfiPGNQJ9_dbHQGJP34f5WVLyqNpV1hH9Q-WiNWdRS1SNUphEhRneSQLdMXFIm5L0_V2YS222xmXZoNNusp0VkZ69R1u5Zjtr-Jo6HqHF-sIMVre9qitPq1PyiA6WnKR" TargetMode="External"/><Relationship Id="rId29" Type="http://schemas.openxmlformats.org/officeDocument/2006/relationships/hyperlink" Target="https://www.zoo-olomouc.cz/sites/default/files/images/animalcard/dsc_9509.jpg" TargetMode="External"/><Relationship Id="rId1" Type="http://schemas.openxmlformats.org/officeDocument/2006/relationships/slideLayout" Target="../slideLayouts/slideLayout2.xml"/><Relationship Id="rId6" Type="http://schemas.openxmlformats.org/officeDocument/2006/relationships/hyperlink" Target="https://www.vedelisteze.sk/wp-content/uploads/2016/07/mayfly.jpg" TargetMode="External"/><Relationship Id="rId11" Type="http://schemas.openxmlformats.org/officeDocument/2006/relationships/hyperlink" Target="https://mojevcely.sk/wp-content/uploads/2016/12/Bee-PNG-8.png" TargetMode="External"/><Relationship Id="rId24" Type="http://schemas.openxmlformats.org/officeDocument/2006/relationships/hyperlink" Target="https://cdn.webnoviny.sk/2016/11/2.slon-africky.jpg" TargetMode="External"/><Relationship Id="rId32" Type="http://schemas.openxmlformats.org/officeDocument/2006/relationships/hyperlink" Target="https://www.fotoma.sk/images/content/fotografie/1404/f15544ec67e11868de5caf529a7cb70d_1000x750_fit.jpg" TargetMode="External"/><Relationship Id="rId37" Type="http://schemas.openxmlformats.org/officeDocument/2006/relationships/hyperlink" Target="https://fotolovci.sk/images/gallery/large/jelen-lesny-red-deer-cervus-elaphus-757.jpg" TargetMode="External"/><Relationship Id="rId40" Type="http://schemas.openxmlformats.org/officeDocument/2006/relationships/hyperlink" Target="https://horou.sk/wp-content/uploads/2019/03/kacica-titulka.png" TargetMode="External"/><Relationship Id="rId5" Type="http://schemas.openxmlformats.org/officeDocument/2006/relationships/hyperlink" Target="http://themysteriousworld.com/wp-content/uploads/2014/02/dragonfly.jpg" TargetMode="External"/><Relationship Id="rId15" Type="http://schemas.openxmlformats.org/officeDocument/2006/relationships/hyperlink" Target="https://lh3.googleusercontent.com/proxy/aZdJAZCNPd39exTFvu2gkqM1nrkaEN-K2EIvCbg27N20fnCzT1np80H-BcUA4UoSMaaDK2W-cLCXC5cr2N8ahT-4OF434eAEuCkHGI9DLnwYuLsUrMt3nTNlsIv32zip4103Dw" TargetMode="External"/><Relationship Id="rId23" Type="http://schemas.openxmlformats.org/officeDocument/2006/relationships/hyperlink" Target="https://upload.wikimedia.org/wikipedia/commons/thumb/0/0f/Uhu-3.jpg/220px-Uhu-3.jpg" TargetMode="External"/><Relationship Id="rId28" Type="http://schemas.openxmlformats.org/officeDocument/2006/relationships/hyperlink" Target="https://img.ephoto.sk/data/users/663/photos/1bde350d9235d542d5567d283ac5049e7d1ad1dc_large.jpg" TargetMode="External"/><Relationship Id="rId36" Type="http://schemas.openxmlformats.org/officeDocument/2006/relationships/hyperlink" Target="https://lh3.googleusercontent.com/proxy/PZ5NoavBgdqDfL1yH8gqJETa7Zl7-pfM0x-q-HtjgAri2KaPca0150oPwYZCverrG2Wu_C3bbLR0pVd_9AbAj3PUjUEcum3JDSQ_Wm0PRbs0yEFtZ88" TargetMode="External"/><Relationship Id="rId10" Type="http://schemas.openxmlformats.org/officeDocument/2006/relationships/hyperlink" Target="https://upload.wikimedia.org/wikipedia/commons/d/d6/GermanShep1_wb.jpg" TargetMode="External"/><Relationship Id="rId19" Type="http://schemas.openxmlformats.org/officeDocument/2006/relationships/hyperlink" Target="https://www.nahuby.sk/images/fotosutaz/2009/05/06/peter_simon_151817.jpg" TargetMode="External"/><Relationship Id="rId31" Type="http://schemas.openxmlformats.org/officeDocument/2006/relationships/hyperlink" Target="https://www.chovzvirat.cz/images/zvirata/velryba-gronska_ucz13iq.jpg" TargetMode="External"/><Relationship Id="rId4" Type="http://schemas.openxmlformats.org/officeDocument/2006/relationships/hyperlink" Target="http://themysteriousworld.com/wp-content/uploads/2014/02/chameleons.jpg" TargetMode="External"/><Relationship Id="rId9" Type="http://schemas.openxmlformats.org/officeDocument/2006/relationships/hyperlink" Target="https://lh3.googleusercontent.com/proxy/TNJ44JGgEeZqCdy7mpB8CgzPyPDXVbHLdt9oARPmAaQXZc9M1T0Nn4CJy_eZGHNNB4tbcUF5P-7FpCj2" TargetMode="External"/><Relationship Id="rId14" Type="http://schemas.openxmlformats.org/officeDocument/2006/relationships/hyperlink" Target="https://cdn.zahrada.sk/wp-content/uploads/2020/02/06133614/shutterstock_14460275151-768x512.jpg" TargetMode="External"/><Relationship Id="rId22" Type="http://schemas.openxmlformats.org/officeDocument/2006/relationships/hyperlink" Target="https://ipravda.sk/res/2013/06/30/thumbs/rys-ostrovid-clanokW.jpg" TargetMode="External"/><Relationship Id="rId27" Type="http://schemas.openxmlformats.org/officeDocument/2006/relationships/hyperlink" Target="https://upload.wikimedia.org/wikipedia/commons/9/94/Lunca-European-Wolf.jpg" TargetMode="External"/><Relationship Id="rId30" Type="http://schemas.openxmlformats.org/officeDocument/2006/relationships/hyperlink" Target="https://upload.wikimedia.org/wikipedia/commons/4/42/Galapagos_giant_tortoise_Geochelone_elephantopus.jpg" TargetMode="External"/><Relationship Id="rId35" Type="http://schemas.openxmlformats.org/officeDocument/2006/relationships/hyperlink" Target="https://www.mozaweb.com/sk/mozaik3D/BIO/allat/keresztespok/960.jpg" TargetMode="External"/><Relationship Id="rId8" Type="http://schemas.openxmlformats.org/officeDocument/2006/relationships/hyperlink" Target="https://lh3.googleusercontent.com/proxy/NBkYDAumanOeVxSwR4QdM6PfP8brCa-f9Q9080bgPQU1p5yqWh9B8dqGiLTgAcy8x8lZoaaekQcqBz84sdr-V2evjya4GFcga4bWR7M" TargetMode="External"/><Relationship Id="rId3" Type="http://schemas.openxmlformats.org/officeDocument/2006/relationships/hyperlink" Target="https://lh3.googleusercontent.com/proxy/IVq2cevuUtrEuGZ-qxBB-3n7k-Uj7YS_YFbipE2GhXWIeNWBTayDB8RTW4bhC0bok8WPDGJbTjddFskB-JxHjo41sBpWnWz8C6dozt29Dc_B9LjfN_-7neM5qAMTBY1GqBj4gd22kXz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ýsledok vyhľadávania obrázkov pre dopyt animals background"/>
          <p:cNvPicPr>
            <a:picLocks noChangeAspect="1" noChangeArrowheads="1"/>
          </p:cNvPicPr>
          <p:nvPr/>
        </p:nvPicPr>
        <p:blipFill>
          <a:blip r:embed="rId3"/>
          <a:srcRect/>
          <a:stretch>
            <a:fillRect/>
          </a:stretch>
        </p:blipFill>
        <p:spPr bwMode="auto">
          <a:xfrm>
            <a:off x="-1" y="0"/>
            <a:ext cx="9184843" cy="6858000"/>
          </a:xfrm>
          <a:prstGeom prst="rect">
            <a:avLst/>
          </a:prstGeom>
          <a:noFill/>
        </p:spPr>
      </p:pic>
      <p:sp>
        <p:nvSpPr>
          <p:cNvPr id="3" name="Podnadpis 2"/>
          <p:cNvSpPr>
            <a:spLocks noGrp="1"/>
          </p:cNvSpPr>
          <p:nvPr>
            <p:ph type="subTitle" idx="4294967295"/>
          </p:nvPr>
        </p:nvSpPr>
        <p:spPr>
          <a:xfrm>
            <a:off x="1691680" y="5013176"/>
            <a:ext cx="4071934" cy="685800"/>
          </a:xfrm>
        </p:spPr>
        <p:txBody>
          <a:bodyPr>
            <a:normAutofit/>
          </a:bodyPr>
          <a:lstStyle/>
          <a:p>
            <a:pPr algn="ctr">
              <a:buNone/>
            </a:pPr>
            <a:r>
              <a:rPr lang="sk-SK" dirty="0" err="1" smtClean="0">
                <a:effectLst>
                  <a:outerShdw blurRad="38100" dist="38100" dir="2700000" algn="tl">
                    <a:srgbClr val="000000">
                      <a:alpha val="43137"/>
                    </a:srgbClr>
                  </a:outerShdw>
                </a:effectLst>
              </a:rPr>
              <a:t>Prvouka</a:t>
            </a:r>
            <a:r>
              <a:rPr lang="sk-SK" dirty="0" smtClean="0">
                <a:effectLst>
                  <a:outerShdw blurRad="38100" dist="38100" dir="2700000" algn="tl">
                    <a:srgbClr val="000000">
                      <a:alpha val="43137"/>
                    </a:srgbClr>
                  </a:outerShdw>
                </a:effectLst>
              </a:rPr>
              <a:t> – 2. ročník</a:t>
            </a:r>
            <a:endParaRPr lang="sk-SK" dirty="0">
              <a:effectLst>
                <a:outerShdw blurRad="38100" dist="38100" dir="2700000" algn="tl">
                  <a:srgbClr val="000000">
                    <a:alpha val="43137"/>
                  </a:srgbClr>
                </a:outerShdw>
              </a:effectLst>
            </a:endParaRPr>
          </a:p>
        </p:txBody>
      </p:sp>
      <p:sp>
        <p:nvSpPr>
          <p:cNvPr id="5" name="Obdĺžnik 4"/>
          <p:cNvSpPr/>
          <p:nvPr/>
        </p:nvSpPr>
        <p:spPr>
          <a:xfrm>
            <a:off x="467544" y="1071546"/>
            <a:ext cx="6388192"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8000" b="1" cap="none" spc="50" dirty="0" smtClean="0">
                <a:ln w="11430"/>
                <a:solidFill>
                  <a:srgbClr val="FF0000"/>
                </a:solidFill>
                <a:effectLst>
                  <a:outerShdw blurRad="76200" dist="50800" dir="5400000" algn="tl" rotWithShape="0">
                    <a:srgbClr val="000000">
                      <a:alpha val="65000"/>
                    </a:srgbClr>
                  </a:outerShdw>
                </a:effectLst>
                <a:latin typeface="Century Schoolbook" pitchFamily="18" charset="0"/>
              </a:rPr>
              <a:t>Dĺžka života živočíchov</a:t>
            </a:r>
            <a:endParaRPr lang="sk-SK" sz="8000" b="1" cap="none" spc="50" dirty="0">
              <a:ln w="11430"/>
              <a:solidFill>
                <a:srgbClr val="FF0000"/>
              </a:solidFill>
              <a:effectLst>
                <a:outerShdw blurRad="76200" dist="50800" dir="5400000" algn="tl" rotWithShape="0">
                  <a:srgbClr val="000000">
                    <a:alpha val="65000"/>
                  </a:srgbClr>
                </a:outerShdw>
              </a:effectLst>
              <a:latin typeface="Century Schoolbook" pitchFamily="18" charset="0"/>
            </a:endParaRPr>
          </a:p>
        </p:txBody>
      </p:sp>
      <p:sp>
        <p:nvSpPr>
          <p:cNvPr id="6" name="Tlačidlo akcie: Dopredu alebo Ďalej 5">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Obdĺžnik 3"/>
          <p:cNvSpPr/>
          <p:nvPr/>
        </p:nvSpPr>
        <p:spPr>
          <a:xfrm>
            <a:off x="214282" y="714356"/>
            <a:ext cx="8643998" cy="55092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8800" b="1" cap="none" spc="50" dirty="0" smtClean="0">
                <a:ln w="11430"/>
                <a:solidFill>
                  <a:srgbClr val="FF0000"/>
                </a:solidFill>
                <a:effectLst>
                  <a:outerShdw blurRad="76200" dist="50800" dir="5400000" algn="tl" rotWithShape="0">
                    <a:srgbClr val="000000">
                      <a:alpha val="65000"/>
                    </a:srgbClr>
                  </a:outerShdw>
                </a:effectLst>
                <a:latin typeface="Century Schoolbook" pitchFamily="18" charset="0"/>
              </a:rPr>
              <a:t>Vývinové etapy ľudského života</a:t>
            </a:r>
            <a:endParaRPr lang="sk-SK" sz="8800" b="1" cap="none" spc="50" dirty="0">
              <a:ln w="11430"/>
              <a:solidFill>
                <a:srgbClr val="FF0000"/>
              </a:solidFill>
              <a:effectLst>
                <a:outerShdw blurRad="76200" dist="50800" dir="5400000" algn="tl" rotWithShape="0">
                  <a:srgbClr val="000000">
                    <a:alpha val="65000"/>
                  </a:srgbClr>
                </a:outerShdw>
              </a:effectLst>
              <a:latin typeface="Century Schoolbook" pitchFamily="18" charset="0"/>
            </a:endParaRPr>
          </a:p>
        </p:txBody>
      </p:sp>
      <p:sp>
        <p:nvSpPr>
          <p:cNvPr id="5" name="Tlačidlo akcie: Dopredu alebo Ďalej 4">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 name="Obrázok 4"/>
          <p:cNvPicPr>
            <a:picLocks noChangeAspect="1"/>
          </p:cNvPicPr>
          <p:nvPr/>
        </p:nvPicPr>
        <p:blipFill>
          <a:blip r:embed="rId4" cstate="print">
            <a:extLst/>
          </a:blip>
          <a:stretch>
            <a:fillRect/>
          </a:stretch>
        </p:blipFill>
        <p:spPr>
          <a:xfrm>
            <a:off x="179512" y="66722"/>
            <a:ext cx="4536504" cy="5409336"/>
          </a:xfrm>
          <a:prstGeom prst="rect">
            <a:avLst/>
          </a:prstGeom>
          <a:ln>
            <a:noFill/>
          </a:ln>
          <a:effectLst>
            <a:softEdge rad="112500"/>
          </a:effectLst>
        </p:spPr>
      </p:pic>
      <p:sp>
        <p:nvSpPr>
          <p:cNvPr id="6" name="Bublina v tvare zaobleného obdĺžnika 5"/>
          <p:cNvSpPr/>
          <p:nvPr/>
        </p:nvSpPr>
        <p:spPr>
          <a:xfrm>
            <a:off x="571472" y="5570537"/>
            <a:ext cx="4468825" cy="720725"/>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NOVORODENEC </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5" cstate="print"/>
          <a:srcRect l="51204" r="3346" b="55821"/>
          <a:stretch>
            <a:fillRect/>
          </a:stretch>
        </p:blipFill>
        <p:spPr bwMode="auto">
          <a:xfrm>
            <a:off x="5333984" y="4763875"/>
            <a:ext cx="1524032" cy="2094126"/>
          </a:xfrm>
          <a:prstGeom prst="rect">
            <a:avLst/>
          </a:prstGeom>
          <a:noFill/>
          <a:ln w="9525">
            <a:noFill/>
            <a:miter lim="800000"/>
            <a:headEnd/>
            <a:tailEnd/>
          </a:ln>
        </p:spPr>
      </p:pic>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Bublina v tvare zaobleného obdĺžnika 5"/>
          <p:cNvSpPr/>
          <p:nvPr/>
        </p:nvSpPr>
        <p:spPr>
          <a:xfrm>
            <a:off x="1785918" y="5570537"/>
            <a:ext cx="3254379" cy="720725"/>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DOJČA </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4" cstate="print"/>
          <a:srcRect l="51204" r="3346" b="55821"/>
          <a:stretch>
            <a:fillRect/>
          </a:stretch>
        </p:blipFill>
        <p:spPr bwMode="auto">
          <a:xfrm>
            <a:off x="5333984" y="4763875"/>
            <a:ext cx="1524032" cy="2094126"/>
          </a:xfrm>
          <a:prstGeom prst="rect">
            <a:avLst/>
          </a:prstGeom>
          <a:noFill/>
          <a:ln w="9525">
            <a:noFill/>
            <a:miter lim="800000"/>
            <a:headEnd/>
            <a:tailEnd/>
          </a:ln>
        </p:spPr>
      </p:pic>
      <p:pic>
        <p:nvPicPr>
          <p:cNvPr id="8" name="Obrázok 7"/>
          <p:cNvPicPr>
            <a:picLocks noChangeAspect="1"/>
          </p:cNvPicPr>
          <p:nvPr/>
        </p:nvPicPr>
        <p:blipFill>
          <a:blip r:embed="rId5" cstate="print">
            <a:extLst/>
          </a:blip>
          <a:srcRect t="1951"/>
          <a:stretch>
            <a:fillRect/>
          </a:stretch>
        </p:blipFill>
        <p:spPr>
          <a:xfrm>
            <a:off x="285721" y="285728"/>
            <a:ext cx="7215238" cy="4716315"/>
          </a:xfrm>
          <a:prstGeom prst="rect">
            <a:avLst/>
          </a:prstGeom>
          <a:ln>
            <a:noFill/>
          </a:ln>
          <a:effectLst>
            <a:softEdge rad="112500"/>
          </a:effectLst>
        </p:spPr>
      </p:pic>
      <p:sp>
        <p:nvSpPr>
          <p:cNvPr id="9" name="Tlačidlo akcie: Dopredu alebo Ďalej 8">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Bublina v tvare zaobleného obdĺžnika 5"/>
          <p:cNvSpPr/>
          <p:nvPr/>
        </p:nvSpPr>
        <p:spPr>
          <a:xfrm>
            <a:off x="571472" y="5570537"/>
            <a:ext cx="4468825" cy="720725"/>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BATOĽA </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4" cstate="print"/>
          <a:srcRect l="51204" r="3346" b="55821"/>
          <a:stretch>
            <a:fillRect/>
          </a:stretch>
        </p:blipFill>
        <p:spPr bwMode="auto">
          <a:xfrm>
            <a:off x="5333984" y="4763875"/>
            <a:ext cx="1524032" cy="2094126"/>
          </a:xfrm>
          <a:prstGeom prst="rect">
            <a:avLst/>
          </a:prstGeom>
          <a:noFill/>
          <a:ln w="9525">
            <a:noFill/>
            <a:miter lim="800000"/>
            <a:headEnd/>
            <a:tailEnd/>
          </a:ln>
        </p:spPr>
      </p:pic>
      <p:pic>
        <p:nvPicPr>
          <p:cNvPr id="8" name="Obrázok 7"/>
          <p:cNvPicPr>
            <a:picLocks noChangeAspect="1"/>
          </p:cNvPicPr>
          <p:nvPr/>
        </p:nvPicPr>
        <p:blipFill rotWithShape="1">
          <a:blip r:embed="rId5" cstate="print">
            <a:extLst/>
          </a:blip>
          <a:srcRect b="8093"/>
          <a:stretch/>
        </p:blipFill>
        <p:spPr>
          <a:xfrm>
            <a:off x="642910" y="214290"/>
            <a:ext cx="3828951" cy="5293527"/>
          </a:xfrm>
          <a:prstGeom prst="rect">
            <a:avLst/>
          </a:prstGeom>
          <a:ln>
            <a:noFill/>
          </a:ln>
          <a:effectLst>
            <a:softEdge rad="112500"/>
          </a:effectLst>
        </p:spPr>
      </p:pic>
      <p:sp>
        <p:nvSpPr>
          <p:cNvPr id="9" name="Tlačidlo akcie: Dopredu alebo Ďalej 8">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Bublina v tvare zaobleného obdĺžnika 5"/>
          <p:cNvSpPr/>
          <p:nvPr/>
        </p:nvSpPr>
        <p:spPr>
          <a:xfrm>
            <a:off x="571472" y="5570537"/>
            <a:ext cx="4468825" cy="1073173"/>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PREDŠKOLSKÝ VEK</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4" cstate="print"/>
          <a:srcRect l="51204" r="3346" b="55821"/>
          <a:stretch>
            <a:fillRect/>
          </a:stretch>
        </p:blipFill>
        <p:spPr bwMode="auto">
          <a:xfrm>
            <a:off x="5333984" y="4763875"/>
            <a:ext cx="1524032" cy="2094126"/>
          </a:xfrm>
          <a:prstGeom prst="rect">
            <a:avLst/>
          </a:prstGeom>
          <a:noFill/>
          <a:ln w="9525">
            <a:noFill/>
            <a:miter lim="800000"/>
            <a:headEnd/>
            <a:tailEnd/>
          </a:ln>
        </p:spPr>
      </p:pic>
      <p:pic>
        <p:nvPicPr>
          <p:cNvPr id="5" name="Obrázok 4"/>
          <p:cNvPicPr>
            <a:picLocks noChangeAspect="1"/>
          </p:cNvPicPr>
          <p:nvPr/>
        </p:nvPicPr>
        <p:blipFill rotWithShape="1">
          <a:blip r:embed="rId5" cstate="print">
            <a:extLst/>
          </a:blip>
          <a:srcRect b="11470"/>
          <a:stretch/>
        </p:blipFill>
        <p:spPr>
          <a:xfrm>
            <a:off x="928662" y="214290"/>
            <a:ext cx="3962391" cy="5274050"/>
          </a:xfrm>
          <a:prstGeom prst="rect">
            <a:avLst/>
          </a:prstGeom>
          <a:ln>
            <a:noFill/>
          </a:ln>
          <a:effectLst>
            <a:softEdge rad="112500"/>
          </a:effectLst>
        </p:spPr>
      </p:pic>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Bublina v tvare zaobleného obdĺžnika 5"/>
          <p:cNvSpPr/>
          <p:nvPr/>
        </p:nvSpPr>
        <p:spPr>
          <a:xfrm>
            <a:off x="571472" y="5570537"/>
            <a:ext cx="4468825" cy="1001735"/>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MLADŠÍ ŠKOLSKÝ VEK</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4" cstate="print"/>
          <a:srcRect l="51204" r="3346" b="55821"/>
          <a:stretch>
            <a:fillRect/>
          </a:stretch>
        </p:blipFill>
        <p:spPr bwMode="auto">
          <a:xfrm>
            <a:off x="5333984" y="4763875"/>
            <a:ext cx="1524032" cy="2094126"/>
          </a:xfrm>
          <a:prstGeom prst="rect">
            <a:avLst/>
          </a:prstGeom>
          <a:noFill/>
          <a:ln w="9525">
            <a:noFill/>
            <a:miter lim="800000"/>
            <a:headEnd/>
            <a:tailEnd/>
          </a:ln>
        </p:spPr>
      </p:pic>
      <p:pic>
        <p:nvPicPr>
          <p:cNvPr id="5" name="Obrázok 4"/>
          <p:cNvPicPr>
            <a:picLocks noChangeAspect="1"/>
          </p:cNvPicPr>
          <p:nvPr/>
        </p:nvPicPr>
        <p:blipFill>
          <a:blip r:embed="rId5" cstate="print">
            <a:extLst/>
          </a:blip>
          <a:stretch>
            <a:fillRect/>
          </a:stretch>
        </p:blipFill>
        <p:spPr>
          <a:xfrm>
            <a:off x="571473" y="428605"/>
            <a:ext cx="6786610" cy="4515376"/>
          </a:xfrm>
          <a:prstGeom prst="rect">
            <a:avLst/>
          </a:prstGeom>
          <a:ln>
            <a:noFill/>
          </a:ln>
          <a:effectLst>
            <a:softEdge rad="112500"/>
          </a:effectLst>
        </p:spPr>
      </p:pic>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Bublina v tvare zaobleného obdĺžnika 5"/>
          <p:cNvSpPr/>
          <p:nvPr/>
        </p:nvSpPr>
        <p:spPr>
          <a:xfrm>
            <a:off x="571472" y="5570537"/>
            <a:ext cx="4468825" cy="1073173"/>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STARŠÍ ŠKOLSKÝ VEK </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4" cstate="print"/>
          <a:srcRect l="51204" r="3346" b="55821"/>
          <a:stretch>
            <a:fillRect/>
          </a:stretch>
        </p:blipFill>
        <p:spPr bwMode="auto">
          <a:xfrm>
            <a:off x="5333984" y="4763875"/>
            <a:ext cx="1524032" cy="2094126"/>
          </a:xfrm>
          <a:prstGeom prst="rect">
            <a:avLst/>
          </a:prstGeom>
          <a:noFill/>
          <a:ln w="9525">
            <a:noFill/>
            <a:miter lim="800000"/>
            <a:headEnd/>
            <a:tailEnd/>
          </a:ln>
        </p:spPr>
      </p:pic>
      <p:pic>
        <p:nvPicPr>
          <p:cNvPr id="5" name="Obrázok 4"/>
          <p:cNvPicPr>
            <a:picLocks noChangeAspect="1"/>
          </p:cNvPicPr>
          <p:nvPr/>
        </p:nvPicPr>
        <p:blipFill rotWithShape="1">
          <a:blip r:embed="rId5" cstate="print">
            <a:extLst/>
          </a:blip>
          <a:srcRect t="3117" r="1497" b="1685"/>
          <a:stretch/>
        </p:blipFill>
        <p:spPr>
          <a:xfrm>
            <a:off x="785786" y="214290"/>
            <a:ext cx="4028545" cy="5278376"/>
          </a:xfrm>
          <a:prstGeom prst="rect">
            <a:avLst/>
          </a:prstGeom>
          <a:ln>
            <a:noFill/>
          </a:ln>
          <a:effectLst>
            <a:softEdge rad="112500"/>
          </a:effectLst>
        </p:spPr>
      </p:pic>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Bublina v tvare zaobleného obdĺžnika 5"/>
          <p:cNvSpPr/>
          <p:nvPr/>
        </p:nvSpPr>
        <p:spPr>
          <a:xfrm>
            <a:off x="571472" y="5570537"/>
            <a:ext cx="4468825" cy="720725"/>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DOSPELOSŤ </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4" cstate="print"/>
          <a:srcRect l="51204" r="3346" b="55821"/>
          <a:stretch>
            <a:fillRect/>
          </a:stretch>
        </p:blipFill>
        <p:spPr bwMode="auto">
          <a:xfrm>
            <a:off x="5333984" y="4763875"/>
            <a:ext cx="1524032" cy="2094126"/>
          </a:xfrm>
          <a:prstGeom prst="rect">
            <a:avLst/>
          </a:prstGeom>
          <a:noFill/>
          <a:ln w="9525">
            <a:noFill/>
            <a:miter lim="800000"/>
            <a:headEnd/>
            <a:tailEnd/>
          </a:ln>
        </p:spPr>
      </p:pic>
      <p:pic>
        <p:nvPicPr>
          <p:cNvPr id="5" name="Obrázok 4"/>
          <p:cNvPicPr>
            <a:picLocks noChangeAspect="1"/>
          </p:cNvPicPr>
          <p:nvPr/>
        </p:nvPicPr>
        <p:blipFill>
          <a:blip r:embed="rId5" cstate="print">
            <a:extLst/>
          </a:blip>
          <a:stretch>
            <a:fillRect/>
          </a:stretch>
        </p:blipFill>
        <p:spPr>
          <a:xfrm>
            <a:off x="500034" y="285729"/>
            <a:ext cx="4929222" cy="4714324"/>
          </a:xfrm>
          <a:prstGeom prst="rect">
            <a:avLst/>
          </a:prstGeom>
          <a:ln>
            <a:noFill/>
          </a:ln>
          <a:effectLst>
            <a:softEdge rad="112500"/>
          </a:effectLst>
        </p:spPr>
      </p:pic>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Bublina v tvare zaobleného obdĺžnika 5"/>
          <p:cNvSpPr/>
          <p:nvPr/>
        </p:nvSpPr>
        <p:spPr>
          <a:xfrm>
            <a:off x="571472" y="5570537"/>
            <a:ext cx="4468825" cy="720725"/>
          </a:xfrm>
          <a:prstGeom prst="wedgeRoundRectCallout">
            <a:avLst>
              <a:gd name="adj1" fmla="val 64701"/>
              <a:gd name="adj2" fmla="val -26090"/>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STAROBA</a:t>
            </a:r>
            <a:endParaRPr lang="sk-SK" sz="3600" b="1" dirty="0">
              <a:solidFill>
                <a:srgbClr val="006C31"/>
              </a:solidFill>
              <a:latin typeface="Century Schoolbook" pitchFamily="18" charset="0"/>
              <a:cs typeface="Times New Roman" pitchFamily="18" charset="0"/>
            </a:endParaRPr>
          </a:p>
        </p:txBody>
      </p:sp>
      <p:pic>
        <p:nvPicPr>
          <p:cNvPr id="7" name="Obrázok 26" descr="obr 043_jasmínka hore vľavo_str49_ul2, Jasmínka so psom a jeden Danko_str50_ul1, druhý danko_str50_ul3.tif"/>
          <p:cNvPicPr>
            <a:picLocks noChangeAspect="1"/>
          </p:cNvPicPr>
          <p:nvPr/>
        </p:nvPicPr>
        <p:blipFill>
          <a:blip r:embed="rId4" cstate="print"/>
          <a:srcRect l="51204" r="3346" b="55821"/>
          <a:stretch>
            <a:fillRect/>
          </a:stretch>
        </p:blipFill>
        <p:spPr bwMode="auto">
          <a:xfrm>
            <a:off x="5333984" y="4763875"/>
            <a:ext cx="1524032" cy="2094126"/>
          </a:xfrm>
          <a:prstGeom prst="rect">
            <a:avLst/>
          </a:prstGeom>
          <a:noFill/>
          <a:ln w="9525">
            <a:noFill/>
            <a:miter lim="800000"/>
            <a:headEnd/>
            <a:tailEnd/>
          </a:ln>
        </p:spPr>
      </p:pic>
      <p:pic>
        <p:nvPicPr>
          <p:cNvPr id="8" name="Obrázok 7"/>
          <p:cNvPicPr>
            <a:picLocks noChangeAspect="1"/>
          </p:cNvPicPr>
          <p:nvPr/>
        </p:nvPicPr>
        <p:blipFill>
          <a:blip r:embed="rId5" cstate="print">
            <a:extLst/>
          </a:blip>
          <a:stretch>
            <a:fillRect/>
          </a:stretch>
        </p:blipFill>
        <p:spPr>
          <a:xfrm>
            <a:off x="214282" y="428604"/>
            <a:ext cx="6429419" cy="4286279"/>
          </a:xfrm>
          <a:prstGeom prst="rect">
            <a:avLst/>
          </a:prstGeom>
          <a:ln>
            <a:noFill/>
          </a:ln>
          <a:effectLst>
            <a:softEdge rad="112500"/>
          </a:effectLst>
        </p:spPr>
      </p:pic>
      <p:sp>
        <p:nvSpPr>
          <p:cNvPr id="9" name="Tlačidlo akcie: Dopredu alebo Ďalej 8">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Výsledok vyhľadávania obrázkov pre dopyt animals background"/>
          <p:cNvPicPr>
            <a:picLocks noChangeAspect="1" noChangeArrowheads="1"/>
          </p:cNvPicPr>
          <p:nvPr/>
        </p:nvPicPr>
        <p:blipFill>
          <a:blip r:embed="rId3"/>
          <a:srcRect/>
          <a:stretch>
            <a:fillRect/>
          </a:stretch>
        </p:blipFill>
        <p:spPr bwMode="auto">
          <a:xfrm>
            <a:off x="-1" y="0"/>
            <a:ext cx="9184843" cy="6858000"/>
          </a:xfrm>
          <a:prstGeom prst="rect">
            <a:avLst/>
          </a:prstGeom>
          <a:noFill/>
        </p:spPr>
      </p:pic>
      <p:sp>
        <p:nvSpPr>
          <p:cNvPr id="7" name="Bublina v tvare zaobleného obdĺžnika 6"/>
          <p:cNvSpPr/>
          <p:nvPr/>
        </p:nvSpPr>
        <p:spPr>
          <a:xfrm>
            <a:off x="1214414" y="1000108"/>
            <a:ext cx="3714776" cy="1857388"/>
          </a:xfrm>
          <a:prstGeom prst="wedgeRoundRectCallout">
            <a:avLst>
              <a:gd name="adj1" fmla="val -31590"/>
              <a:gd name="adj2" fmla="val 80831"/>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sk-SK" sz="3600" b="1" dirty="0" smtClean="0">
                <a:solidFill>
                  <a:srgbClr val="006C31"/>
                </a:solidFill>
                <a:latin typeface="Century Schoolbook" pitchFamily="18" charset="0"/>
                <a:cs typeface="Times New Roman" pitchFamily="18" charset="0"/>
              </a:rPr>
              <a:t>Väčšina ľudí sa dožíva 70 až 80 rokov.</a:t>
            </a:r>
            <a:endParaRPr lang="sk-SK" sz="3600" b="1" dirty="0">
              <a:solidFill>
                <a:srgbClr val="006C31"/>
              </a:solidFill>
              <a:latin typeface="Century Schoolbook" pitchFamily="18" charset="0"/>
              <a:cs typeface="Times New Roman" pitchFamily="18" charset="0"/>
            </a:endParaRPr>
          </a:p>
        </p:txBody>
      </p:sp>
      <p:pic>
        <p:nvPicPr>
          <p:cNvPr id="8" name="Obrázok 10" descr="obr 030_str29_ul1.PNG"/>
          <p:cNvPicPr>
            <a:picLocks noChangeAspect="1"/>
          </p:cNvPicPr>
          <p:nvPr/>
        </p:nvPicPr>
        <p:blipFill>
          <a:blip r:embed="rId4"/>
          <a:srcRect l="6499" t="4851" r="51450" b="54201"/>
          <a:stretch>
            <a:fillRect/>
          </a:stretch>
        </p:blipFill>
        <p:spPr bwMode="auto">
          <a:xfrm>
            <a:off x="642910" y="3214686"/>
            <a:ext cx="2133692" cy="2870210"/>
          </a:xfrm>
          <a:prstGeom prst="rect">
            <a:avLst/>
          </a:prstGeom>
          <a:noFill/>
          <a:ln w="9525">
            <a:noFill/>
            <a:miter lim="800000"/>
            <a:headEnd/>
            <a:tailEnd/>
          </a:ln>
        </p:spPr>
      </p:pic>
      <p:pic>
        <p:nvPicPr>
          <p:cNvPr id="10" name="Obrázok 9" descr="obr 028jasminka a danko hore_str24_zapisnik, jasminka dole_str26_ul2.PNG"/>
          <p:cNvPicPr>
            <a:picLocks noChangeAspect="1"/>
          </p:cNvPicPr>
          <p:nvPr/>
        </p:nvPicPr>
        <p:blipFill>
          <a:blip r:embed="rId5" cstate="print"/>
          <a:srcRect l="19362" t="43867" r="27725" b="-9"/>
          <a:stretch>
            <a:fillRect/>
          </a:stretch>
        </p:blipFill>
        <p:spPr>
          <a:xfrm>
            <a:off x="4071934" y="2428868"/>
            <a:ext cx="2714644" cy="3547708"/>
          </a:xfrm>
          <a:prstGeom prst="ellipse">
            <a:avLst/>
          </a:prstGeom>
        </p:spPr>
      </p:pic>
      <p:sp>
        <p:nvSpPr>
          <p:cNvPr id="12" name="Tlačidlo akcie: Dopredu alebo Ďalej 11">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4098"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Obdĺžnik 5"/>
          <p:cNvSpPr/>
          <p:nvPr/>
        </p:nvSpPr>
        <p:spPr>
          <a:xfrm>
            <a:off x="285720" y="1357298"/>
            <a:ext cx="8643998"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11500" b="1" cap="none" spc="50" dirty="0" smtClean="0">
                <a:ln w="11430"/>
                <a:solidFill>
                  <a:srgbClr val="FF0000"/>
                </a:solidFill>
                <a:effectLst>
                  <a:outerShdw blurRad="76200" dist="50800" dir="5400000" algn="tl" rotWithShape="0">
                    <a:srgbClr val="000000">
                      <a:alpha val="65000"/>
                    </a:srgbClr>
                  </a:outerShdw>
                </a:effectLst>
                <a:latin typeface="Century Schoolbook" pitchFamily="18" charset="0"/>
              </a:rPr>
              <a:t>Uhádnete?</a:t>
            </a:r>
            <a:endParaRPr lang="sk-SK" sz="11500" b="1" cap="none" spc="50" dirty="0">
              <a:ln w="11430"/>
              <a:solidFill>
                <a:srgbClr val="FF0000"/>
              </a:solidFill>
              <a:effectLst>
                <a:outerShdw blurRad="76200" dist="50800" dir="5400000" algn="tl" rotWithShape="0">
                  <a:srgbClr val="000000">
                    <a:alpha val="65000"/>
                  </a:srgbClr>
                </a:outerShdw>
              </a:effectLst>
              <a:latin typeface="Century Schoolbook" pitchFamily="18" charset="0"/>
            </a:endParaRPr>
          </a:p>
        </p:txBody>
      </p:sp>
      <p:sp>
        <p:nvSpPr>
          <p:cNvPr id="7" name="Tlačidlo akcie: Dopredu alebo Ďalej 6">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3" name="Zaoblený obdĺžnik 12"/>
          <p:cNvSpPr/>
          <p:nvPr/>
        </p:nvSpPr>
        <p:spPr>
          <a:xfrm>
            <a:off x="428596" y="357166"/>
            <a:ext cx="7358114" cy="542928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sk-SK" sz="3600" b="1" dirty="0" smtClean="0">
                <a:solidFill>
                  <a:srgbClr val="0070C0"/>
                </a:solidFill>
                <a:latin typeface="Century Schoolbook" pitchFamily="18" charset="0"/>
                <a:cs typeface="Times New Roman" pitchFamily="18" charset="0"/>
              </a:rPr>
              <a:t>Dĺžka života živočíchov je rôzna. </a:t>
            </a:r>
            <a:r>
              <a:rPr lang="sk-SK" sz="3600" dirty="0" smtClean="0">
                <a:solidFill>
                  <a:schemeClr val="tx1"/>
                </a:solidFill>
                <a:latin typeface="Century Schoolbook" pitchFamily="18" charset="0"/>
                <a:cs typeface="Times New Roman" pitchFamily="18" charset="0"/>
              </a:rPr>
              <a:t>Niektoré druhy hmyzu môžu žiť len niekoľko hodín alebo dní, iné živočíchy môžu žiť aj niekoľko desiatok rokov. Živočíchy, ktoré žijú vo voľnej prírode, sa zvyčajne nedožívajú takého vysokého veku, ako živočíchy chované v zajatí.</a:t>
            </a:r>
            <a:endParaRPr lang="sk-SK" sz="3600" dirty="0">
              <a:solidFill>
                <a:schemeClr val="tx1"/>
              </a:solidFill>
              <a:latin typeface="Century Schoolbook" pitchFamily="18" charset="0"/>
              <a:cs typeface="Times New Roman" pitchFamily="18" charset="0"/>
            </a:endParaRPr>
          </a:p>
        </p:txBody>
      </p:sp>
      <p:sp>
        <p:nvSpPr>
          <p:cNvPr id="4" name="Tlačidlo akcie: Dopredu alebo Ďalej 3">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3"/>
                                        </p:tgtEl>
                                        <p:attrNameLst>
                                          <p:attrName>ppt_w</p:attrName>
                                        </p:attrNameLst>
                                      </p:cBhvr>
                                      <p:tavLst>
                                        <p:tav tm="0">
                                          <p:val>
                                            <p:strVal val="#ppt_w*.05"/>
                                          </p:val>
                                        </p:tav>
                                        <p:tav tm="100000">
                                          <p:val>
                                            <p:strVal val="#ppt_w"/>
                                          </p:val>
                                        </p:tav>
                                      </p:tavLst>
                                    </p:anim>
                                    <p:anim calcmode="lin" valueType="num">
                                      <p:cBhvr>
                                        <p:cTn id="10" dur="2000" fill="hold"/>
                                        <p:tgtEl>
                                          <p:spTgt spid="1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Obdĺžnik 3"/>
          <p:cNvSpPr/>
          <p:nvPr/>
        </p:nvSpPr>
        <p:spPr>
          <a:xfrm>
            <a:off x="214282" y="428604"/>
            <a:ext cx="8643998"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8800" b="1" cap="none" spc="50" dirty="0" smtClean="0">
                <a:ln w="11430"/>
                <a:solidFill>
                  <a:srgbClr val="FF0000"/>
                </a:solidFill>
                <a:effectLst>
                  <a:outerShdw blurRad="76200" dist="50800" dir="5400000" algn="tl" rotWithShape="0">
                    <a:srgbClr val="000000">
                      <a:alpha val="65000"/>
                    </a:srgbClr>
                  </a:outerShdw>
                </a:effectLst>
                <a:latin typeface="Century Schoolbook" pitchFamily="18" charset="0"/>
              </a:rPr>
              <a:t>KOĽKO ROKOV SA DOŽÍVAJÚ?</a:t>
            </a:r>
            <a:endParaRPr lang="sk-SK" sz="8800" b="1" cap="none" spc="50" dirty="0">
              <a:ln w="11430"/>
              <a:solidFill>
                <a:srgbClr val="FF0000"/>
              </a:solidFill>
              <a:effectLst>
                <a:outerShdw blurRad="76200" dist="50800" dir="5400000" algn="tl" rotWithShape="0">
                  <a:srgbClr val="000000">
                    <a:alpha val="65000"/>
                  </a:srgbClr>
                </a:outerShdw>
              </a:effectLst>
              <a:latin typeface="Century Schoolbook" pitchFamily="18" charset="0"/>
            </a:endParaRPr>
          </a:p>
        </p:txBody>
      </p:sp>
      <p:sp>
        <p:nvSpPr>
          <p:cNvPr id="5" name="Tlačidlo akcie: Dopredu alebo Ďalej 4">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lum bright="10000"/>
          </a:blip>
          <a:srcRect/>
          <a:stretch>
            <a:fillRect/>
          </a:stretch>
        </p:blipFill>
        <p:spPr bwMode="auto">
          <a:xfrm>
            <a:off x="0" y="0"/>
            <a:ext cx="9144000" cy="6858000"/>
          </a:xfrm>
          <a:prstGeom prst="rect">
            <a:avLst/>
          </a:prstGeom>
          <a:noFill/>
        </p:spPr>
      </p:pic>
      <p:sp>
        <p:nvSpPr>
          <p:cNvPr id="4" name="Obdĺžnik 3"/>
          <p:cNvSpPr/>
          <p:nvPr/>
        </p:nvSpPr>
        <p:spPr>
          <a:xfrm>
            <a:off x="214282" y="714356"/>
            <a:ext cx="7715304" cy="56323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sk-SK" sz="4000" dirty="0">
                <a:solidFill>
                  <a:srgbClr val="006C31"/>
                </a:solidFill>
                <a:latin typeface="Century Schoolbook" pitchFamily="18" charset="0"/>
                <a:cs typeface="Times New Roman" pitchFamily="18" charset="0"/>
              </a:rPr>
              <a:t>POKÚS  SA  URČIŤ,  KTORÉ  Z  NICH  </a:t>
            </a:r>
            <a:r>
              <a:rPr lang="sk-SK" sz="4000" dirty="0" smtClean="0">
                <a:solidFill>
                  <a:srgbClr val="006C31"/>
                </a:solidFill>
                <a:latin typeface="Century Schoolbook" pitchFamily="18" charset="0"/>
                <a:cs typeface="Times New Roman" pitchFamily="18" charset="0"/>
              </a:rPr>
              <a:t>SA  </a:t>
            </a:r>
            <a:r>
              <a:rPr lang="sk-SK" sz="4000" i="1" dirty="0">
                <a:solidFill>
                  <a:srgbClr val="006C31"/>
                </a:solidFill>
                <a:latin typeface="Century Schoolbook" pitchFamily="18" charset="0"/>
                <a:cs typeface="Times New Roman" pitchFamily="18" charset="0"/>
              </a:rPr>
              <a:t>DOŽÍVAJÚ</a:t>
            </a:r>
            <a:r>
              <a:rPr lang="sk-SK" sz="4000" dirty="0">
                <a:solidFill>
                  <a:srgbClr val="006C31"/>
                </a:solidFill>
                <a:latin typeface="Century Schoolbook" pitchFamily="18" charset="0"/>
                <a:cs typeface="Times New Roman" pitchFamily="18" charset="0"/>
              </a:rPr>
              <a:t>  </a:t>
            </a:r>
            <a:r>
              <a:rPr lang="sk-SK" sz="4000" b="1" i="1" dirty="0">
                <a:solidFill>
                  <a:srgbClr val="0070C0"/>
                </a:solidFill>
                <a:latin typeface="Century Schoolbook" pitchFamily="18" charset="0"/>
                <a:cs typeface="Times New Roman" pitchFamily="18" charset="0"/>
              </a:rPr>
              <a:t>MENEJ  ROKOV  </a:t>
            </a:r>
            <a:r>
              <a:rPr lang="sk-SK" sz="4000" i="1" dirty="0" smtClean="0">
                <a:solidFill>
                  <a:srgbClr val="006C31"/>
                </a:solidFill>
                <a:latin typeface="Century Schoolbook" pitchFamily="18" charset="0"/>
                <a:cs typeface="Times New Roman" pitchFamily="18" charset="0"/>
              </a:rPr>
              <a:t>AKO  </a:t>
            </a:r>
            <a:r>
              <a:rPr lang="sk-SK" sz="4000" i="1" dirty="0">
                <a:solidFill>
                  <a:srgbClr val="006C31"/>
                </a:solidFill>
                <a:latin typeface="Century Schoolbook" pitchFamily="18" charset="0"/>
                <a:cs typeface="Times New Roman" pitchFamily="18" charset="0"/>
              </a:rPr>
              <a:t>ČLOVEK</a:t>
            </a:r>
            <a:r>
              <a:rPr lang="sk-SK" sz="4000" dirty="0">
                <a:solidFill>
                  <a:srgbClr val="006C31"/>
                </a:solidFill>
                <a:latin typeface="Century Schoolbook" pitchFamily="18" charset="0"/>
                <a:cs typeface="Times New Roman" pitchFamily="18" charset="0"/>
              </a:rPr>
              <a:t>,  KTORÉ  </a:t>
            </a:r>
            <a:r>
              <a:rPr lang="sk-SK" sz="4000" i="1" dirty="0">
                <a:solidFill>
                  <a:srgbClr val="006C31"/>
                </a:solidFill>
                <a:latin typeface="Century Schoolbook" pitchFamily="18" charset="0"/>
                <a:cs typeface="Times New Roman" pitchFamily="18" charset="0"/>
              </a:rPr>
              <a:t>ŽIJÚ </a:t>
            </a:r>
            <a:r>
              <a:rPr lang="sk-SK" sz="4000" dirty="0">
                <a:solidFill>
                  <a:srgbClr val="006C31"/>
                </a:solidFill>
                <a:latin typeface="Century Schoolbook" pitchFamily="18" charset="0"/>
                <a:cs typeface="Times New Roman" pitchFamily="18" charset="0"/>
              </a:rPr>
              <a:t> </a:t>
            </a:r>
            <a:r>
              <a:rPr lang="sk-SK" sz="4000" b="1" i="1" dirty="0">
                <a:solidFill>
                  <a:srgbClr val="C00000"/>
                </a:solidFill>
                <a:latin typeface="Century Schoolbook" pitchFamily="18" charset="0"/>
                <a:cs typeface="Times New Roman" pitchFamily="18" charset="0"/>
              </a:rPr>
              <a:t>PRIBLIŽNE  ROVNAKO  DLHO</a:t>
            </a:r>
            <a:r>
              <a:rPr lang="sk-SK" sz="4000" i="1" dirty="0">
                <a:solidFill>
                  <a:srgbClr val="006C31"/>
                </a:solidFill>
                <a:latin typeface="Century Schoolbook" pitchFamily="18" charset="0"/>
                <a:cs typeface="Times New Roman" pitchFamily="18" charset="0"/>
              </a:rPr>
              <a:t>  AKO  ČLOVEK</a:t>
            </a:r>
            <a:r>
              <a:rPr lang="sk-SK" sz="4000" dirty="0">
                <a:solidFill>
                  <a:srgbClr val="006C31"/>
                </a:solidFill>
                <a:latin typeface="Century Schoolbook" pitchFamily="18" charset="0"/>
                <a:cs typeface="Times New Roman" pitchFamily="18" charset="0"/>
              </a:rPr>
              <a:t>  </a:t>
            </a:r>
          </a:p>
          <a:p>
            <a:pPr fontAlgn="auto">
              <a:spcBef>
                <a:spcPts val="0"/>
              </a:spcBef>
              <a:spcAft>
                <a:spcPts val="0"/>
              </a:spcAft>
              <a:defRPr/>
            </a:pPr>
            <a:r>
              <a:rPr lang="sk-SK" sz="4000" dirty="0">
                <a:solidFill>
                  <a:srgbClr val="006C31"/>
                </a:solidFill>
                <a:latin typeface="Century Schoolbook" pitchFamily="18" charset="0"/>
                <a:cs typeface="Times New Roman" pitchFamily="18" charset="0"/>
              </a:rPr>
              <a:t>A  KTORÉ  </a:t>
            </a:r>
            <a:r>
              <a:rPr lang="sk-SK" sz="4000" i="1" dirty="0">
                <a:solidFill>
                  <a:srgbClr val="006C31"/>
                </a:solidFill>
                <a:latin typeface="Century Schoolbook" pitchFamily="18" charset="0"/>
                <a:cs typeface="Times New Roman" pitchFamily="18" charset="0"/>
              </a:rPr>
              <a:t>ŽIJÚ</a:t>
            </a:r>
            <a:r>
              <a:rPr lang="sk-SK" sz="4000" dirty="0">
                <a:solidFill>
                  <a:srgbClr val="006C31"/>
                </a:solidFill>
                <a:latin typeface="Century Schoolbook" pitchFamily="18" charset="0"/>
                <a:cs typeface="Times New Roman" pitchFamily="18" charset="0"/>
              </a:rPr>
              <a:t>  </a:t>
            </a:r>
            <a:r>
              <a:rPr lang="sk-SK" sz="4000" b="1" i="1" dirty="0">
                <a:solidFill>
                  <a:srgbClr val="CC3399"/>
                </a:solidFill>
                <a:latin typeface="Century Schoolbook" pitchFamily="18" charset="0"/>
                <a:cs typeface="Times New Roman" pitchFamily="18" charset="0"/>
              </a:rPr>
              <a:t>DLHŠIE  AKO  ČLOVEK</a:t>
            </a:r>
            <a:r>
              <a:rPr lang="sk-SK" sz="4000" dirty="0">
                <a:solidFill>
                  <a:srgbClr val="006C31"/>
                </a:solidFill>
                <a:latin typeface="Century Schoolbook" pitchFamily="18" charset="0"/>
                <a:cs typeface="Times New Roman" pitchFamily="18" charset="0"/>
              </a:rPr>
              <a:t>.  </a:t>
            </a:r>
            <a:r>
              <a:rPr lang="sk-SK" sz="4000" dirty="0" smtClean="0">
                <a:solidFill>
                  <a:srgbClr val="006C31"/>
                </a:solidFill>
                <a:latin typeface="Century Schoolbook" pitchFamily="18" charset="0"/>
                <a:cs typeface="Times New Roman" pitchFamily="18" charset="0"/>
              </a:rPr>
              <a:t>KLIKNI NA SPRÁVNU ODPOVEĎ.</a:t>
            </a:r>
            <a:endParaRPr lang="sk-SK" sz="4000" dirty="0">
              <a:solidFill>
                <a:srgbClr val="006C31"/>
              </a:solidFill>
              <a:latin typeface="Century Schoolbook" pitchFamily="18" charset="0"/>
              <a:cs typeface="Times New Roman" pitchFamily="18" charset="0"/>
            </a:endParaRPr>
          </a:p>
        </p:txBody>
      </p:sp>
      <p:sp>
        <p:nvSpPr>
          <p:cNvPr id="5" name="Tlačidlo akcie: Dopredu alebo Ďalej 4">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357158" y="214290"/>
            <a:ext cx="4857784"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LIENKA </a:t>
            </a:r>
            <a:r>
              <a:rPr lang="sk-SK" sz="3600" b="1" dirty="0" smtClean="0">
                <a:solidFill>
                  <a:srgbClr val="FF0000"/>
                </a:solidFill>
                <a:latin typeface="Century Schoolbook" pitchFamily="18" charset="0"/>
              </a:rPr>
              <a:t>SEDEMBODKOVÁ</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 – 2 ROKY</a:t>
            </a:r>
            <a:endParaRPr lang="sk-SK" sz="3600" dirty="0">
              <a:solidFill>
                <a:schemeClr val="tx1">
                  <a:lumMod val="75000"/>
                  <a:lumOff val="25000"/>
                </a:schemeClr>
              </a:solidFill>
              <a:latin typeface="Century Schoolbook" pitchFamily="18" charset="0"/>
            </a:endParaRPr>
          </a:p>
        </p:txBody>
      </p:sp>
      <p:sp>
        <p:nvSpPr>
          <p:cNvPr id="80898" name="AutoShape 2" descr="Výsledok vyhľadávania obrázkov pre dopyt lienka sedembodková"/>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80900" name="Picture 4" descr="Výsledok vyhľadávania obrázkov pre dopyt lienka sedembodková"/>
          <p:cNvPicPr>
            <a:picLocks noChangeAspect="1" noChangeArrowheads="1"/>
          </p:cNvPicPr>
          <p:nvPr/>
        </p:nvPicPr>
        <p:blipFill>
          <a:blip r:embed="rId4"/>
          <a:srcRect/>
          <a:stretch>
            <a:fillRect/>
          </a:stretch>
        </p:blipFill>
        <p:spPr bwMode="auto">
          <a:xfrm>
            <a:off x="2143108" y="1928802"/>
            <a:ext cx="3286148" cy="2665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KURA DOMÁCA</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5 – 7 ROKOV</a:t>
            </a:r>
            <a:endParaRPr lang="sk-SK" sz="3600" dirty="0">
              <a:solidFill>
                <a:schemeClr val="tx1">
                  <a:lumMod val="75000"/>
                  <a:lumOff val="25000"/>
                </a:schemeClr>
              </a:solidFill>
              <a:latin typeface="Century Schoolbook" pitchFamily="18" charset="0"/>
            </a:endParaRPr>
          </a:p>
        </p:txBody>
      </p:sp>
      <p:pic>
        <p:nvPicPr>
          <p:cNvPr id="78850" name="Picture 2" descr="Výsledok vyhľadávania obrázkov pre dopyt kura domáca"/>
          <p:cNvPicPr>
            <a:picLocks noChangeAspect="1" noChangeArrowheads="1"/>
          </p:cNvPicPr>
          <p:nvPr/>
        </p:nvPicPr>
        <p:blipFill>
          <a:blip r:embed="rId4"/>
          <a:srcRect/>
          <a:stretch>
            <a:fillRect/>
          </a:stretch>
        </p:blipFill>
        <p:spPr bwMode="auto">
          <a:xfrm>
            <a:off x="2714612" y="1785926"/>
            <a:ext cx="2809868" cy="2809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SVIŇA DOMÁCA</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15 ROKOV</a:t>
            </a:r>
            <a:endParaRPr lang="sk-SK" sz="3600" dirty="0">
              <a:solidFill>
                <a:schemeClr val="tx1">
                  <a:lumMod val="75000"/>
                  <a:lumOff val="25000"/>
                </a:schemeClr>
              </a:solidFill>
              <a:latin typeface="Century Schoolbook" pitchFamily="18" charset="0"/>
            </a:endParaRPr>
          </a:p>
        </p:txBody>
      </p:sp>
      <p:pic>
        <p:nvPicPr>
          <p:cNvPr id="76802" name="Picture 2" descr="Výsledok vyhľadávania obrázkov pre dopyt sviňa domáca"/>
          <p:cNvPicPr>
            <a:picLocks noChangeAspect="1" noChangeArrowheads="1"/>
          </p:cNvPicPr>
          <p:nvPr/>
        </p:nvPicPr>
        <p:blipFill>
          <a:blip r:embed="rId4"/>
          <a:srcRect/>
          <a:stretch>
            <a:fillRect/>
          </a:stretch>
        </p:blipFill>
        <p:spPr bwMode="auto">
          <a:xfrm>
            <a:off x="1928794" y="1785926"/>
            <a:ext cx="2643206" cy="2873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NEMECKÝ OVČIAK</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12 - 13 ROKOV</a:t>
            </a:r>
            <a:endParaRPr lang="sk-SK" sz="3600" dirty="0">
              <a:solidFill>
                <a:schemeClr val="tx1">
                  <a:lumMod val="75000"/>
                  <a:lumOff val="25000"/>
                </a:schemeClr>
              </a:solidFill>
              <a:latin typeface="Century Schoolbook" pitchFamily="18" charset="0"/>
            </a:endParaRPr>
          </a:p>
        </p:txBody>
      </p:sp>
      <p:pic>
        <p:nvPicPr>
          <p:cNvPr id="74754" name="Picture 2" descr="Výsledok vyhľadávania obrázkov pre dopyt nemecký ovčiak"/>
          <p:cNvPicPr>
            <a:picLocks noChangeAspect="1" noChangeArrowheads="1"/>
          </p:cNvPicPr>
          <p:nvPr/>
        </p:nvPicPr>
        <p:blipFill>
          <a:blip r:embed="rId4"/>
          <a:srcRect/>
          <a:stretch>
            <a:fillRect/>
          </a:stretch>
        </p:blipFill>
        <p:spPr bwMode="auto">
          <a:xfrm>
            <a:off x="1214414" y="1785926"/>
            <a:ext cx="3703661" cy="2807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142852"/>
            <a:ext cx="4714908" cy="1714512"/>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VČELA MEDONOSNÁ - robotnica</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8 TÝŽDŇOV</a:t>
            </a:r>
            <a:endParaRPr lang="sk-SK" sz="3600" dirty="0">
              <a:solidFill>
                <a:schemeClr val="tx1">
                  <a:lumMod val="75000"/>
                  <a:lumOff val="25000"/>
                </a:schemeClr>
              </a:solidFill>
              <a:latin typeface="Century Schoolbook" pitchFamily="18" charset="0"/>
            </a:endParaRPr>
          </a:p>
        </p:txBody>
      </p:sp>
      <p:pic>
        <p:nvPicPr>
          <p:cNvPr id="72706" name="Picture 2" descr="Výsledok vyhľadávania obrázkov pre dopyt včela medonosná robotnica"/>
          <p:cNvPicPr>
            <a:picLocks noChangeAspect="1" noChangeArrowheads="1"/>
          </p:cNvPicPr>
          <p:nvPr/>
        </p:nvPicPr>
        <p:blipFill>
          <a:blip r:embed="rId4"/>
          <a:srcRect/>
          <a:stretch>
            <a:fillRect/>
          </a:stretch>
        </p:blipFill>
        <p:spPr bwMode="auto">
          <a:xfrm>
            <a:off x="1214414" y="1785926"/>
            <a:ext cx="3829050" cy="2952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PODENKA</a:t>
            </a:r>
          </a:p>
          <a:p>
            <a:pPr algn="ctr"/>
            <a:r>
              <a:rPr lang="sk-SK" sz="4400" b="1" dirty="0" smtClean="0">
                <a:solidFill>
                  <a:srgbClr val="FF0000"/>
                </a:solidFill>
                <a:latin typeface="Century Schoolbook" pitchFamily="18" charset="0"/>
              </a:rPr>
              <a:t>OBYČAJNÁ</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24 HODÍN</a:t>
            </a:r>
            <a:endParaRPr lang="sk-SK" sz="3600" dirty="0">
              <a:solidFill>
                <a:schemeClr val="tx1">
                  <a:lumMod val="75000"/>
                  <a:lumOff val="25000"/>
                </a:schemeClr>
              </a:solidFill>
              <a:latin typeface="Century Schoolbook" pitchFamily="18" charset="0"/>
            </a:endParaRPr>
          </a:p>
        </p:txBody>
      </p:sp>
      <p:pic>
        <p:nvPicPr>
          <p:cNvPr id="137218" name="Picture 2" descr="mayfly"/>
          <p:cNvPicPr>
            <a:picLocks noChangeAspect="1" noChangeArrowheads="1"/>
          </p:cNvPicPr>
          <p:nvPr/>
        </p:nvPicPr>
        <p:blipFill>
          <a:blip r:embed="rId4"/>
          <a:srcRect/>
          <a:stretch>
            <a:fillRect/>
          </a:stretch>
        </p:blipFill>
        <p:spPr bwMode="auto">
          <a:xfrm>
            <a:off x="1285852" y="1857364"/>
            <a:ext cx="3714776" cy="2786082"/>
          </a:xfrm>
          <a:prstGeom prst="rect">
            <a:avLst/>
          </a:prstGeom>
          <a:noFill/>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ŠIDLO VEĽKÉ</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4 MESIACE</a:t>
            </a:r>
            <a:endParaRPr lang="sk-SK" sz="3600" dirty="0">
              <a:solidFill>
                <a:schemeClr val="tx1">
                  <a:lumMod val="75000"/>
                  <a:lumOff val="25000"/>
                </a:schemeClr>
              </a:solidFill>
              <a:latin typeface="Century Schoolbook" pitchFamily="18" charset="0"/>
            </a:endParaRPr>
          </a:p>
        </p:txBody>
      </p:sp>
      <p:pic>
        <p:nvPicPr>
          <p:cNvPr id="133122" name="Picture 2" descr="http://themysteriousworld.com/wp-content/uploads/2014/02/dragonfly.jpg"/>
          <p:cNvPicPr>
            <a:picLocks noChangeAspect="1" noChangeArrowheads="1"/>
          </p:cNvPicPr>
          <p:nvPr/>
        </p:nvPicPr>
        <p:blipFill>
          <a:blip r:embed="rId4"/>
          <a:srcRect/>
          <a:stretch>
            <a:fillRect/>
          </a:stretch>
        </p:blipFill>
        <p:spPr bwMode="auto">
          <a:xfrm>
            <a:off x="1714480" y="1857364"/>
            <a:ext cx="4103054" cy="2666985"/>
          </a:xfrm>
          <a:prstGeom prst="rect">
            <a:avLst/>
          </a:prstGeom>
          <a:noFill/>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4098"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Obdĺžnik 4"/>
          <p:cNvSpPr/>
          <p:nvPr/>
        </p:nvSpPr>
        <p:spPr>
          <a:xfrm>
            <a:off x="500034" y="1071546"/>
            <a:ext cx="6143668" cy="2554545"/>
          </a:xfrm>
          <a:prstGeom prst="rect">
            <a:avLst/>
          </a:prstGeom>
        </p:spPr>
        <p:txBody>
          <a:bodyPr wrap="square">
            <a:spAutoFit/>
          </a:bodyPr>
          <a:lstStyle/>
          <a:p>
            <a:r>
              <a:rPr lang="pl-PL" sz="4000" dirty="0">
                <a:latin typeface="Century Schoolbook" pitchFamily="18" charset="0"/>
              </a:rPr>
              <a:t>Mlčí, ústa otvára</a:t>
            </a:r>
            <a:r>
              <a:rPr lang="pl-PL" sz="4000" dirty="0" smtClean="0">
                <a:latin typeface="Century Schoolbook" pitchFamily="18" charset="0"/>
              </a:rPr>
              <a:t>,     </a:t>
            </a:r>
          </a:p>
          <a:p>
            <a:r>
              <a:rPr lang="pl-PL" sz="4000" dirty="0" smtClean="0">
                <a:latin typeface="Century Schoolbook" pitchFamily="18" charset="0"/>
              </a:rPr>
              <a:t>a </a:t>
            </a:r>
            <a:r>
              <a:rPr lang="pl-PL" sz="4000" dirty="0">
                <a:latin typeface="Century Schoolbook" pitchFamily="18" charset="0"/>
              </a:rPr>
              <a:t>nie je to chyba, </a:t>
            </a:r>
          </a:p>
          <a:p>
            <a:r>
              <a:rPr lang="sk-SK" sz="4000" dirty="0">
                <a:latin typeface="Century Schoolbook" pitchFamily="18" charset="0"/>
              </a:rPr>
              <a:t>v mori, v rieke, v jazere, pláva pani... 	</a:t>
            </a:r>
          </a:p>
        </p:txBody>
      </p:sp>
      <p:sp>
        <p:nvSpPr>
          <p:cNvPr id="6" name="Zaoblený obdĺžnik 5"/>
          <p:cNvSpPr/>
          <p:nvPr/>
        </p:nvSpPr>
        <p:spPr>
          <a:xfrm>
            <a:off x="8001024" y="214290"/>
            <a:ext cx="714412"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a:t>
            </a:r>
            <a:endParaRPr lang="sk-SK" sz="5400" b="1" dirty="0">
              <a:solidFill>
                <a:srgbClr val="FF0000"/>
              </a:solidFill>
              <a:latin typeface="Century Schoolbook" pitchFamily="18" charset="0"/>
            </a:endParaRPr>
          </a:p>
        </p:txBody>
      </p:sp>
      <p:sp>
        <p:nvSpPr>
          <p:cNvPr id="7" name="Zaoblený obdĺžnik 6"/>
          <p:cNvSpPr/>
          <p:nvPr/>
        </p:nvSpPr>
        <p:spPr>
          <a:xfrm>
            <a:off x="1071538" y="4214818"/>
            <a:ext cx="3429024"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ryba</a:t>
            </a:r>
            <a:endParaRPr lang="sk-SK" sz="5400" b="1" dirty="0">
              <a:solidFill>
                <a:srgbClr val="FF0000"/>
              </a:solidFill>
              <a:latin typeface="Century Schoolbook" pitchFamily="18" charset="0"/>
            </a:endParaRPr>
          </a:p>
        </p:txBody>
      </p:sp>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CHAMELEÓN LEOPARDÍ</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 ROK</a:t>
            </a:r>
            <a:endParaRPr lang="sk-SK" sz="3600" dirty="0">
              <a:solidFill>
                <a:schemeClr val="tx1">
                  <a:lumMod val="75000"/>
                  <a:lumOff val="25000"/>
                </a:schemeClr>
              </a:solidFill>
              <a:latin typeface="Century Schoolbook" pitchFamily="18" charset="0"/>
            </a:endParaRPr>
          </a:p>
        </p:txBody>
      </p:sp>
      <p:pic>
        <p:nvPicPr>
          <p:cNvPr id="17410" name="Picture 2" descr="http://themysteriousworld.com/wp-content/uploads/2014/02/chameleons.jpg"/>
          <p:cNvPicPr>
            <a:picLocks noChangeAspect="1" noChangeArrowheads="1"/>
          </p:cNvPicPr>
          <p:nvPr/>
        </p:nvPicPr>
        <p:blipFill>
          <a:blip r:embed="rId4"/>
          <a:srcRect/>
          <a:stretch>
            <a:fillRect/>
          </a:stretch>
        </p:blipFill>
        <p:spPr bwMode="auto">
          <a:xfrm>
            <a:off x="1857356" y="1785926"/>
            <a:ext cx="4381496" cy="2913695"/>
          </a:xfrm>
          <a:prstGeom prst="rect">
            <a:avLst/>
          </a:prstGeom>
          <a:noFill/>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MUCHA DOMÁCA</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4 TÝŽDNE</a:t>
            </a:r>
            <a:endParaRPr lang="sk-SK" sz="3600" dirty="0">
              <a:solidFill>
                <a:schemeClr val="tx1">
                  <a:lumMod val="75000"/>
                  <a:lumOff val="25000"/>
                </a:schemeClr>
              </a:solidFill>
              <a:latin typeface="Century Schoolbook" pitchFamily="18" charset="0"/>
            </a:endParaRPr>
          </a:p>
        </p:txBody>
      </p:sp>
      <p:pic>
        <p:nvPicPr>
          <p:cNvPr id="5122" name="Picture 2" descr="Výsledok vyhľadávania obrázkov pre dopyt mucha domáca"/>
          <p:cNvPicPr>
            <a:picLocks noChangeAspect="1" noChangeArrowheads="1"/>
          </p:cNvPicPr>
          <p:nvPr/>
        </p:nvPicPr>
        <p:blipFill>
          <a:blip r:embed="rId4"/>
          <a:srcRect/>
          <a:stretch>
            <a:fillRect/>
          </a:stretch>
        </p:blipFill>
        <p:spPr bwMode="auto">
          <a:xfrm>
            <a:off x="1285852" y="1857364"/>
            <a:ext cx="4500554" cy="2692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DIVIAK LESNÝ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21 ROKOV</a:t>
            </a:r>
            <a:endParaRPr lang="sk-SK" sz="3600" dirty="0">
              <a:solidFill>
                <a:schemeClr val="tx1">
                  <a:lumMod val="75000"/>
                  <a:lumOff val="25000"/>
                </a:schemeClr>
              </a:solidFill>
              <a:latin typeface="Century Schoolbook" pitchFamily="18" charset="0"/>
            </a:endParaRPr>
          </a:p>
        </p:txBody>
      </p:sp>
      <p:pic>
        <p:nvPicPr>
          <p:cNvPr id="70658" name="Picture 2" descr="Výsledok vyhľadávania obrázkov pre dopyt diviak lesný"/>
          <p:cNvPicPr>
            <a:picLocks noChangeAspect="1" noChangeArrowheads="1"/>
          </p:cNvPicPr>
          <p:nvPr/>
        </p:nvPicPr>
        <p:blipFill>
          <a:blip r:embed="rId4"/>
          <a:srcRect/>
          <a:stretch>
            <a:fillRect/>
          </a:stretch>
        </p:blipFill>
        <p:spPr bwMode="auto">
          <a:xfrm>
            <a:off x="1071538" y="1857364"/>
            <a:ext cx="3632223" cy="27822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DÁŽĎOVKA OBYČAJNÁ</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6 ROKOV</a:t>
            </a:r>
            <a:endParaRPr lang="sk-SK" sz="3600" dirty="0">
              <a:solidFill>
                <a:schemeClr val="tx1">
                  <a:lumMod val="75000"/>
                  <a:lumOff val="25000"/>
                </a:schemeClr>
              </a:solidFill>
              <a:latin typeface="Century Schoolbook" pitchFamily="18" charset="0"/>
            </a:endParaRPr>
          </a:p>
        </p:txBody>
      </p:sp>
      <p:pic>
        <p:nvPicPr>
          <p:cNvPr id="68610" name="Picture 2" descr="Dážďovka"/>
          <p:cNvPicPr>
            <a:picLocks noChangeAspect="1" noChangeArrowheads="1"/>
          </p:cNvPicPr>
          <p:nvPr/>
        </p:nvPicPr>
        <p:blipFill>
          <a:blip r:embed="rId4"/>
          <a:srcRect/>
          <a:stretch>
            <a:fillRect/>
          </a:stretch>
        </p:blipFill>
        <p:spPr bwMode="auto">
          <a:xfrm>
            <a:off x="785786" y="1857364"/>
            <a:ext cx="4071965"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KAPOR OBYČAJNÝ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20 – 40  ROKOV</a:t>
            </a:r>
            <a:endParaRPr lang="sk-SK" sz="3600" dirty="0">
              <a:solidFill>
                <a:schemeClr val="tx1">
                  <a:lumMod val="75000"/>
                  <a:lumOff val="25000"/>
                </a:schemeClr>
              </a:solidFill>
              <a:latin typeface="Century Schoolbook" pitchFamily="18" charset="0"/>
            </a:endParaRPr>
          </a:p>
        </p:txBody>
      </p:sp>
      <p:pic>
        <p:nvPicPr>
          <p:cNvPr id="66562" name="Picture 2" descr="Výsledok vyhľadávania obrázkov pre dopyt kapor obyčajný"/>
          <p:cNvPicPr>
            <a:picLocks noChangeAspect="1" noChangeArrowheads="1"/>
          </p:cNvPicPr>
          <p:nvPr/>
        </p:nvPicPr>
        <p:blipFill>
          <a:blip r:embed="rId4"/>
          <a:srcRect/>
          <a:stretch>
            <a:fillRect/>
          </a:stretch>
        </p:blipFill>
        <p:spPr bwMode="auto">
          <a:xfrm>
            <a:off x="785786" y="2071678"/>
            <a:ext cx="4594010"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LÍŠKA HRDZAVÁ</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10 - 12 ROKOV</a:t>
            </a:r>
            <a:endParaRPr lang="sk-SK" sz="3600" dirty="0">
              <a:solidFill>
                <a:schemeClr val="tx1">
                  <a:lumMod val="75000"/>
                  <a:lumOff val="25000"/>
                </a:schemeClr>
              </a:solidFill>
              <a:latin typeface="Century Schoolbook" pitchFamily="18" charset="0"/>
            </a:endParaRPr>
          </a:p>
        </p:txBody>
      </p:sp>
      <p:pic>
        <p:nvPicPr>
          <p:cNvPr id="64514" name="Picture 2" descr="Výsledok vyhľadávania obrázkov pre dopyt líška hrdzavá"/>
          <p:cNvPicPr>
            <a:picLocks noChangeAspect="1" noChangeArrowheads="1"/>
          </p:cNvPicPr>
          <p:nvPr/>
        </p:nvPicPr>
        <p:blipFill>
          <a:blip r:embed="rId4"/>
          <a:srcRect/>
          <a:stretch>
            <a:fillRect/>
          </a:stretch>
        </p:blipFill>
        <p:spPr bwMode="auto">
          <a:xfrm>
            <a:off x="1000100" y="1928801"/>
            <a:ext cx="3719515" cy="2613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SLIMÁK ZÁHRADNÝ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5 - 10 ROKOV</a:t>
            </a:r>
            <a:endParaRPr lang="sk-SK" sz="3600" dirty="0">
              <a:solidFill>
                <a:schemeClr val="tx1">
                  <a:lumMod val="75000"/>
                  <a:lumOff val="25000"/>
                </a:schemeClr>
              </a:solidFill>
              <a:latin typeface="Century Schoolbook" pitchFamily="18" charset="0"/>
            </a:endParaRPr>
          </a:p>
        </p:txBody>
      </p:sp>
      <p:pic>
        <p:nvPicPr>
          <p:cNvPr id="62466" name="Picture 2" descr="Výsledok vyhľadávania obrázkov pre dopyt slimák záhradný"/>
          <p:cNvPicPr>
            <a:picLocks noChangeAspect="1" noChangeArrowheads="1"/>
          </p:cNvPicPr>
          <p:nvPr/>
        </p:nvPicPr>
        <p:blipFill>
          <a:blip r:embed="rId4"/>
          <a:srcRect/>
          <a:stretch>
            <a:fillRect/>
          </a:stretch>
        </p:blipFill>
        <p:spPr bwMode="auto">
          <a:xfrm>
            <a:off x="571472" y="1928802"/>
            <a:ext cx="4286250" cy="2447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TUČNIAK KRÁĽOVSKÝ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35 ROKOV</a:t>
            </a:r>
            <a:endParaRPr lang="sk-SK" sz="3600" dirty="0">
              <a:solidFill>
                <a:schemeClr val="tx1">
                  <a:lumMod val="75000"/>
                  <a:lumOff val="25000"/>
                </a:schemeClr>
              </a:solidFill>
              <a:latin typeface="Century Schoolbook" pitchFamily="18" charset="0"/>
            </a:endParaRPr>
          </a:p>
        </p:txBody>
      </p:sp>
      <p:sp>
        <p:nvSpPr>
          <p:cNvPr id="60418" name="AutoShape 2" descr="Výsledok vyhľadávania obrázkov pre dopyt tučniak kráľovsk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sp>
        <p:nvSpPr>
          <p:cNvPr id="60420" name="AutoShape 4" descr="Tučniak kráľovsk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pic>
        <p:nvPicPr>
          <p:cNvPr id="60422" name="Picture 6" descr="Výsledok vyhľadávania obrázkov pre dopyt tučniak kráľovský"/>
          <p:cNvPicPr>
            <a:picLocks noChangeAspect="1" noChangeArrowheads="1"/>
          </p:cNvPicPr>
          <p:nvPr/>
        </p:nvPicPr>
        <p:blipFill>
          <a:blip r:embed="rId4"/>
          <a:srcRect/>
          <a:stretch>
            <a:fillRect/>
          </a:stretch>
        </p:blipFill>
        <p:spPr bwMode="auto">
          <a:xfrm>
            <a:off x="1857356" y="1785926"/>
            <a:ext cx="1785950" cy="2815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lačidlo akcie: Dopredu alebo Ďalej 10">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OVCA DOMÁCA</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14 - 16 ROKOV</a:t>
            </a:r>
            <a:endParaRPr lang="sk-SK" sz="3600" dirty="0">
              <a:solidFill>
                <a:schemeClr val="tx1">
                  <a:lumMod val="75000"/>
                  <a:lumOff val="25000"/>
                </a:schemeClr>
              </a:solidFill>
              <a:latin typeface="Century Schoolbook" pitchFamily="18" charset="0"/>
            </a:endParaRPr>
          </a:p>
        </p:txBody>
      </p:sp>
      <p:pic>
        <p:nvPicPr>
          <p:cNvPr id="58370" name="Picture 2" descr="Výsledok vyhľadávania obrázkov pre dopyt ovca domáca"/>
          <p:cNvPicPr>
            <a:picLocks noChangeAspect="1" noChangeArrowheads="1"/>
          </p:cNvPicPr>
          <p:nvPr/>
        </p:nvPicPr>
        <p:blipFill>
          <a:blip r:embed="rId4"/>
          <a:srcRect l="10254" t="5755" r="7714" b="15600"/>
          <a:stretch>
            <a:fillRect/>
          </a:stretch>
        </p:blipFill>
        <p:spPr bwMode="auto">
          <a:xfrm>
            <a:off x="1214414" y="1857364"/>
            <a:ext cx="3714776" cy="2719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TUR DOMÁCI</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20 - 25 ROKOV</a:t>
            </a:r>
            <a:endParaRPr lang="sk-SK" sz="3600" dirty="0">
              <a:solidFill>
                <a:schemeClr val="tx1">
                  <a:lumMod val="75000"/>
                  <a:lumOff val="25000"/>
                </a:schemeClr>
              </a:solidFill>
              <a:latin typeface="Century Schoolbook" pitchFamily="18" charset="0"/>
            </a:endParaRPr>
          </a:p>
        </p:txBody>
      </p:sp>
      <p:sp>
        <p:nvSpPr>
          <p:cNvPr id="56322" name="AutoShape 2" descr="Výsledok vyhľadávania obrázkov pre dopyt tur domác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sp>
        <p:nvSpPr>
          <p:cNvPr id="56324" name="AutoShape 4" descr="krava.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pic>
        <p:nvPicPr>
          <p:cNvPr id="56326" name="Picture 6" descr="krava.jpg"/>
          <p:cNvPicPr>
            <a:picLocks noChangeAspect="1" noChangeArrowheads="1"/>
          </p:cNvPicPr>
          <p:nvPr/>
        </p:nvPicPr>
        <p:blipFill>
          <a:blip r:embed="rId4"/>
          <a:srcRect/>
          <a:stretch>
            <a:fillRect/>
          </a:stretch>
        </p:blipFill>
        <p:spPr bwMode="auto">
          <a:xfrm>
            <a:off x="928662" y="1785926"/>
            <a:ext cx="4071966" cy="2768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lačidlo akcie: Dopredu alebo Ďalej 10">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4098"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Obdĺžnik 4"/>
          <p:cNvSpPr/>
          <p:nvPr/>
        </p:nvSpPr>
        <p:spPr>
          <a:xfrm>
            <a:off x="500034" y="1071546"/>
            <a:ext cx="6143668" cy="2554545"/>
          </a:xfrm>
          <a:prstGeom prst="rect">
            <a:avLst/>
          </a:prstGeom>
        </p:spPr>
        <p:txBody>
          <a:bodyPr wrap="square">
            <a:spAutoFit/>
          </a:bodyPr>
          <a:lstStyle/>
          <a:p>
            <a:r>
              <a:rPr lang="sk-SK" sz="4000" dirty="0">
                <a:latin typeface="Century Schoolbook" pitchFamily="18" charset="0"/>
              </a:rPr>
              <a:t>Šťastie nosí, siete pletie, môžeš ho vziať do rúk, dobre lezie, mušky chytá a volá sa... 	</a:t>
            </a:r>
          </a:p>
        </p:txBody>
      </p:sp>
      <p:sp>
        <p:nvSpPr>
          <p:cNvPr id="6" name="Zaoblený obdĺžnik 5"/>
          <p:cNvSpPr/>
          <p:nvPr/>
        </p:nvSpPr>
        <p:spPr>
          <a:xfrm>
            <a:off x="8001024" y="214290"/>
            <a:ext cx="714412"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a:t>
            </a:r>
            <a:endParaRPr lang="sk-SK" sz="5400" b="1" dirty="0">
              <a:solidFill>
                <a:srgbClr val="FF0000"/>
              </a:solidFill>
              <a:latin typeface="Century Schoolbook" pitchFamily="18" charset="0"/>
            </a:endParaRPr>
          </a:p>
        </p:txBody>
      </p:sp>
      <p:sp>
        <p:nvSpPr>
          <p:cNvPr id="7" name="Zaoblený obdĺžnik 6"/>
          <p:cNvSpPr/>
          <p:nvPr/>
        </p:nvSpPr>
        <p:spPr>
          <a:xfrm>
            <a:off x="1071538" y="4214818"/>
            <a:ext cx="3429024"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pavúk</a:t>
            </a:r>
            <a:endParaRPr lang="sk-SK" sz="5400" b="1" dirty="0">
              <a:solidFill>
                <a:srgbClr val="FF0000"/>
              </a:solidFill>
              <a:latin typeface="Century Schoolbook" pitchFamily="18" charset="0"/>
            </a:endParaRPr>
          </a:p>
        </p:txBody>
      </p:sp>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ROPUCHA OBYČAJNÁ</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4 - 9 ROKOV</a:t>
            </a:r>
            <a:endParaRPr lang="sk-SK" sz="3600" dirty="0">
              <a:solidFill>
                <a:schemeClr val="tx1">
                  <a:lumMod val="75000"/>
                  <a:lumOff val="25000"/>
                </a:schemeClr>
              </a:solidFill>
              <a:latin typeface="Century Schoolbook" pitchFamily="18" charset="0"/>
            </a:endParaRPr>
          </a:p>
        </p:txBody>
      </p:sp>
      <p:pic>
        <p:nvPicPr>
          <p:cNvPr id="54274" name="Picture 2" descr="Výsledok vyhľadávania obrázkov pre dopyt ropucha obyčajná"/>
          <p:cNvPicPr>
            <a:picLocks noChangeAspect="1" noChangeArrowheads="1"/>
          </p:cNvPicPr>
          <p:nvPr/>
        </p:nvPicPr>
        <p:blipFill>
          <a:blip r:embed="rId4"/>
          <a:srcRect/>
          <a:stretch>
            <a:fillRect/>
          </a:stretch>
        </p:blipFill>
        <p:spPr bwMode="auto">
          <a:xfrm>
            <a:off x="642910" y="1785926"/>
            <a:ext cx="4214804" cy="2802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BOCIAN BIELY</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33 ROKOV</a:t>
            </a:r>
            <a:endParaRPr lang="sk-SK" sz="3600" dirty="0">
              <a:solidFill>
                <a:schemeClr val="tx1">
                  <a:lumMod val="75000"/>
                  <a:lumOff val="25000"/>
                </a:schemeClr>
              </a:solidFill>
              <a:latin typeface="Century Schoolbook" pitchFamily="18" charset="0"/>
            </a:endParaRPr>
          </a:p>
        </p:txBody>
      </p:sp>
      <p:pic>
        <p:nvPicPr>
          <p:cNvPr id="52226" name="Picture 2" descr="Výsledok vyhľadávania obrázkov pre dopyt bocian biely"/>
          <p:cNvPicPr>
            <a:picLocks noChangeAspect="1" noChangeArrowheads="1"/>
          </p:cNvPicPr>
          <p:nvPr/>
        </p:nvPicPr>
        <p:blipFill>
          <a:blip r:embed="rId4"/>
          <a:srcRect/>
          <a:stretch>
            <a:fillRect/>
          </a:stretch>
        </p:blipFill>
        <p:spPr bwMode="auto">
          <a:xfrm>
            <a:off x="1428728" y="1857364"/>
            <a:ext cx="1482517" cy="2757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KRÁLIK DIVÝ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8 - 10 ROKOV</a:t>
            </a:r>
            <a:endParaRPr lang="sk-SK" sz="3600" dirty="0">
              <a:solidFill>
                <a:schemeClr val="tx1">
                  <a:lumMod val="75000"/>
                  <a:lumOff val="25000"/>
                </a:schemeClr>
              </a:solidFill>
              <a:latin typeface="Century Schoolbook" pitchFamily="18" charset="0"/>
            </a:endParaRPr>
          </a:p>
        </p:txBody>
      </p:sp>
      <p:pic>
        <p:nvPicPr>
          <p:cNvPr id="50178" name="Picture 2" descr="Výsledok vyhľadávania obrázkov pre dopyt králik divý"/>
          <p:cNvPicPr>
            <a:picLocks noChangeAspect="1" noChangeArrowheads="1"/>
          </p:cNvPicPr>
          <p:nvPr/>
        </p:nvPicPr>
        <p:blipFill>
          <a:blip r:embed="rId4"/>
          <a:srcRect/>
          <a:stretch>
            <a:fillRect/>
          </a:stretch>
        </p:blipFill>
        <p:spPr bwMode="auto">
          <a:xfrm>
            <a:off x="500034" y="1857364"/>
            <a:ext cx="4900939" cy="2754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RYS OSTROVID</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14 - 17 ROKOV</a:t>
            </a:r>
            <a:endParaRPr lang="sk-SK" sz="3600" dirty="0">
              <a:solidFill>
                <a:schemeClr val="tx1">
                  <a:lumMod val="75000"/>
                  <a:lumOff val="25000"/>
                </a:schemeClr>
              </a:solidFill>
              <a:latin typeface="Century Schoolbook" pitchFamily="18" charset="0"/>
            </a:endParaRPr>
          </a:p>
        </p:txBody>
      </p:sp>
      <p:pic>
        <p:nvPicPr>
          <p:cNvPr id="48130" name="Picture 2" descr="Výsledok vyhľadávania obrázkov pre dopyt rys ostrovid"/>
          <p:cNvPicPr>
            <a:picLocks noChangeAspect="1" noChangeArrowheads="1"/>
          </p:cNvPicPr>
          <p:nvPr/>
        </p:nvPicPr>
        <p:blipFill>
          <a:blip r:embed="rId4"/>
          <a:srcRect/>
          <a:stretch>
            <a:fillRect/>
          </a:stretch>
        </p:blipFill>
        <p:spPr bwMode="auto">
          <a:xfrm>
            <a:off x="357158" y="1785926"/>
            <a:ext cx="5059261" cy="2833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VÝR SKALNÝ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68 -100 ROKOV</a:t>
            </a:r>
            <a:endParaRPr lang="sk-SK" sz="3600" dirty="0">
              <a:solidFill>
                <a:schemeClr val="tx1">
                  <a:lumMod val="75000"/>
                  <a:lumOff val="25000"/>
                </a:schemeClr>
              </a:solidFill>
              <a:latin typeface="Century Schoolbook" pitchFamily="18" charset="0"/>
            </a:endParaRPr>
          </a:p>
        </p:txBody>
      </p:sp>
      <p:pic>
        <p:nvPicPr>
          <p:cNvPr id="46082" name="Picture 2" descr="Výsledok vyhľadávania obrázkov pre dopyt výr skalný"/>
          <p:cNvPicPr>
            <a:picLocks noChangeAspect="1" noChangeArrowheads="1"/>
          </p:cNvPicPr>
          <p:nvPr/>
        </p:nvPicPr>
        <p:blipFill>
          <a:blip r:embed="rId4"/>
          <a:srcRect/>
          <a:stretch>
            <a:fillRect/>
          </a:stretch>
        </p:blipFill>
        <p:spPr bwMode="auto">
          <a:xfrm>
            <a:off x="1428728" y="1785925"/>
            <a:ext cx="1857388" cy="2912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grpId="0" nodeType="clickEffect">
                                  <p:stCondLst>
                                    <p:cond delay="0"/>
                                  </p:stCondLst>
                                  <p:childTnLst>
                                    <p:animClr clrSpc="rgb" dir="cw">
                                      <p:cBhvr>
                                        <p:cTn id="29" dur="2000" fill="hold"/>
                                        <p:tgtEl>
                                          <p:spTgt spid="6"/>
                                        </p:tgtEl>
                                        <p:attrNameLst>
                                          <p:attrName>fillcolor</p:attrName>
                                        </p:attrNameLst>
                                      </p:cBhvr>
                                      <p:to>
                                        <a:srgbClr val="99FF99"/>
                                      </p:to>
                                    </p:animClr>
                                    <p:set>
                                      <p:cBhvr>
                                        <p:cTn id="30" dur="2000" fill="hold"/>
                                        <p:tgtEl>
                                          <p:spTgt spid="6"/>
                                        </p:tgtEl>
                                        <p:attrNameLst>
                                          <p:attrName>fill.type</p:attrName>
                                        </p:attrNameLst>
                                      </p:cBhvr>
                                      <p:to>
                                        <p:strVal val="solid"/>
                                      </p:to>
                                    </p:set>
                                    <p:set>
                                      <p:cBhvr>
                                        <p:cTn id="31" dur="2000" fill="hold"/>
                                        <p:tgtEl>
                                          <p:spTgt spid="6"/>
                                        </p:tgtEl>
                                        <p:attrNameLst>
                                          <p:attrName>fill.on</p:attrName>
                                        </p:attrNameLst>
                                      </p:cBhvr>
                                      <p:to>
                                        <p:strVal val="tru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SLON AFRICKÝ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70 ROKOV</a:t>
            </a:r>
            <a:endParaRPr lang="sk-SK" sz="3600" dirty="0">
              <a:solidFill>
                <a:schemeClr val="tx1">
                  <a:lumMod val="75000"/>
                  <a:lumOff val="25000"/>
                </a:schemeClr>
              </a:solidFill>
              <a:latin typeface="Century Schoolbook" pitchFamily="18" charset="0"/>
            </a:endParaRPr>
          </a:p>
        </p:txBody>
      </p:sp>
      <p:pic>
        <p:nvPicPr>
          <p:cNvPr id="44034" name="Picture 2" descr="Výsledok vyhľadávania obrázkov pre dopyt slon africký"/>
          <p:cNvPicPr>
            <a:picLocks noChangeAspect="1" noChangeArrowheads="1"/>
          </p:cNvPicPr>
          <p:nvPr/>
        </p:nvPicPr>
        <p:blipFill>
          <a:blip r:embed="rId4"/>
          <a:srcRect/>
          <a:stretch>
            <a:fillRect/>
          </a:stretch>
        </p:blipFill>
        <p:spPr bwMode="auto">
          <a:xfrm>
            <a:off x="428596" y="1857364"/>
            <a:ext cx="4343386" cy="2628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grpId="0" nodeType="clickEffect">
                                  <p:stCondLst>
                                    <p:cond delay="0"/>
                                  </p:stCondLst>
                                  <p:childTnLst>
                                    <p:animClr clrSpc="rgb" dir="cw">
                                      <p:cBhvr>
                                        <p:cTn id="29" dur="2000" fill="hold"/>
                                        <p:tgtEl>
                                          <p:spTgt spid="6"/>
                                        </p:tgtEl>
                                        <p:attrNameLst>
                                          <p:attrName>fillcolor</p:attrName>
                                        </p:attrNameLst>
                                      </p:cBhvr>
                                      <p:to>
                                        <a:srgbClr val="99FF99"/>
                                      </p:to>
                                    </p:animClr>
                                    <p:set>
                                      <p:cBhvr>
                                        <p:cTn id="30" dur="2000" fill="hold"/>
                                        <p:tgtEl>
                                          <p:spTgt spid="6"/>
                                        </p:tgtEl>
                                        <p:attrNameLst>
                                          <p:attrName>fill.type</p:attrName>
                                        </p:attrNameLst>
                                      </p:cBhvr>
                                      <p:to>
                                        <p:strVal val="solid"/>
                                      </p:to>
                                    </p:set>
                                    <p:set>
                                      <p:cBhvr>
                                        <p:cTn id="31" dur="2000" fill="hold"/>
                                        <p:tgtEl>
                                          <p:spTgt spid="6"/>
                                        </p:tgtEl>
                                        <p:attrNameLst>
                                          <p:attrName>fill.on</p:attrName>
                                        </p:attrNameLst>
                                      </p:cBhvr>
                                      <p:to>
                                        <p:strVal val="tru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DELFÍN SKÁKAVÝ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50 ROKOV</a:t>
            </a:r>
            <a:endParaRPr lang="sk-SK" sz="3600" dirty="0">
              <a:solidFill>
                <a:schemeClr val="tx1">
                  <a:lumMod val="75000"/>
                  <a:lumOff val="25000"/>
                </a:schemeClr>
              </a:solidFill>
              <a:latin typeface="Century Schoolbook" pitchFamily="18" charset="0"/>
            </a:endParaRPr>
          </a:p>
        </p:txBody>
      </p:sp>
      <p:pic>
        <p:nvPicPr>
          <p:cNvPr id="41986" name="Picture 2" descr="Výsledok vyhľadávania obrázkov pre dopyt delfín skákavý"/>
          <p:cNvPicPr>
            <a:picLocks noChangeAspect="1" noChangeArrowheads="1"/>
          </p:cNvPicPr>
          <p:nvPr/>
        </p:nvPicPr>
        <p:blipFill>
          <a:blip r:embed="rId4"/>
          <a:srcRect/>
          <a:stretch>
            <a:fillRect/>
          </a:stretch>
        </p:blipFill>
        <p:spPr bwMode="auto">
          <a:xfrm>
            <a:off x="785786" y="1928802"/>
            <a:ext cx="4429156" cy="2568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grpId="0" nodeType="clickEffect">
                                  <p:stCondLst>
                                    <p:cond delay="0"/>
                                  </p:stCondLst>
                                  <p:childTnLst>
                                    <p:animClr clrSpc="rgb" dir="cw">
                                      <p:cBhvr>
                                        <p:cTn id="29" dur="2000" fill="hold"/>
                                        <p:tgtEl>
                                          <p:spTgt spid="6"/>
                                        </p:tgtEl>
                                        <p:attrNameLst>
                                          <p:attrName>fillcolor</p:attrName>
                                        </p:attrNameLst>
                                      </p:cBhvr>
                                      <p:to>
                                        <a:srgbClr val="99FF99"/>
                                      </p:to>
                                    </p:animClr>
                                    <p:set>
                                      <p:cBhvr>
                                        <p:cTn id="30" dur="2000" fill="hold"/>
                                        <p:tgtEl>
                                          <p:spTgt spid="6"/>
                                        </p:tgtEl>
                                        <p:attrNameLst>
                                          <p:attrName>fill.type</p:attrName>
                                        </p:attrNameLst>
                                      </p:cBhvr>
                                      <p:to>
                                        <p:strVal val="solid"/>
                                      </p:to>
                                    </p:set>
                                    <p:set>
                                      <p:cBhvr>
                                        <p:cTn id="31" dur="2000" fill="hold"/>
                                        <p:tgtEl>
                                          <p:spTgt spid="6"/>
                                        </p:tgtEl>
                                        <p:attrNameLst>
                                          <p:attrName>fill.on</p:attrName>
                                        </p:attrNameLst>
                                      </p:cBhvr>
                                      <p:to>
                                        <p:strVal val="tru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OROL SKALNÝ</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20 - 30 ROKOV</a:t>
            </a:r>
            <a:endParaRPr lang="sk-SK" sz="3600" dirty="0">
              <a:solidFill>
                <a:schemeClr val="tx1">
                  <a:lumMod val="75000"/>
                  <a:lumOff val="25000"/>
                </a:schemeClr>
              </a:solidFill>
              <a:latin typeface="Century Schoolbook" pitchFamily="18" charset="0"/>
            </a:endParaRPr>
          </a:p>
        </p:txBody>
      </p:sp>
      <p:pic>
        <p:nvPicPr>
          <p:cNvPr id="39938" name="Picture 2" descr="Výsledok vyhľadávania obrázkov pre dopyt orol skalny"/>
          <p:cNvPicPr>
            <a:picLocks noChangeAspect="1" noChangeArrowheads="1"/>
          </p:cNvPicPr>
          <p:nvPr/>
        </p:nvPicPr>
        <p:blipFill>
          <a:blip r:embed="rId4"/>
          <a:srcRect l="14516" t="5435" r="8064" b="362"/>
          <a:stretch>
            <a:fillRect/>
          </a:stretch>
        </p:blipFill>
        <p:spPr bwMode="auto">
          <a:xfrm>
            <a:off x="785786" y="1714488"/>
            <a:ext cx="3643338" cy="296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VLK EURÓPSKY</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10 ROKOV</a:t>
            </a:r>
            <a:endParaRPr lang="sk-SK" sz="3600" dirty="0">
              <a:solidFill>
                <a:schemeClr val="tx1">
                  <a:lumMod val="75000"/>
                  <a:lumOff val="25000"/>
                </a:schemeClr>
              </a:solidFill>
              <a:latin typeface="Century Schoolbook" pitchFamily="18" charset="0"/>
            </a:endParaRPr>
          </a:p>
        </p:txBody>
      </p:sp>
      <p:pic>
        <p:nvPicPr>
          <p:cNvPr id="37890" name="Picture 2" descr="Výsledok vyhľadávania obrázkov pre dopyt vlk europsky"/>
          <p:cNvPicPr>
            <a:picLocks noChangeAspect="1" noChangeArrowheads="1"/>
          </p:cNvPicPr>
          <p:nvPr/>
        </p:nvPicPr>
        <p:blipFill>
          <a:blip r:embed="rId4" cstate="print"/>
          <a:srcRect/>
          <a:stretch>
            <a:fillRect/>
          </a:stretch>
        </p:blipFill>
        <p:spPr bwMode="auto">
          <a:xfrm>
            <a:off x="571472" y="1785926"/>
            <a:ext cx="4003588" cy="2841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UŽOVKA OBYČAJNÁ</a:t>
            </a:r>
            <a:endParaRPr lang="sk-SK" sz="40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15 - 20 ROKOV</a:t>
            </a:r>
            <a:endParaRPr lang="sk-SK" sz="3600" dirty="0">
              <a:solidFill>
                <a:schemeClr val="tx1">
                  <a:lumMod val="75000"/>
                  <a:lumOff val="25000"/>
                </a:schemeClr>
              </a:solidFill>
              <a:latin typeface="Century Schoolbook" pitchFamily="18" charset="0"/>
            </a:endParaRPr>
          </a:p>
        </p:txBody>
      </p:sp>
      <p:pic>
        <p:nvPicPr>
          <p:cNvPr id="35842" name="Picture 2" descr="Výsledok vyhľadávania obrázkov pre dopyt užovka obyčajná"/>
          <p:cNvPicPr>
            <a:picLocks noChangeAspect="1" noChangeArrowheads="1"/>
          </p:cNvPicPr>
          <p:nvPr/>
        </p:nvPicPr>
        <p:blipFill>
          <a:blip r:embed="rId4"/>
          <a:srcRect/>
          <a:stretch>
            <a:fillRect/>
          </a:stretch>
        </p:blipFill>
        <p:spPr bwMode="auto">
          <a:xfrm>
            <a:off x="571472" y="1857364"/>
            <a:ext cx="4643438" cy="2634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4098"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Obdĺžnik 4"/>
          <p:cNvSpPr/>
          <p:nvPr/>
        </p:nvSpPr>
        <p:spPr>
          <a:xfrm>
            <a:off x="500034" y="1071546"/>
            <a:ext cx="6143668" cy="2554545"/>
          </a:xfrm>
          <a:prstGeom prst="rect">
            <a:avLst/>
          </a:prstGeom>
        </p:spPr>
        <p:txBody>
          <a:bodyPr wrap="square">
            <a:spAutoFit/>
          </a:bodyPr>
          <a:lstStyle/>
          <a:p>
            <a:r>
              <a:rPr lang="sk-SK" sz="4000" dirty="0">
                <a:latin typeface="Century Schoolbook" pitchFamily="18" charset="0"/>
              </a:rPr>
              <a:t>Pomaly sa cestou vlečie, oči má jak máčik, </a:t>
            </a:r>
          </a:p>
          <a:p>
            <a:r>
              <a:rPr lang="sk-SK" sz="4000" dirty="0">
                <a:latin typeface="Century Schoolbook" pitchFamily="18" charset="0"/>
              </a:rPr>
              <a:t>na chrbte si domček nesie maličký... 	</a:t>
            </a:r>
          </a:p>
        </p:txBody>
      </p:sp>
      <p:sp>
        <p:nvSpPr>
          <p:cNvPr id="6" name="Zaoblený obdĺžnik 5"/>
          <p:cNvSpPr/>
          <p:nvPr/>
        </p:nvSpPr>
        <p:spPr>
          <a:xfrm>
            <a:off x="8001024" y="214290"/>
            <a:ext cx="714412"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a:t>
            </a:r>
            <a:endParaRPr lang="sk-SK" sz="5400" b="1" dirty="0">
              <a:solidFill>
                <a:srgbClr val="FF0000"/>
              </a:solidFill>
              <a:latin typeface="Century Schoolbook" pitchFamily="18" charset="0"/>
            </a:endParaRPr>
          </a:p>
        </p:txBody>
      </p:sp>
      <p:sp>
        <p:nvSpPr>
          <p:cNvPr id="7" name="Zaoblený obdĺžnik 6"/>
          <p:cNvSpPr/>
          <p:nvPr/>
        </p:nvSpPr>
        <p:spPr>
          <a:xfrm>
            <a:off x="1071538" y="4214818"/>
            <a:ext cx="3429024"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slimáčik</a:t>
            </a:r>
            <a:endParaRPr lang="sk-SK" sz="5400" b="1" dirty="0">
              <a:solidFill>
                <a:srgbClr val="FF0000"/>
              </a:solidFill>
              <a:latin typeface="Century Schoolbook" pitchFamily="18" charset="0"/>
            </a:endParaRPr>
          </a:p>
        </p:txBody>
      </p:sp>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000" b="1" dirty="0" smtClean="0">
                <a:solidFill>
                  <a:srgbClr val="FF0000"/>
                </a:solidFill>
                <a:latin typeface="Century Schoolbook" pitchFamily="18" charset="0"/>
              </a:rPr>
              <a:t>ŽIRAFA </a:t>
            </a:r>
            <a:r>
              <a:rPr lang="sk-SK" sz="3200" b="1" dirty="0" smtClean="0">
                <a:solidFill>
                  <a:srgbClr val="FF0000"/>
                </a:solidFill>
                <a:latin typeface="Century Schoolbook" pitchFamily="18" charset="0"/>
              </a:rPr>
              <a:t>ROTHSCHILDOVA</a:t>
            </a:r>
            <a:endParaRPr lang="sk-SK" sz="32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25 - 28 ROKOV</a:t>
            </a:r>
            <a:endParaRPr lang="sk-SK" sz="3600" dirty="0">
              <a:solidFill>
                <a:schemeClr val="tx1">
                  <a:lumMod val="75000"/>
                  <a:lumOff val="25000"/>
                </a:schemeClr>
              </a:solidFill>
              <a:latin typeface="Century Schoolbook" pitchFamily="18" charset="0"/>
            </a:endParaRPr>
          </a:p>
        </p:txBody>
      </p:sp>
      <p:pic>
        <p:nvPicPr>
          <p:cNvPr id="31746" name="Picture 2" descr="Výsledok vyhľadávania obrázkov pre dopyt žirafa rothschildova zajímavosti"/>
          <p:cNvPicPr>
            <a:picLocks noChangeAspect="1" noChangeArrowheads="1"/>
          </p:cNvPicPr>
          <p:nvPr/>
        </p:nvPicPr>
        <p:blipFill>
          <a:blip r:embed="rId4" cstate="print"/>
          <a:srcRect/>
          <a:stretch>
            <a:fillRect/>
          </a:stretch>
        </p:blipFill>
        <p:spPr bwMode="auto">
          <a:xfrm>
            <a:off x="1500166" y="1714488"/>
            <a:ext cx="2082490" cy="2947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428596" y="214290"/>
            <a:ext cx="4786346"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KORYTNAČKA SLONIA</a:t>
            </a:r>
            <a:endParaRPr lang="sk-SK" sz="44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250 ROKOV</a:t>
            </a:r>
            <a:endParaRPr lang="sk-SK" sz="3600" dirty="0">
              <a:solidFill>
                <a:schemeClr val="tx1">
                  <a:lumMod val="75000"/>
                  <a:lumOff val="25000"/>
                </a:schemeClr>
              </a:solidFill>
              <a:latin typeface="Century Schoolbook" pitchFamily="18" charset="0"/>
            </a:endParaRPr>
          </a:p>
        </p:txBody>
      </p:sp>
      <p:sp>
        <p:nvSpPr>
          <p:cNvPr id="29698" name="AutoShape 2" descr="Výsledok vyhľadávania obrázkov pre dopyt korytnačka slo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sp>
        <p:nvSpPr>
          <p:cNvPr id="29700" name="AutoShape 4" descr="Výsledok vyhľadávania obrázkov pre dopyt korytnačka sloni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pic>
        <p:nvPicPr>
          <p:cNvPr id="29702" name="Picture 6" descr="Výsledok vyhľadávania obrázkov pre dopyt korytnačka slonia"/>
          <p:cNvPicPr>
            <a:picLocks noChangeAspect="1" noChangeArrowheads="1"/>
          </p:cNvPicPr>
          <p:nvPr/>
        </p:nvPicPr>
        <p:blipFill>
          <a:blip r:embed="rId4" cstate="print"/>
          <a:srcRect/>
          <a:stretch>
            <a:fillRect/>
          </a:stretch>
        </p:blipFill>
        <p:spPr bwMode="auto">
          <a:xfrm>
            <a:off x="642910" y="1785926"/>
            <a:ext cx="4322051" cy="28813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lačidlo akcie: Dopredu alebo Ďalej 10">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grpId="0" nodeType="clickEffect">
                                  <p:stCondLst>
                                    <p:cond delay="0"/>
                                  </p:stCondLst>
                                  <p:childTnLst>
                                    <p:animClr clrSpc="rgb" dir="cw">
                                      <p:cBhvr>
                                        <p:cTn id="35" dur="2000" fill="hold"/>
                                        <p:tgtEl>
                                          <p:spTgt spid="7"/>
                                        </p:tgtEl>
                                        <p:attrNameLst>
                                          <p:attrName>fillcolor</p:attrName>
                                        </p:attrNameLst>
                                      </p:cBhvr>
                                      <p:to>
                                        <a:srgbClr val="99FF99"/>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428596" y="214290"/>
            <a:ext cx="4786346"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VEĽRYBA  GRÓNSKA</a:t>
            </a:r>
            <a:endParaRPr lang="sk-SK" sz="44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100 - 200 ROKOV</a:t>
            </a:r>
            <a:endParaRPr lang="sk-SK" sz="3600" dirty="0">
              <a:solidFill>
                <a:schemeClr val="tx1">
                  <a:lumMod val="75000"/>
                  <a:lumOff val="25000"/>
                </a:schemeClr>
              </a:solidFill>
              <a:latin typeface="Century Schoolbook" pitchFamily="18" charset="0"/>
            </a:endParaRPr>
          </a:p>
        </p:txBody>
      </p:sp>
      <p:pic>
        <p:nvPicPr>
          <p:cNvPr id="27650" name="Picture 2" descr="Výsledok vyhľadávania obrázkov pre dopyt veľryba grónska"/>
          <p:cNvPicPr>
            <a:picLocks noChangeAspect="1" noChangeArrowheads="1"/>
          </p:cNvPicPr>
          <p:nvPr/>
        </p:nvPicPr>
        <p:blipFill>
          <a:blip r:embed="rId4"/>
          <a:srcRect/>
          <a:stretch>
            <a:fillRect/>
          </a:stretch>
        </p:blipFill>
        <p:spPr bwMode="auto">
          <a:xfrm>
            <a:off x="357158" y="1857364"/>
            <a:ext cx="4857784" cy="28084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grpId="0" nodeType="clickEffect">
                                  <p:stCondLst>
                                    <p:cond delay="0"/>
                                  </p:stCondLst>
                                  <p:childTnLst>
                                    <p:animClr clrSpc="rgb" dir="cw">
                                      <p:cBhvr>
                                        <p:cTn id="35" dur="2000" fill="hold"/>
                                        <p:tgtEl>
                                          <p:spTgt spid="7"/>
                                        </p:tgtEl>
                                        <p:attrNameLst>
                                          <p:attrName>fillcolor</p:attrName>
                                        </p:attrNameLst>
                                      </p:cBhvr>
                                      <p:to>
                                        <a:srgbClr val="99FF99"/>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MEDVEĎ HNEDÝ</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30 - 40 ROKOV</a:t>
            </a:r>
            <a:endParaRPr lang="sk-SK" sz="3600" dirty="0">
              <a:solidFill>
                <a:schemeClr val="tx1">
                  <a:lumMod val="75000"/>
                  <a:lumOff val="25000"/>
                </a:schemeClr>
              </a:solidFill>
              <a:latin typeface="Century Schoolbook" pitchFamily="18" charset="0"/>
            </a:endParaRPr>
          </a:p>
        </p:txBody>
      </p:sp>
      <p:pic>
        <p:nvPicPr>
          <p:cNvPr id="25602" name="Picture 2" descr="Výsledok vyhľadávania obrázkov pre dopyt medveď hnedý"/>
          <p:cNvPicPr>
            <a:picLocks noChangeAspect="1" noChangeArrowheads="1"/>
          </p:cNvPicPr>
          <p:nvPr/>
        </p:nvPicPr>
        <p:blipFill>
          <a:blip r:embed="rId4"/>
          <a:srcRect l="5991" t="16168" r="7737" b="2993"/>
          <a:stretch>
            <a:fillRect/>
          </a:stretch>
        </p:blipFill>
        <p:spPr bwMode="auto">
          <a:xfrm>
            <a:off x="642910" y="1785926"/>
            <a:ext cx="4500594" cy="2812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LABUŤ VEĽKÁ</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7 - 22 ROKOV</a:t>
            </a:r>
            <a:endParaRPr lang="sk-SK" sz="3600" dirty="0">
              <a:solidFill>
                <a:schemeClr val="tx1">
                  <a:lumMod val="75000"/>
                  <a:lumOff val="25000"/>
                </a:schemeClr>
              </a:solidFill>
              <a:latin typeface="Century Schoolbook" pitchFamily="18" charset="0"/>
            </a:endParaRPr>
          </a:p>
        </p:txBody>
      </p:sp>
      <p:sp>
        <p:nvSpPr>
          <p:cNvPr id="23554" name="AutoShape 2" descr="Výsledok vyhľadávania obrázkov pre dopyt labuť veľ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sp>
        <p:nvSpPr>
          <p:cNvPr id="23556" name="AutoShape 4" descr="Výsledok vyhľadávania obrázkov pre dopyt labuť veľk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pic>
        <p:nvPicPr>
          <p:cNvPr id="23558" name="Picture 6" descr="Výsledok vyhľadávania obrázkov pre dopyt labuť veľká"/>
          <p:cNvPicPr>
            <a:picLocks noChangeAspect="1" noChangeArrowheads="1"/>
          </p:cNvPicPr>
          <p:nvPr/>
        </p:nvPicPr>
        <p:blipFill>
          <a:blip r:embed="rId4"/>
          <a:srcRect/>
          <a:stretch>
            <a:fillRect/>
          </a:stretch>
        </p:blipFill>
        <p:spPr bwMode="auto">
          <a:xfrm>
            <a:off x="785786" y="1785926"/>
            <a:ext cx="4214842" cy="2804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lačidlo akcie: Dopredu alebo Ďalej 10">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KÔŇ DOMÁCI</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25 - 30 ROKOV</a:t>
            </a:r>
            <a:endParaRPr lang="sk-SK" sz="3600" dirty="0">
              <a:solidFill>
                <a:schemeClr val="tx1">
                  <a:lumMod val="75000"/>
                  <a:lumOff val="25000"/>
                </a:schemeClr>
              </a:solidFill>
              <a:latin typeface="Century Schoolbook" pitchFamily="18" charset="0"/>
            </a:endParaRPr>
          </a:p>
        </p:txBody>
      </p:sp>
      <p:pic>
        <p:nvPicPr>
          <p:cNvPr id="21506" name="Picture 2" descr="Výsledok vyhľadávania obrázkov pre dopyt kôň domáci"/>
          <p:cNvPicPr>
            <a:picLocks noChangeAspect="1" noChangeArrowheads="1"/>
          </p:cNvPicPr>
          <p:nvPr/>
        </p:nvPicPr>
        <p:blipFill>
          <a:blip r:embed="rId4"/>
          <a:srcRect/>
          <a:stretch>
            <a:fillRect/>
          </a:stretch>
        </p:blipFill>
        <p:spPr bwMode="auto">
          <a:xfrm>
            <a:off x="642910" y="1785926"/>
            <a:ext cx="3714776" cy="2778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KRIŽIAK OBYČAJNÝ</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 ROKY</a:t>
            </a:r>
            <a:endParaRPr lang="sk-SK" sz="3600" dirty="0">
              <a:solidFill>
                <a:schemeClr val="tx1">
                  <a:lumMod val="75000"/>
                  <a:lumOff val="25000"/>
                </a:schemeClr>
              </a:solidFill>
              <a:latin typeface="Century Schoolbook" pitchFamily="18" charset="0"/>
            </a:endParaRPr>
          </a:p>
        </p:txBody>
      </p:sp>
      <p:pic>
        <p:nvPicPr>
          <p:cNvPr id="19458" name="Picture 2" descr="Výsledok vyhľadávania obrázkov pre dopyt križiak obyčajný"/>
          <p:cNvPicPr>
            <a:picLocks noChangeAspect="1" noChangeArrowheads="1"/>
          </p:cNvPicPr>
          <p:nvPr/>
        </p:nvPicPr>
        <p:blipFill>
          <a:blip r:embed="rId4"/>
          <a:srcRect/>
          <a:stretch>
            <a:fillRect/>
          </a:stretch>
        </p:blipFill>
        <p:spPr bwMode="auto">
          <a:xfrm>
            <a:off x="571472" y="1928802"/>
            <a:ext cx="4626281" cy="2533897"/>
          </a:xfrm>
          <a:prstGeom prst="rect">
            <a:avLst/>
          </a:prstGeom>
          <a:noFill/>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DROZD ČIERNY</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14 - 20 ROKOV</a:t>
            </a:r>
            <a:endParaRPr lang="sk-SK" sz="3600" dirty="0">
              <a:solidFill>
                <a:schemeClr val="tx1">
                  <a:lumMod val="75000"/>
                  <a:lumOff val="25000"/>
                </a:schemeClr>
              </a:solidFill>
              <a:latin typeface="Century Schoolbook" pitchFamily="18" charset="0"/>
            </a:endParaRPr>
          </a:p>
        </p:txBody>
      </p:sp>
      <p:pic>
        <p:nvPicPr>
          <p:cNvPr id="17410" name="Picture 2" descr="Výsledok vyhľadávania obrázkov pre dopyt drozd čierny"/>
          <p:cNvPicPr>
            <a:picLocks noChangeAspect="1" noChangeArrowheads="1"/>
          </p:cNvPicPr>
          <p:nvPr/>
        </p:nvPicPr>
        <p:blipFill>
          <a:blip r:embed="rId4"/>
          <a:srcRect/>
          <a:stretch>
            <a:fillRect/>
          </a:stretch>
        </p:blipFill>
        <p:spPr bwMode="auto">
          <a:xfrm>
            <a:off x="928662" y="1714488"/>
            <a:ext cx="3000371" cy="3000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JELEŇ LESNÝ</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20 - 25 ROKOV</a:t>
            </a:r>
            <a:endParaRPr lang="sk-SK" sz="3600" dirty="0">
              <a:solidFill>
                <a:schemeClr val="tx1">
                  <a:lumMod val="75000"/>
                  <a:lumOff val="25000"/>
                </a:schemeClr>
              </a:solidFill>
              <a:latin typeface="Century Schoolbook" pitchFamily="18" charset="0"/>
            </a:endParaRPr>
          </a:p>
        </p:txBody>
      </p:sp>
      <p:sp>
        <p:nvSpPr>
          <p:cNvPr id="15362" name="AutoShape 2" descr="Výsledok vyhľadávania obrázkov pre dopyt jeleň lesn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dirty="0"/>
          </a:p>
        </p:txBody>
      </p:sp>
      <p:pic>
        <p:nvPicPr>
          <p:cNvPr id="15364" name="Picture 4" descr="Výsledok vyhľadávania obrázkov pre dopyt jeleň lesný"/>
          <p:cNvPicPr>
            <a:picLocks noChangeAspect="1" noChangeArrowheads="1"/>
          </p:cNvPicPr>
          <p:nvPr/>
        </p:nvPicPr>
        <p:blipFill>
          <a:blip r:embed="rId4" cstate="print"/>
          <a:srcRect/>
          <a:stretch>
            <a:fillRect/>
          </a:stretch>
        </p:blipFill>
        <p:spPr bwMode="auto">
          <a:xfrm>
            <a:off x="500035" y="1785926"/>
            <a:ext cx="4286279" cy="2857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285720" y="214290"/>
            <a:ext cx="4929222"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ORANGUTAN</a:t>
            </a:r>
            <a:r>
              <a:rPr lang="sk-SK" sz="4000" b="1" dirty="0" smtClean="0">
                <a:solidFill>
                  <a:srgbClr val="FF0000"/>
                </a:solidFill>
                <a:latin typeface="Century Schoolbook" pitchFamily="18" charset="0"/>
              </a:rPr>
              <a:t> </a:t>
            </a:r>
            <a:r>
              <a:rPr lang="sk-SK" sz="3900" b="1" dirty="0" smtClean="0">
                <a:solidFill>
                  <a:srgbClr val="FF0000"/>
                </a:solidFill>
                <a:latin typeface="Century Schoolbook" pitchFamily="18" charset="0"/>
              </a:rPr>
              <a:t>SUMATRIANSKY</a:t>
            </a:r>
            <a:endParaRPr lang="sk-SK" sz="39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45 - 55 ROKOV</a:t>
            </a:r>
            <a:endParaRPr lang="sk-SK" sz="3600" dirty="0">
              <a:solidFill>
                <a:schemeClr val="tx1">
                  <a:lumMod val="75000"/>
                  <a:lumOff val="25000"/>
                </a:schemeClr>
              </a:solidFill>
              <a:latin typeface="Century Schoolbook" pitchFamily="18" charset="0"/>
            </a:endParaRPr>
          </a:p>
        </p:txBody>
      </p:sp>
      <p:pic>
        <p:nvPicPr>
          <p:cNvPr id="13314" name="Picture 2" descr="Výsledok vyhľadávania obrázkov pre dopyt orangutan samaratiansky"/>
          <p:cNvPicPr>
            <a:picLocks noChangeAspect="1" noChangeArrowheads="1"/>
          </p:cNvPicPr>
          <p:nvPr/>
        </p:nvPicPr>
        <p:blipFill>
          <a:blip r:embed="rId4" cstate="print"/>
          <a:srcRect/>
          <a:stretch>
            <a:fillRect/>
          </a:stretch>
        </p:blipFill>
        <p:spPr bwMode="auto">
          <a:xfrm>
            <a:off x="1142976" y="1714488"/>
            <a:ext cx="3500462" cy="27974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grpId="0" nodeType="clickEffect">
                                  <p:stCondLst>
                                    <p:cond delay="0"/>
                                  </p:stCondLst>
                                  <p:childTnLst>
                                    <p:animClr clrSpc="rgb" dir="cw">
                                      <p:cBhvr>
                                        <p:cTn id="29" dur="2000" fill="hold"/>
                                        <p:tgtEl>
                                          <p:spTgt spid="6"/>
                                        </p:tgtEl>
                                        <p:attrNameLst>
                                          <p:attrName>fillcolor</p:attrName>
                                        </p:attrNameLst>
                                      </p:cBhvr>
                                      <p:to>
                                        <a:srgbClr val="99FF99"/>
                                      </p:to>
                                    </p:animClr>
                                    <p:set>
                                      <p:cBhvr>
                                        <p:cTn id="30" dur="2000" fill="hold"/>
                                        <p:tgtEl>
                                          <p:spTgt spid="6"/>
                                        </p:tgtEl>
                                        <p:attrNameLst>
                                          <p:attrName>fill.type</p:attrName>
                                        </p:attrNameLst>
                                      </p:cBhvr>
                                      <p:to>
                                        <p:strVal val="solid"/>
                                      </p:to>
                                    </p:set>
                                    <p:set>
                                      <p:cBhvr>
                                        <p:cTn id="31" dur="2000" fill="hold"/>
                                        <p:tgtEl>
                                          <p:spTgt spid="6"/>
                                        </p:tgtEl>
                                        <p:attrNameLst>
                                          <p:attrName>fill.on</p:attrName>
                                        </p:attrNameLst>
                                      </p:cBhvr>
                                      <p:to>
                                        <p:strVal val="tru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4098"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Obdĺžnik 4"/>
          <p:cNvSpPr/>
          <p:nvPr/>
        </p:nvSpPr>
        <p:spPr>
          <a:xfrm>
            <a:off x="500034" y="1071546"/>
            <a:ext cx="6643734" cy="2554545"/>
          </a:xfrm>
          <a:prstGeom prst="rect">
            <a:avLst/>
          </a:prstGeom>
        </p:spPr>
        <p:txBody>
          <a:bodyPr wrap="square">
            <a:spAutoFit/>
          </a:bodyPr>
          <a:lstStyle/>
          <a:p>
            <a:r>
              <a:rPr lang="pl-PL" sz="4000" dirty="0">
                <a:latin typeface="Century Schoolbook" pitchFamily="18" charset="0"/>
              </a:rPr>
              <a:t>Na vláskoch sa pevne drží, a nie je to lož, </a:t>
            </a:r>
          </a:p>
          <a:p>
            <a:r>
              <a:rPr lang="sk-SK" sz="4000" dirty="0">
                <a:latin typeface="Century Schoolbook" pitchFamily="18" charset="0"/>
              </a:rPr>
              <a:t>svrbí, štípe, hlávku trápi </a:t>
            </a:r>
            <a:endParaRPr lang="sk-SK" sz="4000" dirty="0" smtClean="0">
              <a:latin typeface="Century Schoolbook" pitchFamily="18" charset="0"/>
            </a:endParaRPr>
          </a:p>
          <a:p>
            <a:r>
              <a:rPr lang="sk-SK" sz="4000" dirty="0" smtClean="0">
                <a:latin typeface="Century Schoolbook" pitchFamily="18" charset="0"/>
              </a:rPr>
              <a:t>a </a:t>
            </a:r>
            <a:r>
              <a:rPr lang="sk-SK" sz="4000" dirty="0">
                <a:latin typeface="Century Schoolbook" pitchFamily="18" charset="0"/>
              </a:rPr>
              <a:t>volá sa... 	</a:t>
            </a:r>
          </a:p>
        </p:txBody>
      </p:sp>
      <p:sp>
        <p:nvSpPr>
          <p:cNvPr id="6" name="Zaoblený obdĺžnik 5"/>
          <p:cNvSpPr/>
          <p:nvPr/>
        </p:nvSpPr>
        <p:spPr>
          <a:xfrm>
            <a:off x="8001024" y="214290"/>
            <a:ext cx="714412"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a:t>
            </a:r>
            <a:endParaRPr lang="sk-SK" sz="5400" b="1" dirty="0">
              <a:solidFill>
                <a:srgbClr val="FF0000"/>
              </a:solidFill>
              <a:latin typeface="Century Schoolbook" pitchFamily="18" charset="0"/>
            </a:endParaRPr>
          </a:p>
        </p:txBody>
      </p:sp>
      <p:sp>
        <p:nvSpPr>
          <p:cNvPr id="7" name="Zaoblený obdĺžnik 6"/>
          <p:cNvSpPr/>
          <p:nvPr/>
        </p:nvSpPr>
        <p:spPr>
          <a:xfrm>
            <a:off x="1071538" y="4214818"/>
            <a:ext cx="3429024"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voš</a:t>
            </a:r>
            <a:endParaRPr lang="sk-SK" sz="5400" b="1" dirty="0">
              <a:solidFill>
                <a:srgbClr val="FF0000"/>
              </a:solidFill>
              <a:latin typeface="Century Schoolbook" pitchFamily="18" charset="0"/>
            </a:endParaRPr>
          </a:p>
        </p:txBody>
      </p:sp>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2000264"/>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MRAVEC HÔRNY - robotnica</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7 - 10 ROKOV</a:t>
            </a:r>
            <a:endParaRPr lang="sk-SK" sz="3600" dirty="0">
              <a:solidFill>
                <a:schemeClr val="tx1">
                  <a:lumMod val="75000"/>
                  <a:lumOff val="25000"/>
                </a:schemeClr>
              </a:solidFill>
              <a:latin typeface="Century Schoolbook" pitchFamily="18" charset="0"/>
            </a:endParaRPr>
          </a:p>
        </p:txBody>
      </p:sp>
      <p:pic>
        <p:nvPicPr>
          <p:cNvPr id="11266" name="Picture 2" descr="Výsledok vyhľadávania obrázkov pre dopyt mravec hôrny - robotnica"/>
          <p:cNvPicPr>
            <a:picLocks noChangeAspect="1" noChangeArrowheads="1"/>
          </p:cNvPicPr>
          <p:nvPr/>
        </p:nvPicPr>
        <p:blipFill>
          <a:blip r:embed="rId4"/>
          <a:srcRect l="20508" t="3759" r="3320" b="13533"/>
          <a:stretch>
            <a:fillRect/>
          </a:stretch>
        </p:blipFill>
        <p:spPr bwMode="auto">
          <a:xfrm>
            <a:off x="1071538" y="2285992"/>
            <a:ext cx="2766567" cy="2340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Zaoblený obdĺžnik 4"/>
          <p:cNvSpPr/>
          <p:nvPr/>
        </p:nvSpPr>
        <p:spPr>
          <a:xfrm>
            <a:off x="365125" y="4714884"/>
            <a:ext cx="2700338"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DOŽÍVA  SA  MENEJ  ROKOV  AKO  ČLOVEK</a:t>
            </a:r>
            <a:endParaRPr lang="sk-SK" sz="2400" dirty="0">
              <a:solidFill>
                <a:schemeClr val="tx1">
                  <a:lumMod val="75000"/>
                  <a:lumOff val="25000"/>
                </a:schemeClr>
              </a:solidFill>
              <a:latin typeface="Century Schoolbook" pitchFamily="18" charset="0"/>
            </a:endParaRPr>
          </a:p>
        </p:txBody>
      </p:sp>
      <p:sp>
        <p:nvSpPr>
          <p:cNvPr id="6" name="Zaoblený obdĺžnik 5"/>
          <p:cNvSpPr/>
          <p:nvPr/>
        </p:nvSpPr>
        <p:spPr>
          <a:xfrm>
            <a:off x="3246438" y="4714884"/>
            <a:ext cx="2698750"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PRIBLIŽNE  ROVNAKO  </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DLHO  AKO  ČLOVEK</a:t>
            </a:r>
            <a:endParaRPr lang="sk-SK" sz="2400" dirty="0">
              <a:solidFill>
                <a:schemeClr val="tx1">
                  <a:lumMod val="75000"/>
                  <a:lumOff val="25000"/>
                </a:schemeClr>
              </a:solidFill>
              <a:latin typeface="Century Schoolbook" pitchFamily="18" charset="0"/>
            </a:endParaRPr>
          </a:p>
        </p:txBody>
      </p:sp>
      <p:sp>
        <p:nvSpPr>
          <p:cNvPr id="7" name="Zaoblený obdĺžnik 6"/>
          <p:cNvSpPr/>
          <p:nvPr/>
        </p:nvSpPr>
        <p:spPr>
          <a:xfrm>
            <a:off x="6126163" y="4714884"/>
            <a:ext cx="2700337" cy="1928826"/>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ŽIJE  DLHŠIE</a:t>
            </a:r>
          </a:p>
          <a:p>
            <a:pPr fontAlgn="auto">
              <a:spcBef>
                <a:spcPts val="0"/>
              </a:spcBef>
              <a:spcAft>
                <a:spcPts val="0"/>
              </a:spcAft>
              <a:defRPr/>
            </a:pPr>
            <a:r>
              <a:rPr lang="sk-SK" sz="2400" dirty="0">
                <a:solidFill>
                  <a:schemeClr val="tx1">
                    <a:lumMod val="75000"/>
                    <a:lumOff val="25000"/>
                  </a:schemeClr>
                </a:solidFill>
                <a:latin typeface="Century Schoolbook" pitchFamily="18" charset="0"/>
                <a:cs typeface="Times New Roman" pitchFamily="18" charset="0"/>
              </a:rPr>
              <a:t>AKO  ČLOVEK</a:t>
            </a:r>
            <a:endParaRPr lang="sk-SK" sz="2400" dirty="0">
              <a:solidFill>
                <a:schemeClr val="tx1">
                  <a:lumMod val="75000"/>
                  <a:lumOff val="25000"/>
                </a:schemeClr>
              </a:solidFill>
              <a:latin typeface="Century Schoolbook" pitchFamily="18" charset="0"/>
            </a:endParaRPr>
          </a:p>
        </p:txBody>
      </p:sp>
      <p:sp>
        <p:nvSpPr>
          <p:cNvPr id="8" name="Zaoblený obdĺžnik 7"/>
          <p:cNvSpPr/>
          <p:nvPr/>
        </p:nvSpPr>
        <p:spPr>
          <a:xfrm>
            <a:off x="500034" y="214290"/>
            <a:ext cx="4714908"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4400" b="1" dirty="0" smtClean="0">
                <a:solidFill>
                  <a:srgbClr val="FF0000"/>
                </a:solidFill>
                <a:latin typeface="Century Schoolbook" pitchFamily="18" charset="0"/>
              </a:rPr>
              <a:t>KAČKA DIVÁ</a:t>
            </a:r>
            <a:endParaRPr lang="sk-SK" sz="3600" b="1" dirty="0">
              <a:solidFill>
                <a:srgbClr val="FF0000"/>
              </a:solidFill>
              <a:latin typeface="Century Schoolbook" pitchFamily="18" charset="0"/>
            </a:endParaRPr>
          </a:p>
        </p:txBody>
      </p:sp>
      <p:sp>
        <p:nvSpPr>
          <p:cNvPr id="9" name="Zaoblený obdĺžnik 8"/>
          <p:cNvSpPr/>
          <p:nvPr/>
        </p:nvSpPr>
        <p:spPr>
          <a:xfrm>
            <a:off x="5357818" y="500042"/>
            <a:ext cx="3214710" cy="92869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sk-SK" sz="3600" dirty="0" smtClean="0">
                <a:solidFill>
                  <a:schemeClr val="tx1">
                    <a:lumMod val="75000"/>
                    <a:lumOff val="25000"/>
                  </a:schemeClr>
                </a:solidFill>
                <a:latin typeface="Century Schoolbook" pitchFamily="18" charset="0"/>
                <a:cs typeface="Times New Roman" pitchFamily="18" charset="0"/>
              </a:rPr>
              <a:t>7 ROKOV</a:t>
            </a:r>
            <a:endParaRPr lang="sk-SK" sz="3600" dirty="0">
              <a:solidFill>
                <a:schemeClr val="tx1">
                  <a:lumMod val="75000"/>
                  <a:lumOff val="25000"/>
                </a:schemeClr>
              </a:solidFill>
              <a:latin typeface="Century Schoolbook" pitchFamily="18" charset="0"/>
            </a:endParaRPr>
          </a:p>
        </p:txBody>
      </p:sp>
      <p:pic>
        <p:nvPicPr>
          <p:cNvPr id="9218" name="Picture 2" descr="Výsledok vyhľadávania obrázkov pre dopyt kačka diva"/>
          <p:cNvPicPr>
            <a:picLocks noChangeAspect="1" noChangeArrowheads="1"/>
          </p:cNvPicPr>
          <p:nvPr/>
        </p:nvPicPr>
        <p:blipFill>
          <a:blip r:embed="rId4"/>
          <a:srcRect/>
          <a:stretch>
            <a:fillRect/>
          </a:stretch>
        </p:blipFill>
        <p:spPr bwMode="auto">
          <a:xfrm>
            <a:off x="500034" y="1785926"/>
            <a:ext cx="4500594" cy="2875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lačidlo akcie: Dopredu alebo Ďalej 9">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
                                        </p:tgtEl>
                                        <p:attrNameLst>
                                          <p:attrName>fillcolor</p:attrName>
                                        </p:attrNameLst>
                                      </p:cBhvr>
                                      <p:to>
                                        <a:srgbClr val="99FF99"/>
                                      </p:to>
                                    </p:animClr>
                                    <p:set>
                                      <p:cBhvr>
                                        <p:cTn id="24" dur="2000" fill="hold"/>
                                        <p:tgtEl>
                                          <p:spTgt spid="5"/>
                                        </p:tgtEl>
                                        <p:attrNameLst>
                                          <p:attrName>fill.type</p:attrName>
                                        </p:attrNameLst>
                                      </p:cBhvr>
                                      <p:to>
                                        <p:strVal val="solid"/>
                                      </p:to>
                                    </p:set>
                                    <p:set>
                                      <p:cBhvr>
                                        <p:cTn id="25" dur="2000" fill="hold"/>
                                        <p:tgtEl>
                                          <p:spTgt spid="5"/>
                                        </p:tgtEl>
                                        <p:attrNameLst>
                                          <p:attrName>fill.on</p:attrName>
                                        </p:attrNameLst>
                                      </p:cBhvr>
                                      <p:to>
                                        <p:strVal val="tru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Obdĺžnik 3"/>
          <p:cNvSpPr/>
          <p:nvPr/>
        </p:nvSpPr>
        <p:spPr>
          <a:xfrm>
            <a:off x="214282" y="357166"/>
            <a:ext cx="8643998" cy="280076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8800" b="1" cap="none" spc="50" dirty="0" smtClean="0">
                <a:ln w="11430"/>
                <a:solidFill>
                  <a:srgbClr val="FF0000"/>
                </a:solidFill>
                <a:effectLst>
                  <a:outerShdw blurRad="76200" dist="50800" dir="5400000" algn="tl" rotWithShape="0">
                    <a:srgbClr val="000000">
                      <a:alpha val="65000"/>
                    </a:srgbClr>
                  </a:outerShdw>
                </a:effectLst>
                <a:latin typeface="Century Schoolbook" pitchFamily="18" charset="0"/>
              </a:rPr>
              <a:t>BINGO - ŽIVOČÍCHY</a:t>
            </a:r>
            <a:endParaRPr lang="sk-SK" sz="8800" b="1" cap="none" spc="50" dirty="0">
              <a:ln w="11430"/>
              <a:solidFill>
                <a:srgbClr val="FF0000"/>
              </a:solidFill>
              <a:effectLst>
                <a:outerShdw blurRad="76200" dist="50800" dir="5400000" algn="tl" rotWithShape="0">
                  <a:srgbClr val="000000">
                    <a:alpha val="65000"/>
                  </a:srgbClr>
                </a:outerShdw>
              </a:effectLst>
              <a:latin typeface="Century Schoolbook" pitchFamily="18" charset="0"/>
            </a:endParaRPr>
          </a:p>
        </p:txBody>
      </p:sp>
      <p:sp>
        <p:nvSpPr>
          <p:cNvPr id="5" name="Tlačidlo akcie: Dopredu alebo Ďalej 4">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D:\15. Bingo_zivocich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lačidlo akcie: Dopredu alebo Ďalej 2">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Obdĺžnik 3"/>
          <p:cNvSpPr/>
          <p:nvPr/>
        </p:nvSpPr>
        <p:spPr>
          <a:xfrm>
            <a:off x="214282" y="357166"/>
            <a:ext cx="8643998" cy="280076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8800" b="1" cap="none" spc="50" dirty="0" smtClean="0">
                <a:ln w="11430"/>
                <a:solidFill>
                  <a:srgbClr val="FF0000"/>
                </a:solidFill>
                <a:effectLst>
                  <a:outerShdw blurRad="76200" dist="50800" dir="5400000" algn="tl" rotWithShape="0">
                    <a:srgbClr val="000000">
                      <a:alpha val="65000"/>
                    </a:srgbClr>
                  </a:outerShdw>
                </a:effectLst>
                <a:latin typeface="Century Schoolbook" pitchFamily="18" charset="0"/>
              </a:rPr>
              <a:t>PEXESO - ŽIVOČÍCHY</a:t>
            </a:r>
            <a:endParaRPr lang="sk-SK" sz="8800" b="1" cap="none" spc="50" dirty="0">
              <a:ln w="11430"/>
              <a:solidFill>
                <a:srgbClr val="FF0000"/>
              </a:solidFill>
              <a:effectLst>
                <a:outerShdw blurRad="76200" dist="50800" dir="5400000" algn="tl" rotWithShape="0">
                  <a:srgbClr val="000000">
                    <a:alpha val="65000"/>
                  </a:srgbClr>
                </a:outerShdw>
              </a:effectLst>
              <a:latin typeface="Century Schoolbook" pitchFamily="18" charset="0"/>
            </a:endParaRPr>
          </a:p>
        </p:txBody>
      </p:sp>
      <p:sp>
        <p:nvSpPr>
          <p:cNvPr id="5" name="Tlačidlo akcie: Dopredu alebo Ďalej 4">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D:\13. Pexeso zivocichy_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lačidlo akcie: Dopredu alebo Ďalej 2">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D:\14. Pexeso zivocichy_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lačidlo akcie: Dopredu alebo Ďalej 2">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Obdĺžnik 3"/>
          <p:cNvSpPr/>
          <p:nvPr/>
        </p:nvSpPr>
        <p:spPr>
          <a:xfrm>
            <a:off x="214282" y="357166"/>
            <a:ext cx="8643998" cy="280076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k-SK" sz="8800" b="1" cap="none" spc="50" dirty="0" smtClean="0">
                <a:ln w="11430"/>
                <a:solidFill>
                  <a:srgbClr val="FF0000"/>
                </a:solidFill>
                <a:effectLst>
                  <a:outerShdw blurRad="76200" dist="50800" dir="5400000" algn="tl" rotWithShape="0">
                    <a:srgbClr val="000000">
                      <a:alpha val="65000"/>
                    </a:srgbClr>
                  </a:outerShdw>
                </a:effectLst>
                <a:latin typeface="Century Schoolbook" pitchFamily="18" charset="0"/>
              </a:rPr>
              <a:t>SPOZNÁVAJ ŽIVOČÍCHY!</a:t>
            </a:r>
            <a:endParaRPr lang="sk-SK" sz="8800" b="1" cap="none" spc="50" dirty="0">
              <a:ln w="11430"/>
              <a:solidFill>
                <a:srgbClr val="FF0000"/>
              </a:solidFill>
              <a:effectLst>
                <a:outerShdw blurRad="76200" dist="50800" dir="5400000" algn="tl" rotWithShape="0">
                  <a:srgbClr val="000000">
                    <a:alpha val="65000"/>
                  </a:srgbClr>
                </a:outerShdw>
              </a:effectLst>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0"/>
            <a:ext cx="8229600" cy="714356"/>
          </a:xfrm>
        </p:spPr>
        <p:txBody>
          <a:bodyPr>
            <a:normAutofit fontScale="90000"/>
          </a:bodyPr>
          <a:lstStyle/>
          <a:p>
            <a:r>
              <a:rPr lang="sk-SK" dirty="0" smtClean="0"/>
              <a:t>ZDROJE:</a:t>
            </a:r>
            <a:endParaRPr lang="sk-SK" dirty="0"/>
          </a:p>
        </p:txBody>
      </p:sp>
      <p:sp>
        <p:nvSpPr>
          <p:cNvPr id="3" name="Zástupný symbol obsahu 2"/>
          <p:cNvSpPr>
            <a:spLocks noGrp="1"/>
          </p:cNvSpPr>
          <p:nvPr>
            <p:ph idx="1"/>
          </p:nvPr>
        </p:nvSpPr>
        <p:spPr>
          <a:xfrm>
            <a:off x="214282" y="1428736"/>
            <a:ext cx="8929718" cy="4525963"/>
          </a:xfrm>
        </p:spPr>
        <p:txBody>
          <a:bodyPr>
            <a:normAutofit fontScale="25000" lnSpcReduction="20000"/>
          </a:bodyPr>
          <a:lstStyle/>
          <a:p>
            <a:r>
              <a:rPr lang="sk-SK" dirty="0" smtClean="0">
                <a:hlinkClick r:id="rId2"/>
              </a:rPr>
              <a:t>https://encrypted-tbn0.gstatic.com/images?q=tbn%3AANd9GcRQbc-KekucTvN9fZcEHg-2EDdQXpcYINTLRuiSa-Nto6Y3Uu4V</a:t>
            </a:r>
            <a:r>
              <a:rPr lang="sk-SK" dirty="0" smtClean="0"/>
              <a:t> </a:t>
            </a:r>
          </a:p>
          <a:p>
            <a:r>
              <a:rPr lang="sk-SK" dirty="0" smtClean="0">
                <a:hlinkClick r:id="rId3"/>
              </a:rPr>
              <a:t>https://lh3.googleusercontent.com/proxy/IVq2cevuUtrEuGZ-qxBB-3n7k-Uj7YS_YFbipE2GhXWIeNWBTayDB8RTW4bhC0bok8WPDGJbTjddFskB-JxHjo41sBpWnWz8C6dozt29Dc_B9LjfN_-7neM5qAMTBY1GqBj4gd22kXzf</a:t>
            </a:r>
            <a:r>
              <a:rPr lang="sk-SK" dirty="0" smtClean="0"/>
              <a:t> </a:t>
            </a:r>
          </a:p>
          <a:p>
            <a:r>
              <a:rPr lang="sk-SK" dirty="0" smtClean="0">
                <a:hlinkClick r:id="rId4"/>
              </a:rPr>
              <a:t>http://themysteriousworld.com/wp-content/uploads/2014/02/chameleons.jpg</a:t>
            </a:r>
            <a:r>
              <a:rPr lang="sk-SK" dirty="0" smtClean="0"/>
              <a:t> </a:t>
            </a:r>
          </a:p>
          <a:p>
            <a:r>
              <a:rPr lang="sk-SK" dirty="0" smtClean="0">
                <a:hlinkClick r:id="rId5"/>
              </a:rPr>
              <a:t>http://themysteriousworld.com/wp-content/uploads/2014/02/dragonfly.jpg</a:t>
            </a:r>
            <a:r>
              <a:rPr lang="sk-SK" dirty="0" smtClean="0"/>
              <a:t> </a:t>
            </a:r>
          </a:p>
          <a:p>
            <a:r>
              <a:rPr lang="sk-SK" dirty="0" smtClean="0">
                <a:hlinkClick r:id="rId6"/>
              </a:rPr>
              <a:t>https://www.vedelisteze.sk/wp-content/uploads/2016/07/mayfly.jpg</a:t>
            </a:r>
            <a:r>
              <a:rPr lang="sk-SK" dirty="0" smtClean="0"/>
              <a:t> </a:t>
            </a:r>
          </a:p>
          <a:p>
            <a:r>
              <a:rPr lang="sk-SK" dirty="0" smtClean="0">
                <a:hlinkClick r:id="rId7"/>
              </a:rPr>
              <a:t>https://lh3.googleusercontent.com/proxy/9yKrbkcDOpXNWqexNc9PESpKbGetv5bfZU3VF77nrUPi_Y4vA6L8UuKY0qeR6b0zUNkZyyBfRfwq6DIx1xt6VBbXQq0FPqaymfjFw4WAm-DhyLlpGnk1Me94MH8hfZ9VmZctEqfAnhQuscLv6ZicUTbkgEhZr2EaBAlmVn7u4SDHyVfoJg</a:t>
            </a:r>
            <a:r>
              <a:rPr lang="sk-SK" dirty="0" smtClean="0"/>
              <a:t> </a:t>
            </a:r>
          </a:p>
          <a:p>
            <a:r>
              <a:rPr lang="sk-SK" dirty="0" smtClean="0">
                <a:hlinkClick r:id="rId8"/>
              </a:rPr>
              <a:t>https://lh3.googleusercontent.com/proxy/NBkYDAumanOeVxSwR4QdM6PfP8brCa-f9Q9080bgPQU1p5yqWh9B8dqGiLTgAcy8x8lZoaaekQcqBz84sdr-V2evjya4GFcga4bWR7M</a:t>
            </a:r>
            <a:r>
              <a:rPr lang="sk-SK" dirty="0" smtClean="0"/>
              <a:t> </a:t>
            </a:r>
          </a:p>
          <a:p>
            <a:r>
              <a:rPr lang="sk-SK" dirty="0" smtClean="0">
                <a:hlinkClick r:id="rId9"/>
              </a:rPr>
              <a:t>https://lh3.googleusercontent.com/proxy/TNJ44JGgEeZqCdy7mpB8CgzPyPDXVbHLdt9oARPmAaQXZc9M1T0Nn4CJy_eZGHNNB4tbcUF5P-7FpCj2</a:t>
            </a:r>
            <a:r>
              <a:rPr lang="sk-SK" dirty="0" smtClean="0"/>
              <a:t> </a:t>
            </a:r>
          </a:p>
          <a:p>
            <a:r>
              <a:rPr lang="sk-SK" dirty="0" smtClean="0">
                <a:hlinkClick r:id="rId10"/>
              </a:rPr>
              <a:t>https://upload.wikimedia.org/wikipedia/commons/d/d6/GermanShep1_wb.jpg</a:t>
            </a:r>
            <a:r>
              <a:rPr lang="sk-SK" dirty="0" smtClean="0"/>
              <a:t> </a:t>
            </a:r>
          </a:p>
          <a:p>
            <a:r>
              <a:rPr lang="sk-SK" dirty="0" smtClean="0">
                <a:hlinkClick r:id="rId11"/>
              </a:rPr>
              <a:t>https://mojevcely.sk/wp-content/uploads/2016/12/Bee-PNG-8.png</a:t>
            </a:r>
            <a:r>
              <a:rPr lang="sk-SK" dirty="0" smtClean="0"/>
              <a:t> </a:t>
            </a:r>
          </a:p>
          <a:p>
            <a:r>
              <a:rPr lang="sk-SK" dirty="0" smtClean="0">
                <a:hlinkClick r:id="rId12"/>
              </a:rPr>
              <a:t>https://www.profideratizacia.sk/jpg/jpg2/223/mucha-domaca-bkg-1000x1000-copy_600x359.jpeg</a:t>
            </a:r>
            <a:r>
              <a:rPr lang="sk-SK" dirty="0" smtClean="0"/>
              <a:t> </a:t>
            </a:r>
          </a:p>
          <a:p>
            <a:r>
              <a:rPr lang="sk-SK" dirty="0" smtClean="0">
                <a:hlinkClick r:id="rId13"/>
              </a:rPr>
              <a:t>https://lh3.googleusercontent.com/proxy/7-xRPrt9tHsn7UZ-69Oz3l4YEEJsR5MLmLKGhSbwF2BmjMdKocvqUZOK9xbBQGMEE32Mcmnol4S-YjpyO48UoieSPoySiERzU5gDtoWcxNKJ9-wSamQ9m_Rx_vckm1psOa5aecEzhWWjGA</a:t>
            </a:r>
            <a:r>
              <a:rPr lang="sk-SK" dirty="0" smtClean="0"/>
              <a:t> </a:t>
            </a:r>
          </a:p>
          <a:p>
            <a:r>
              <a:rPr lang="sk-SK" dirty="0" smtClean="0">
                <a:hlinkClick r:id="rId14"/>
              </a:rPr>
              <a:t>https://cdn.zahrada.sk/wp-content/uploads/2020/02/06133614/shutterstock_14460275151-768x512.jpg</a:t>
            </a:r>
            <a:r>
              <a:rPr lang="sk-SK" dirty="0" smtClean="0"/>
              <a:t> </a:t>
            </a:r>
          </a:p>
          <a:p>
            <a:r>
              <a:rPr lang="sk-SK" dirty="0" smtClean="0">
                <a:hlinkClick r:id="rId15"/>
              </a:rPr>
              <a:t>https://lh3.googleusercontent.com/proxy/aZdJAZCNPd39exTFvu2gkqM1nrkaEN-K2EIvCbg27N20fnCzT1np80H-BcUA4UoSMaaDK2W-cLCXC5cr2N8ahT-4OF434eAEuCkHGI9DLnwYuLsUrMt3nTNlsIv32zip4103Dw</a:t>
            </a:r>
            <a:r>
              <a:rPr lang="sk-SK" dirty="0" smtClean="0"/>
              <a:t> </a:t>
            </a:r>
          </a:p>
          <a:p>
            <a:r>
              <a:rPr lang="sk-SK" dirty="0" smtClean="0">
                <a:hlinkClick r:id="rId16"/>
              </a:rPr>
              <a:t>https://media0.7x.cz/images/media0:50feb27606065.jpg/tu%C4%8Dniak.jpg</a:t>
            </a:r>
            <a:r>
              <a:rPr lang="sk-SK" dirty="0" smtClean="0"/>
              <a:t> </a:t>
            </a:r>
          </a:p>
          <a:p>
            <a:r>
              <a:rPr lang="sk-SK" dirty="0" smtClean="0">
                <a:hlinkClick r:id="rId17"/>
              </a:rPr>
              <a:t>https://lh3.googleusercontent.com/proxy/WKyLwIHaHlPSYQim5eSYB8clXOe9luVTiuGzGsDAWoz1mM__x45z2SvAfOdqQC6i4S6U-GbCQYVu9sfAuqzPn1SoFCHAaA7cUY9Q9jcc5m-R2LqAfYfuJQ</a:t>
            </a:r>
            <a:r>
              <a:rPr lang="sk-SK" dirty="0" smtClean="0"/>
              <a:t> </a:t>
            </a:r>
          </a:p>
          <a:p>
            <a:r>
              <a:rPr lang="sk-SK" dirty="0" smtClean="0">
                <a:hlinkClick r:id="rId18"/>
              </a:rPr>
              <a:t>https://zaujimavo.estranky.sk/img/picture/545/krava.jpg</a:t>
            </a:r>
            <a:r>
              <a:rPr lang="sk-SK" dirty="0" smtClean="0"/>
              <a:t> </a:t>
            </a:r>
          </a:p>
          <a:p>
            <a:r>
              <a:rPr lang="sk-SK" dirty="0" smtClean="0">
                <a:hlinkClick r:id="rId19"/>
              </a:rPr>
              <a:t>https://www.nahuby.sk/images/fotosutaz/2009/05/06/peter_simon_151817.jpg</a:t>
            </a:r>
            <a:r>
              <a:rPr lang="sk-SK" dirty="0" smtClean="0"/>
              <a:t> </a:t>
            </a:r>
          </a:p>
          <a:p>
            <a:r>
              <a:rPr lang="sk-SK" dirty="0" smtClean="0">
                <a:hlinkClick r:id="rId20"/>
              </a:rPr>
              <a:t>https://lh3.googleusercontent.com/proxy/2qVmJtxjNxsHp4DOpyAugfwVfb5aLfiPGNQJ9_dbHQGJP34f5WVLyqNpV1hH9Q-WiNWdRS1SNUphEhRneSQLdMXFIm5L0_V2YS222xmXZoNNusp0VkZ69R1u5Zjtr-Jo6HqHF-sIMVre9qitPq1PyiA6WnKR</a:t>
            </a:r>
            <a:r>
              <a:rPr lang="sk-SK" dirty="0" smtClean="0"/>
              <a:t> </a:t>
            </a:r>
          </a:p>
          <a:p>
            <a:r>
              <a:rPr lang="sk-SK" dirty="0" smtClean="0">
                <a:hlinkClick r:id="rId21"/>
              </a:rPr>
              <a:t>https://www.horar.sk/wp-content/uploads/2009/03/kralik-divy-1-678x381.jpg</a:t>
            </a:r>
            <a:r>
              <a:rPr lang="sk-SK" dirty="0" smtClean="0"/>
              <a:t> </a:t>
            </a:r>
          </a:p>
          <a:p>
            <a:r>
              <a:rPr lang="sk-SK" dirty="0" smtClean="0">
                <a:hlinkClick r:id="rId22"/>
              </a:rPr>
              <a:t>https://ipravda.sk/res/2013/06/30/thumbs/rys-ostrovid-clanokW.jpg</a:t>
            </a:r>
            <a:r>
              <a:rPr lang="sk-SK" dirty="0" smtClean="0"/>
              <a:t> </a:t>
            </a:r>
          </a:p>
          <a:p>
            <a:r>
              <a:rPr lang="sk-SK" dirty="0" smtClean="0">
                <a:hlinkClick r:id="rId23"/>
              </a:rPr>
              <a:t>https://upload.wikimedia.org/wikipedia/commons/thumb/0/0f/Uhu-3.jpg/220px-Uhu-3.jpg</a:t>
            </a:r>
            <a:r>
              <a:rPr lang="sk-SK" dirty="0" smtClean="0"/>
              <a:t> </a:t>
            </a:r>
          </a:p>
          <a:p>
            <a:r>
              <a:rPr lang="sk-SK" dirty="0" smtClean="0">
                <a:hlinkClick r:id="rId24"/>
              </a:rPr>
              <a:t>https://cdn.webnoviny.sk/2016/11/2.slon-africky.jpg</a:t>
            </a:r>
            <a:r>
              <a:rPr lang="sk-SK" dirty="0" smtClean="0"/>
              <a:t> </a:t>
            </a:r>
          </a:p>
          <a:p>
            <a:r>
              <a:rPr lang="sk-SK" dirty="0" smtClean="0">
                <a:hlinkClick r:id="rId25"/>
              </a:rPr>
              <a:t>https://zaujimavo.estranky.sk/img/picture/237/1.jpg</a:t>
            </a:r>
            <a:r>
              <a:rPr lang="sk-SK" dirty="0" smtClean="0"/>
              <a:t> </a:t>
            </a:r>
          </a:p>
          <a:p>
            <a:r>
              <a:rPr lang="sk-SK" dirty="0" smtClean="0">
                <a:hlinkClick r:id="rId26"/>
              </a:rPr>
              <a:t>https://www.nahuby.sk/images/fotosutaz/2017/02/08/Aquila-chrysaetos/erik_muller_607665.jpg</a:t>
            </a:r>
            <a:r>
              <a:rPr lang="sk-SK" dirty="0" smtClean="0"/>
              <a:t> </a:t>
            </a:r>
          </a:p>
          <a:p>
            <a:r>
              <a:rPr lang="sk-SK" dirty="0" smtClean="0">
                <a:hlinkClick r:id="rId27"/>
              </a:rPr>
              <a:t>https://upload.wikimedia.org/wikipedia/commons/9/94/Lunca-European-Wolf.jpg</a:t>
            </a:r>
            <a:r>
              <a:rPr lang="sk-SK" dirty="0" smtClean="0"/>
              <a:t> </a:t>
            </a:r>
          </a:p>
          <a:p>
            <a:r>
              <a:rPr lang="sk-SK" dirty="0" smtClean="0">
                <a:hlinkClick r:id="rId28"/>
              </a:rPr>
              <a:t>https://img.ephoto.sk/data/users//663/photos/1bde350d9235d542d5567d283ac5049e7d1ad1dc_large.jpg</a:t>
            </a:r>
            <a:r>
              <a:rPr lang="sk-SK" dirty="0" smtClean="0"/>
              <a:t> </a:t>
            </a:r>
          </a:p>
          <a:p>
            <a:r>
              <a:rPr lang="sk-SK" dirty="0" smtClean="0">
                <a:hlinkClick r:id="rId29"/>
              </a:rPr>
              <a:t>https://www.zoo-olomouc.cz/sites/default/files/images/animalcard/dsc_9509.jpg</a:t>
            </a:r>
            <a:r>
              <a:rPr lang="sk-SK" dirty="0" smtClean="0"/>
              <a:t> </a:t>
            </a:r>
          </a:p>
          <a:p>
            <a:r>
              <a:rPr lang="sk-SK" dirty="0" smtClean="0">
                <a:hlinkClick r:id="rId30"/>
              </a:rPr>
              <a:t>https://upload.wikimedia.org/wikipedia/commons/4/42/Galapagos_giant_tortoise_Geochelone_elephantopus.jpg</a:t>
            </a:r>
            <a:r>
              <a:rPr lang="sk-SK" dirty="0" smtClean="0"/>
              <a:t> </a:t>
            </a:r>
          </a:p>
          <a:p>
            <a:r>
              <a:rPr lang="sk-SK" dirty="0" smtClean="0">
                <a:hlinkClick r:id="rId31"/>
              </a:rPr>
              <a:t>https://www.chovzvirat.cz/images/zvirata/velryba-gronska_ucz13iq.jpg</a:t>
            </a:r>
            <a:r>
              <a:rPr lang="sk-SK" dirty="0" smtClean="0"/>
              <a:t> </a:t>
            </a:r>
          </a:p>
          <a:p>
            <a:r>
              <a:rPr lang="sk-SK" dirty="0" smtClean="0">
                <a:hlinkClick r:id="rId32"/>
              </a:rPr>
              <a:t>https://www.fotoma.sk/images/content/fotografie/1404/f15544ec67e11868de5caf529a7cb70d_1000x750_fit.jpg</a:t>
            </a:r>
            <a:r>
              <a:rPr lang="sk-SK" dirty="0" smtClean="0"/>
              <a:t> </a:t>
            </a:r>
          </a:p>
          <a:p>
            <a:r>
              <a:rPr lang="sk-SK" dirty="0" smtClean="0">
                <a:hlinkClick r:id="rId33"/>
              </a:rPr>
              <a:t>https://upload.wikimedia.org/wikipedia/commons/thumb/a/a2/CygneVaires.jpg/260px-CygneVaires.jpg</a:t>
            </a:r>
            <a:endParaRPr lang="sk-SK" dirty="0" smtClean="0"/>
          </a:p>
          <a:p>
            <a:r>
              <a:rPr lang="sk-SK" dirty="0" smtClean="0">
                <a:hlinkClick r:id="rId34"/>
              </a:rPr>
              <a:t>https://cdn.pixabay.com/photo/2016/07/07/16/09/domestic-horse-1502652_960_720.jpg</a:t>
            </a:r>
            <a:r>
              <a:rPr lang="sk-SK" dirty="0" smtClean="0"/>
              <a:t>  </a:t>
            </a:r>
          </a:p>
          <a:p>
            <a:r>
              <a:rPr lang="sk-SK" dirty="0" smtClean="0">
                <a:hlinkClick r:id="rId35"/>
              </a:rPr>
              <a:t>https://www.mozaweb.com/sk/mozaik3D/BIO/allat/keresztespok/960.jpg</a:t>
            </a:r>
            <a:r>
              <a:rPr lang="sk-SK" dirty="0" smtClean="0"/>
              <a:t> </a:t>
            </a:r>
          </a:p>
          <a:p>
            <a:r>
              <a:rPr lang="sk-SK" dirty="0" smtClean="0">
                <a:hlinkClick r:id="rId36"/>
              </a:rPr>
              <a:t>https://lh3.googleusercontent.com/proxy/PZ5NoavBgdqDfL1yH8gqJETa7Zl7-pfM0x-q-HtjgAri2KaPca0150oPwYZCverrG2Wu_C3bbLR0pVd_9AbAj3PUjUEcum3JDSQ_Wm0PRbs0yEFtZ88</a:t>
            </a:r>
            <a:endParaRPr lang="sk-SK" dirty="0" smtClean="0"/>
          </a:p>
          <a:p>
            <a:r>
              <a:rPr lang="sk-SK" dirty="0" smtClean="0">
                <a:hlinkClick r:id="rId37"/>
              </a:rPr>
              <a:t>https://fotolovci.sk/images/gallery/large/jelen-lesny-red-deer-cervus-elaphus-757.jpg</a:t>
            </a:r>
            <a:r>
              <a:rPr lang="sk-SK" dirty="0" smtClean="0"/>
              <a:t>  </a:t>
            </a:r>
          </a:p>
          <a:p>
            <a:r>
              <a:rPr lang="sk-SK" dirty="0" smtClean="0">
                <a:hlinkClick r:id="rId38"/>
              </a:rPr>
              <a:t>https://upload.wikimedia.org/wikipedia/commons/thumb/8/8a/Orangutan_01.jpg/1200px-Orangutan_01.jpg</a:t>
            </a:r>
            <a:r>
              <a:rPr lang="sk-SK" dirty="0" smtClean="0"/>
              <a:t> </a:t>
            </a:r>
          </a:p>
          <a:p>
            <a:r>
              <a:rPr lang="sk-SK" dirty="0" smtClean="0">
                <a:hlinkClick r:id="rId39"/>
              </a:rPr>
              <a:t>https://lh3.googleusercontent.com/proxy/Yr_E3K32qa0PqqFwzu3fVubYhzQggVvul9ivoAP9895BEjxvz_NNzKuP-SmqtjMcThkJP3G-rrqKQ_9XAP7kQii7zNqN-UF5Sy_OqTL6Hb7SC21xvgM9U64</a:t>
            </a:r>
            <a:r>
              <a:rPr lang="sk-SK" dirty="0" smtClean="0"/>
              <a:t> </a:t>
            </a:r>
          </a:p>
          <a:p>
            <a:r>
              <a:rPr lang="sk-SK" dirty="0" smtClean="0">
                <a:hlinkClick r:id="rId40"/>
              </a:rPr>
              <a:t>https://horou.sk/wp-content/uploads/2019/03/kacica-titulka.png</a:t>
            </a:r>
            <a:r>
              <a:rPr lang="sk-SK" dirty="0" smtClean="0"/>
              <a:t> </a:t>
            </a:r>
            <a:endParaRPr lang="sk-SK" dirty="0"/>
          </a:p>
        </p:txBody>
      </p:sp>
      <p:sp>
        <p:nvSpPr>
          <p:cNvPr id="4" name="BlokTextu 3"/>
          <p:cNvSpPr txBox="1"/>
          <p:nvPr/>
        </p:nvSpPr>
        <p:spPr>
          <a:xfrm>
            <a:off x="428596" y="714356"/>
            <a:ext cx="4922373" cy="646331"/>
          </a:xfrm>
          <a:prstGeom prst="rect">
            <a:avLst/>
          </a:prstGeom>
          <a:noFill/>
        </p:spPr>
        <p:txBody>
          <a:bodyPr wrap="none" rtlCol="0">
            <a:spAutoFit/>
          </a:bodyPr>
          <a:lstStyle/>
          <a:p>
            <a:r>
              <a:rPr lang="sk-SK" dirty="0" smtClean="0"/>
              <a:t>Pracovná učebnica	</a:t>
            </a:r>
            <a:r>
              <a:rPr lang="sk-SK" dirty="0" err="1" smtClean="0"/>
              <a:t>prvouky</a:t>
            </a:r>
            <a:r>
              <a:rPr lang="sk-SK" dirty="0" smtClean="0"/>
              <a:t> pre 2.roč.  -  R. </a:t>
            </a:r>
            <a:r>
              <a:rPr lang="sk-SK" dirty="0" err="1" smtClean="0"/>
              <a:t>Adame</a:t>
            </a:r>
            <a:endParaRPr lang="sk-SK" dirty="0" smtClean="0"/>
          </a:p>
          <a:p>
            <a:r>
              <a:rPr lang="sk-SK" dirty="0" smtClean="0"/>
              <a:t>Metodické komentáre k pracovnej učebnici</a:t>
            </a:r>
            <a:endParaRPr lang="sk-S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4098"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Obdĺžnik 4"/>
          <p:cNvSpPr/>
          <p:nvPr/>
        </p:nvSpPr>
        <p:spPr>
          <a:xfrm>
            <a:off x="500034" y="1071546"/>
            <a:ext cx="6643734" cy="2554545"/>
          </a:xfrm>
          <a:prstGeom prst="rect">
            <a:avLst/>
          </a:prstGeom>
        </p:spPr>
        <p:txBody>
          <a:bodyPr wrap="square">
            <a:spAutoFit/>
          </a:bodyPr>
          <a:lstStyle/>
          <a:p>
            <a:r>
              <a:rPr lang="sk-SK" sz="4000" dirty="0">
                <a:latin typeface="Century Schoolbook" pitchFamily="18" charset="0"/>
              </a:rPr>
              <a:t>Po jazere pláva, </a:t>
            </a:r>
          </a:p>
          <a:p>
            <a:r>
              <a:rPr lang="pl-PL" sz="4000" dirty="0">
                <a:latin typeface="Century Schoolbook" pitchFamily="18" charset="0"/>
              </a:rPr>
              <a:t>a nie je to hračka, krídelkami máva </a:t>
            </a:r>
          </a:p>
          <a:p>
            <a:r>
              <a:rPr lang="sk-SK" sz="4000" dirty="0">
                <a:latin typeface="Century Schoolbook" pitchFamily="18" charset="0"/>
              </a:rPr>
              <a:t>a volá sa... 	</a:t>
            </a:r>
          </a:p>
        </p:txBody>
      </p:sp>
      <p:sp>
        <p:nvSpPr>
          <p:cNvPr id="6" name="Zaoblený obdĺžnik 5"/>
          <p:cNvSpPr/>
          <p:nvPr/>
        </p:nvSpPr>
        <p:spPr>
          <a:xfrm>
            <a:off x="8001024" y="214290"/>
            <a:ext cx="714412"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a:t>
            </a:r>
            <a:endParaRPr lang="sk-SK" sz="5400" b="1" dirty="0">
              <a:solidFill>
                <a:srgbClr val="FF0000"/>
              </a:solidFill>
              <a:latin typeface="Century Schoolbook" pitchFamily="18" charset="0"/>
            </a:endParaRPr>
          </a:p>
        </p:txBody>
      </p:sp>
      <p:sp>
        <p:nvSpPr>
          <p:cNvPr id="7" name="Zaoblený obdĺžnik 6"/>
          <p:cNvSpPr/>
          <p:nvPr/>
        </p:nvSpPr>
        <p:spPr>
          <a:xfrm>
            <a:off x="1071538" y="4214818"/>
            <a:ext cx="3429024"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kačka</a:t>
            </a:r>
            <a:endParaRPr lang="sk-SK" sz="5400" b="1" dirty="0">
              <a:solidFill>
                <a:srgbClr val="FF0000"/>
              </a:solidFill>
              <a:latin typeface="Century Schoolbook" pitchFamily="18" charset="0"/>
            </a:endParaRPr>
          </a:p>
        </p:txBody>
      </p:sp>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4098" name="Picture 2" descr="Výsledok vyhľadávania obrázkov pre dopyt nature with animals border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Obdĺžnik 4"/>
          <p:cNvSpPr/>
          <p:nvPr/>
        </p:nvSpPr>
        <p:spPr>
          <a:xfrm>
            <a:off x="500034" y="1071546"/>
            <a:ext cx="6643734" cy="2554545"/>
          </a:xfrm>
          <a:prstGeom prst="rect">
            <a:avLst/>
          </a:prstGeom>
        </p:spPr>
        <p:txBody>
          <a:bodyPr wrap="square">
            <a:spAutoFit/>
          </a:bodyPr>
          <a:lstStyle/>
          <a:p>
            <a:r>
              <a:rPr lang="sk-SK" sz="4000" dirty="0">
                <a:latin typeface="Century Schoolbook" pitchFamily="18" charset="0"/>
              </a:rPr>
              <a:t>Telo samé pichliače, chrbát, hlava tiež, </a:t>
            </a:r>
          </a:p>
          <a:p>
            <a:r>
              <a:rPr lang="sk-SK" sz="4000" dirty="0">
                <a:latin typeface="Century Schoolbook" pitchFamily="18" charset="0"/>
              </a:rPr>
              <a:t>dážďovka mu veľmi chutí a volá sa... 	</a:t>
            </a:r>
          </a:p>
        </p:txBody>
      </p:sp>
      <p:sp>
        <p:nvSpPr>
          <p:cNvPr id="6" name="Zaoblený obdĺžnik 5"/>
          <p:cNvSpPr/>
          <p:nvPr/>
        </p:nvSpPr>
        <p:spPr>
          <a:xfrm>
            <a:off x="8001024" y="214290"/>
            <a:ext cx="714412"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a:t>
            </a:r>
            <a:endParaRPr lang="sk-SK" sz="5400" b="1" dirty="0">
              <a:solidFill>
                <a:srgbClr val="FF0000"/>
              </a:solidFill>
              <a:latin typeface="Century Schoolbook" pitchFamily="18" charset="0"/>
            </a:endParaRPr>
          </a:p>
        </p:txBody>
      </p:sp>
      <p:sp>
        <p:nvSpPr>
          <p:cNvPr id="7" name="Zaoblený obdĺžnik 6"/>
          <p:cNvSpPr/>
          <p:nvPr/>
        </p:nvSpPr>
        <p:spPr>
          <a:xfrm>
            <a:off x="1071538" y="4214818"/>
            <a:ext cx="3429024" cy="91440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k-SK" sz="5400" b="1" dirty="0" smtClean="0">
                <a:solidFill>
                  <a:srgbClr val="FF0000"/>
                </a:solidFill>
                <a:latin typeface="Century Schoolbook" pitchFamily="18" charset="0"/>
              </a:rPr>
              <a:t>jež</a:t>
            </a:r>
            <a:endParaRPr lang="sk-SK" sz="5400" b="1" dirty="0">
              <a:solidFill>
                <a:srgbClr val="FF0000"/>
              </a:solidFill>
              <a:latin typeface="Century Schoolbook" pitchFamily="18" charset="0"/>
            </a:endParaRPr>
          </a:p>
        </p:txBody>
      </p:sp>
      <p:sp>
        <p:nvSpPr>
          <p:cNvPr id="8" name="Tlačidlo akcie: Dopredu alebo Ďalej 7">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Výsledok vyhľadávania obrázkov pre dopyt animals background"/>
          <p:cNvPicPr>
            <a:picLocks noChangeAspect="1" noChangeArrowheads="1"/>
          </p:cNvPicPr>
          <p:nvPr/>
        </p:nvPicPr>
        <p:blipFill>
          <a:blip r:embed="rId3"/>
          <a:srcRect/>
          <a:stretch>
            <a:fillRect/>
          </a:stretch>
        </p:blipFill>
        <p:spPr bwMode="auto">
          <a:xfrm>
            <a:off x="-1" y="0"/>
            <a:ext cx="9184843" cy="6858000"/>
          </a:xfrm>
          <a:prstGeom prst="rect">
            <a:avLst/>
          </a:prstGeom>
          <a:noFill/>
        </p:spPr>
      </p:pic>
      <p:sp>
        <p:nvSpPr>
          <p:cNvPr id="7" name="Bublina v tvare zaobleného obdĺžnika 6"/>
          <p:cNvSpPr/>
          <p:nvPr/>
        </p:nvSpPr>
        <p:spPr>
          <a:xfrm>
            <a:off x="1214414" y="1000108"/>
            <a:ext cx="2500330" cy="2214578"/>
          </a:xfrm>
          <a:prstGeom prst="wedgeRoundRectCallout">
            <a:avLst>
              <a:gd name="adj1" fmla="val -21365"/>
              <a:gd name="adj2" fmla="val 61896"/>
              <a:gd name="adj3" fmla="val 16667"/>
            </a:avLst>
          </a:prstGeom>
          <a:gradFill flip="none" rotWithShape="1">
            <a:gsLst>
              <a:gs pos="0">
                <a:srgbClr val="008E40">
                  <a:tint val="66000"/>
                  <a:satMod val="160000"/>
                </a:srgbClr>
              </a:gs>
              <a:gs pos="50000">
                <a:srgbClr val="008E40">
                  <a:tint val="44500"/>
                  <a:satMod val="160000"/>
                </a:srgbClr>
              </a:gs>
              <a:gs pos="100000">
                <a:srgbClr val="008E40">
                  <a:tint val="23500"/>
                  <a:satMod val="160000"/>
                </a:srgbClr>
              </a:gs>
            </a:gsLst>
            <a:lin ang="16200000" scaled="1"/>
            <a:tileRect/>
          </a:gradFill>
          <a:ln>
            <a:solidFill>
              <a:srgbClr val="006C31"/>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sk-SK" sz="2800" b="1" dirty="0" smtClean="0">
                <a:solidFill>
                  <a:srgbClr val="006C31"/>
                </a:solidFill>
                <a:latin typeface="Century Schoolbook" pitchFamily="18" charset="0"/>
                <a:cs typeface="Times New Roman" pitchFamily="18" charset="0"/>
              </a:rPr>
              <a:t>Psy dospievajú oveľa rýchlejšie ako ľudia.</a:t>
            </a:r>
            <a:endParaRPr lang="sk-SK" sz="2800" b="1" dirty="0">
              <a:solidFill>
                <a:srgbClr val="006C31"/>
              </a:solidFill>
              <a:latin typeface="Century Schoolbook" pitchFamily="18" charset="0"/>
              <a:cs typeface="Times New Roman" pitchFamily="18" charset="0"/>
            </a:endParaRPr>
          </a:p>
        </p:txBody>
      </p:sp>
      <p:pic>
        <p:nvPicPr>
          <p:cNvPr id="8" name="Obrázok 10" descr="obr 030_str29_ul1.PNG"/>
          <p:cNvPicPr>
            <a:picLocks noChangeAspect="1"/>
          </p:cNvPicPr>
          <p:nvPr/>
        </p:nvPicPr>
        <p:blipFill>
          <a:blip r:embed="rId4"/>
          <a:srcRect l="6499" t="4851" r="51450" b="54201"/>
          <a:stretch>
            <a:fillRect/>
          </a:stretch>
        </p:blipFill>
        <p:spPr bwMode="auto">
          <a:xfrm>
            <a:off x="642910" y="3214686"/>
            <a:ext cx="2133692" cy="2870210"/>
          </a:xfrm>
          <a:prstGeom prst="rect">
            <a:avLst/>
          </a:prstGeom>
          <a:noFill/>
          <a:ln w="9525">
            <a:noFill/>
            <a:miter lim="800000"/>
            <a:headEnd/>
            <a:tailEnd/>
          </a:ln>
        </p:spPr>
      </p:pic>
      <p:sp>
        <p:nvSpPr>
          <p:cNvPr id="9" name="Bublina v tvare zaobleného obdĺžnika 8"/>
          <p:cNvSpPr/>
          <p:nvPr/>
        </p:nvSpPr>
        <p:spPr>
          <a:xfrm>
            <a:off x="4714876" y="785794"/>
            <a:ext cx="3071834" cy="1571636"/>
          </a:xfrm>
          <a:prstGeom prst="wedgeRoundRectCallout">
            <a:avLst>
              <a:gd name="adj1" fmla="val -30944"/>
              <a:gd name="adj2" fmla="val 60681"/>
              <a:gd name="adj3" fmla="val 16667"/>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sk-SK" sz="2800" b="1" dirty="0" smtClean="0">
                <a:solidFill>
                  <a:schemeClr val="accent6">
                    <a:lumMod val="75000"/>
                  </a:schemeClr>
                </a:solidFill>
                <a:latin typeface="Century Schoolbook" pitchFamily="18" charset="0"/>
                <a:cs typeface="Times New Roman" pitchFamily="18" charset="0"/>
              </a:rPr>
              <a:t>Ako je možné, že má len šesť rokov a je taký šikovný?</a:t>
            </a:r>
            <a:endParaRPr lang="sk-SK" sz="2800" b="1" dirty="0">
              <a:solidFill>
                <a:schemeClr val="accent6">
                  <a:lumMod val="75000"/>
                </a:schemeClr>
              </a:solidFill>
              <a:latin typeface="Century Schoolbook" pitchFamily="18" charset="0"/>
              <a:cs typeface="Times New Roman" pitchFamily="18" charset="0"/>
            </a:endParaRPr>
          </a:p>
        </p:txBody>
      </p:sp>
      <p:pic>
        <p:nvPicPr>
          <p:cNvPr id="10" name="Obrázok 9" descr="obr 028jasminka a danko hore_str24_zapisnik, jasminka dole_str26_ul2.PNG"/>
          <p:cNvPicPr>
            <a:picLocks noChangeAspect="1"/>
          </p:cNvPicPr>
          <p:nvPr/>
        </p:nvPicPr>
        <p:blipFill>
          <a:blip r:embed="rId5" cstate="print"/>
          <a:srcRect l="19362" t="43867" r="27725" b="-9"/>
          <a:stretch>
            <a:fillRect/>
          </a:stretch>
        </p:blipFill>
        <p:spPr>
          <a:xfrm>
            <a:off x="4071934" y="2428868"/>
            <a:ext cx="2714644" cy="3547708"/>
          </a:xfrm>
          <a:prstGeom prst="ellipse">
            <a:avLst/>
          </a:prstGeom>
        </p:spPr>
      </p:pic>
      <p:sp>
        <p:nvSpPr>
          <p:cNvPr id="12" name="Tlačidlo akcie: Dopredu alebo Ďalej 11">
            <a:hlinkClick r:id="" action="ppaction://hlinkshowjump?jump=nextslide" highlightClick="1"/>
          </p:cNvPr>
          <p:cNvSpPr/>
          <p:nvPr/>
        </p:nvSpPr>
        <p:spPr>
          <a:xfrm>
            <a:off x="8673120" y="6315650"/>
            <a:ext cx="470880" cy="54235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TotalTime>
  <Words>1582</Words>
  <Application>Microsoft Office PowerPoint</Application>
  <PresentationFormat>Prezentácia na obrazovke (4:3)</PresentationFormat>
  <Paragraphs>492</Paragraphs>
  <Slides>68</Slides>
  <Notes>64</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68</vt:i4>
      </vt:variant>
    </vt:vector>
  </HeadingPairs>
  <TitlesOfParts>
    <vt:vector size="73" baseType="lpstr">
      <vt:lpstr>Arial</vt:lpstr>
      <vt:lpstr>Calibri</vt:lpstr>
      <vt:lpstr>Century Schoolbook</vt:lpstr>
      <vt:lpstr>Times New Roman</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Mgr. Danka Spišáková</dc:creator>
  <cp:lastModifiedBy>ZS_Lehnice_2</cp:lastModifiedBy>
  <cp:revision>512</cp:revision>
  <dcterms:created xsi:type="dcterms:W3CDTF">2020-03-20T08:01:51Z</dcterms:created>
  <dcterms:modified xsi:type="dcterms:W3CDTF">2021-01-22T08:18:41Z</dcterms:modified>
</cp:coreProperties>
</file>