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2" r:id="rId4"/>
    <p:sldId id="258" r:id="rId5"/>
    <p:sldId id="273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1" r:id="rId15"/>
    <p:sldId id="265" r:id="rId16"/>
    <p:sldId id="274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>
        <p:scale>
          <a:sx n="40" d="100"/>
          <a:sy n="40" d="100"/>
        </p:scale>
        <p:origin x="-1860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0935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2744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5396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5274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2416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0473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1698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6374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66585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9334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2994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4/7/2020</a:t>
            </a:fld>
            <a:endParaRPr lang="en-US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276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z2XNsqNKN2Y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z2XNsqNKN2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z2XNsqNKN2Y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z2XNsqNKN2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z2XNsqNKN2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s://www.youtube.com/watch?v=78Apr-nI-M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z2XNsqNKN2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z2XNsqNKN2Y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78Apr-nI-M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z2XNsqNKN2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z2XNsqNKN2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z2XNsqNKN2Y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z2XNsqNKN2Y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z2XNsqNKN2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z2XNsqNKN2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z2XNsqNKN2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z2XNsqNKN2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8330"/>
            <a:ext cx="12192000" cy="7506330"/>
          </a:xfrm>
          <a:prstGeom prst="rect">
            <a:avLst/>
          </a:prstGeom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1711324" y="2083199"/>
            <a:ext cx="8956676" cy="2397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4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k-SK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RASTLINY</a:t>
            </a:r>
          </a:p>
          <a:p>
            <a:pPr algn="ctr"/>
            <a:endParaRPr lang="sk-SK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sk-SK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LESNÉHO SPOLOČENSTVA</a:t>
            </a:r>
          </a:p>
          <a:p>
            <a:pPr algn="ctr"/>
            <a:endParaRPr lang="sk-SK" sz="4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343400" y="6389340"/>
            <a:ext cx="513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>
              <a:latin typeface="Comic Sans MS" panose="030F0702030302020204" pitchFamily="66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024" y="239136"/>
            <a:ext cx="2288456" cy="1582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7516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hlinkClick r:id="rId2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530"/>
            <a:ext cx="12192000" cy="7506330"/>
          </a:xfrm>
          <a:prstGeom prst="rect">
            <a:avLst/>
          </a:prstGeom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924708" y="-340375"/>
            <a:ext cx="10681060" cy="22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MÚDROSTI DETEKTÍVOV</a:t>
            </a:r>
            <a:endParaRPr lang="sk-SK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41828" y="1495238"/>
            <a:ext cx="8715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DUB letný </a:t>
            </a:r>
            <a:r>
              <a:rPr lang="sk-SK" sz="3200" dirty="0" smtClean="0">
                <a:latin typeface="Comic Sans MS" panose="030F0702030302020204" pitchFamily="66" charset="0"/>
              </a:rPr>
              <a:t>je symbolom sily a dlhovekosti.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08" y="2588904"/>
            <a:ext cx="5273195" cy="3515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13" y="2306090"/>
            <a:ext cx="4639175" cy="3479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13719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hlinkClick r:id="rId2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530"/>
            <a:ext cx="12192000" cy="7506330"/>
          </a:xfrm>
          <a:prstGeom prst="rect">
            <a:avLst/>
          </a:prstGeom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924708" y="-340375"/>
            <a:ext cx="10681060" cy="22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MÚDROSTI DETEKTÍVOV</a:t>
            </a:r>
            <a:endParaRPr lang="sk-SK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396240" y="1466837"/>
            <a:ext cx="11582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32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BUK lesný </a:t>
            </a:r>
            <a:r>
              <a:rPr lang="sk-SK" sz="3200" dirty="0" smtClean="0">
                <a:latin typeface="Comic Sans MS" panose="030F0702030302020204" pitchFamily="66" charset="0"/>
              </a:rPr>
              <a:t>nazývame aj „matkou lesa.“  V bukových lesoch sú veľmi dobré podmienky pre život , preto sa tu darí mnohým rastlinám. Poskytujú úkryt rôznym druhom živočíchov. </a:t>
            </a:r>
          </a:p>
          <a:p>
            <a:pPr algn="just"/>
            <a:endParaRPr lang="sk-SK" sz="2800" i="1" dirty="0" smtClean="0">
              <a:latin typeface="Century Schoolbook" pitchFamily="18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6" y="2730672"/>
            <a:ext cx="3194685" cy="3194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00"/>
          <a:stretch/>
        </p:blipFill>
        <p:spPr>
          <a:xfrm>
            <a:off x="7940294" y="764183"/>
            <a:ext cx="3851910" cy="4961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78" y="-247440"/>
            <a:ext cx="6792391" cy="5094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337329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hlinkClick r:id="rId2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530"/>
            <a:ext cx="12192000" cy="7506330"/>
          </a:xfrm>
          <a:prstGeom prst="rect">
            <a:avLst/>
          </a:prstGeom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924708" y="-340375"/>
            <a:ext cx="10681060" cy="22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MÚDROSTI DETEKTÍVOV</a:t>
            </a:r>
            <a:endParaRPr lang="sk-SK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98120" y="1521843"/>
            <a:ext cx="11993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800" dirty="0">
                <a:latin typeface="Comic Sans MS" panose="030F0702030302020204" pitchFamily="66" charset="0"/>
              </a:rPr>
              <a:t>V minulosti bol 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HRAB obyčajný </a:t>
            </a:r>
            <a:r>
              <a:rPr lang="sk-SK" sz="2800" dirty="0">
                <a:latin typeface="Comic Sans MS" panose="030F0702030302020204" pitchFamily="66" charset="0"/>
              </a:rPr>
              <a:t>tradičnou súčasťou šľachtických  záhrad.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11"/>
          <a:stretch/>
        </p:blipFill>
        <p:spPr>
          <a:xfrm>
            <a:off x="1242060" y="1402080"/>
            <a:ext cx="6050280" cy="4373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13"/>
          <a:stretch/>
        </p:blipFill>
        <p:spPr>
          <a:xfrm>
            <a:off x="6608690" y="-128871"/>
            <a:ext cx="4997078" cy="6194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67932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hlinkClick r:id="rId2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530"/>
            <a:ext cx="12192000" cy="7506330"/>
          </a:xfrm>
          <a:prstGeom prst="rect">
            <a:avLst/>
          </a:prstGeom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924708" y="-340375"/>
            <a:ext cx="10681060" cy="22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MÚDROSTI DETEKTÍVOV</a:t>
            </a:r>
            <a:endParaRPr lang="sk-SK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98120" y="1521843"/>
            <a:ext cx="11993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800" dirty="0">
                <a:latin typeface="Comic Sans MS" panose="030F0702030302020204" pitchFamily="66" charset="0"/>
              </a:rPr>
              <a:t>Čerstvé ihličie 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BOROVICE lesnej </a:t>
            </a:r>
            <a:r>
              <a:rPr lang="sk-SK" sz="2800" dirty="0">
                <a:latin typeface="Comic Sans MS" panose="030F0702030302020204" pitchFamily="66" charset="0"/>
              </a:rPr>
              <a:t>obsahuje veľa živice, z ktorej sa robí vonný olej. 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6" y="1836299"/>
            <a:ext cx="4389120" cy="329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32" y="-220334"/>
            <a:ext cx="4749028" cy="6100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38" y="0"/>
            <a:ext cx="4157260" cy="5543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382819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hlinkClick r:id="rId2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530"/>
            <a:ext cx="12192000" cy="7506330"/>
          </a:xfrm>
          <a:prstGeom prst="rect">
            <a:avLst/>
          </a:prstGeom>
          <a:ln>
            <a:noFill/>
          </a:ln>
        </p:spPr>
      </p:pic>
      <p:sp>
        <p:nvSpPr>
          <p:cNvPr id="4" name="Obdĺžnik 3"/>
          <p:cNvSpPr/>
          <p:nvPr/>
        </p:nvSpPr>
        <p:spPr>
          <a:xfrm>
            <a:off x="4521420" y="6225641"/>
            <a:ext cx="7260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dirty="0">
                <a:latin typeface="Comic Sans MS" panose="030F0702030302020204" pitchFamily="66" charset="0"/>
                <a:hlinkClick r:id="rId4"/>
              </a:rPr>
              <a:t>https://www.youtube.com/watch?v=78Apr-nI-Mg</a:t>
            </a:r>
            <a:endParaRPr lang="sk-SK" sz="2400" dirty="0">
              <a:latin typeface="Comic Sans MS" panose="030F0702030302020204" pitchFamily="66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042095" y="2397882"/>
            <a:ext cx="9144000" cy="289925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k-SK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z</a:t>
            </a:r>
            <a:r>
              <a:rPr lang="sk-SK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apni si zvuk</a:t>
            </a:r>
          </a:p>
          <a:p>
            <a:pPr algn="l"/>
            <a:endParaRPr lang="sk-SK" sz="3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k-SK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pohodlne sa usaď</a:t>
            </a:r>
          </a:p>
          <a:p>
            <a:pPr algn="l"/>
            <a:endParaRPr lang="sk-SK" sz="3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sk-SK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sk-SK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ozorne počúvaj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sk-SK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l"/>
            <a:endParaRPr lang="sk-SK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-388285" y="-225150"/>
            <a:ext cx="10681060" cy="22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NA ZÁVER SI POZRI VIDEO</a:t>
            </a:r>
            <a:endParaRPr lang="sk-SK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65" y="2229347"/>
            <a:ext cx="2844055" cy="3648434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64" y="3945445"/>
            <a:ext cx="1931702" cy="1931702"/>
          </a:xfrm>
          <a:prstGeom prst="rect">
            <a:avLst/>
          </a:prstGeom>
        </p:spPr>
      </p:pic>
      <p:grpSp>
        <p:nvGrpSpPr>
          <p:cNvPr id="16" name="Skupina 15"/>
          <p:cNvGrpSpPr/>
          <p:nvPr/>
        </p:nvGrpSpPr>
        <p:grpSpPr>
          <a:xfrm>
            <a:off x="8665518" y="1340450"/>
            <a:ext cx="2313992" cy="1474236"/>
            <a:chOff x="9209314" y="2024743"/>
            <a:chExt cx="2313992" cy="1474236"/>
          </a:xfrm>
        </p:grpSpPr>
        <p:sp>
          <p:nvSpPr>
            <p:cNvPr id="17" name="Oválna bublina 16"/>
            <p:cNvSpPr/>
            <p:nvPr/>
          </p:nvSpPr>
          <p:spPr>
            <a:xfrm>
              <a:off x="9209314" y="2024743"/>
              <a:ext cx="2313992" cy="1474236"/>
            </a:xfrm>
            <a:prstGeom prst="wedgeEllipseCallou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8" name="BlokTextu 17"/>
            <p:cNvSpPr txBox="1"/>
            <p:nvPr/>
          </p:nvSpPr>
          <p:spPr>
            <a:xfrm>
              <a:off x="9493897" y="2254029"/>
              <a:ext cx="17448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b="1" dirty="0" smtClean="0">
                  <a:latin typeface="Comic Sans MS" panose="030F0702030302020204" pitchFamily="66" charset="0"/>
                </a:rPr>
                <a:t>KLIKNI </a:t>
              </a:r>
            </a:p>
            <a:p>
              <a:pPr algn="ctr"/>
              <a:r>
                <a:rPr lang="sk-SK" sz="2000" b="1" dirty="0" smtClean="0">
                  <a:latin typeface="Comic Sans MS" panose="030F0702030302020204" pitchFamily="66" charset="0"/>
                </a:rPr>
                <a:t>NA </a:t>
              </a:r>
            </a:p>
            <a:p>
              <a:pPr algn="ctr"/>
              <a:r>
                <a:rPr lang="sk-SK" sz="2000" b="1" dirty="0" smtClean="0">
                  <a:latin typeface="Comic Sans MS" panose="030F0702030302020204" pitchFamily="66" charset="0"/>
                </a:rPr>
                <a:t>LINK</a:t>
              </a:r>
              <a:endParaRPr lang="sk-SK" sz="20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139906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hlinkClick r:id="rId2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530"/>
            <a:ext cx="12192000" cy="7506330"/>
          </a:xfrm>
          <a:prstGeom prst="rect">
            <a:avLst/>
          </a:prstGeom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735837" y="2327395"/>
            <a:ext cx="91440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sk-SK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ĎAKUJEM ZA POZORNOSŤ</a:t>
            </a:r>
            <a:br>
              <a:rPr lang="sk-SK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k-SK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k-SK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k-SK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/>
            </a:r>
            <a:br>
              <a:rPr lang="sk-SK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endParaRPr lang="sk-SK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96" y="3521195"/>
            <a:ext cx="2347082" cy="21656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7209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hlinkClick r:id="rId2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530"/>
            <a:ext cx="12192000" cy="7506330"/>
          </a:xfrm>
          <a:prstGeom prst="rect">
            <a:avLst/>
          </a:prstGeom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-1267843" y="956512"/>
            <a:ext cx="5607356" cy="1143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sk-SK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ZDROJE</a:t>
            </a:r>
            <a:br>
              <a:rPr lang="sk-SK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k-SK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sk-SK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</a:br>
            <a:r>
              <a:rPr lang="sk-SK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/>
            </a:r>
            <a:br>
              <a:rPr lang="sk-SK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endParaRPr lang="sk-SK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45232" y="1528309"/>
            <a:ext cx="10870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DOBIŠOVÁ ADAME, KOVÁČIKOVÁ: Prírodoveda </a:t>
            </a:r>
            <a:r>
              <a:rPr lang="sk-SK" dirty="0">
                <a:solidFill>
                  <a:schemeClr val="accent5"/>
                </a:solidFill>
                <a:latin typeface="Comic Sans MS" panose="030F0702030302020204" pitchFamily="66" charset="0"/>
              </a:rPr>
              <a:t>pre štvrtákov – pracovná </a:t>
            </a:r>
            <a:r>
              <a:rPr lang="sk-SK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učebnica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DOBIŠOVÁ </a:t>
            </a:r>
            <a:r>
              <a:rPr lang="sk-SK" dirty="0">
                <a:solidFill>
                  <a:schemeClr val="accent5"/>
                </a:solidFill>
                <a:latin typeface="Comic Sans MS" panose="030F0702030302020204" pitchFamily="66" charset="0"/>
              </a:rPr>
              <a:t>ADAME, KOVÁČIKOVÁ: Prírodoveda pre </a:t>
            </a:r>
            <a:r>
              <a:rPr lang="sk-SK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štvrtákov - metodické komentáre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dirty="0">
                <a:solidFill>
                  <a:schemeClr val="accent5"/>
                </a:solidFill>
                <a:latin typeface="Comic Sans MS" panose="030F0702030302020204" pitchFamily="66" charset="0"/>
                <a:hlinkClick r:id="rId4"/>
              </a:rPr>
              <a:t>https://</a:t>
            </a:r>
            <a:r>
              <a:rPr lang="sk-SK" dirty="0" smtClean="0">
                <a:solidFill>
                  <a:schemeClr val="accent5"/>
                </a:solidFill>
                <a:latin typeface="Comic Sans MS" panose="030F0702030302020204" pitchFamily="66" charset="0"/>
                <a:hlinkClick r:id="rId4"/>
              </a:rPr>
              <a:t>www.youtube.com/watch?v=78Apr-nI-Mg</a:t>
            </a:r>
            <a:endParaRPr lang="sk-SK" dirty="0" smtClean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Obrázky: internet</a:t>
            </a:r>
          </a:p>
          <a:p>
            <a:endParaRPr lang="sk-SK" dirty="0" smtClean="0">
              <a:latin typeface="Comic Sans MS" panose="030F0702030302020204" pitchFamily="66" charset="0"/>
            </a:endParaRPr>
          </a:p>
          <a:p>
            <a:endParaRPr lang="sk-SK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9028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hlinkClick r:id="rId2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530"/>
            <a:ext cx="12192000" cy="7506330"/>
          </a:xfrm>
          <a:prstGeom prst="rect">
            <a:avLst/>
          </a:prstGeom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-388285" y="-134234"/>
            <a:ext cx="10681060" cy="22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sk-SK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DOPLŇ DO VIET. </a:t>
            </a:r>
          </a:p>
          <a:p>
            <a:endParaRPr lang="sk-SK" sz="3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sk-SK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UŽ VIEME, ŽE...</a:t>
            </a:r>
            <a:endParaRPr lang="sk-SK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30162" y="1129298"/>
            <a:ext cx="12131675" cy="590650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sk-SK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sk-SK" sz="2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k-SK" sz="2800" dirty="0" smtClean="0">
                <a:latin typeface="Comic Sans MS" panose="030F0702030302020204" pitchFamily="66" charset="0"/>
              </a:rPr>
              <a:t>Lesné spoločenstvo je                                          rôznych</a:t>
            </a:r>
          </a:p>
          <a:p>
            <a:pPr algn="just"/>
            <a:endParaRPr lang="sk-SK" sz="2800" dirty="0">
              <a:latin typeface="Comic Sans MS" panose="030F0702030302020204" pitchFamily="66" charset="0"/>
            </a:endParaRPr>
          </a:p>
          <a:p>
            <a:pPr algn="just"/>
            <a:endParaRPr lang="sk-SK" sz="28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k-SK" sz="2800" dirty="0" smtClean="0">
                <a:latin typeface="Comic Sans MS" panose="030F0702030302020204" pitchFamily="66" charset="0"/>
              </a:rPr>
              <a:t>Predstavitelia lesného spoločenstva žijú vo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sk-SK" sz="28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k-SK" sz="2800" dirty="0" smtClean="0">
                <a:latin typeface="Comic Sans MS" panose="030F0702030302020204" pitchFamily="66" charset="0"/>
              </a:rPr>
              <a:t>Každý člen                               je dôležitý </a:t>
            </a:r>
            <a:r>
              <a:rPr lang="sk-SK" sz="2800" dirty="0">
                <a:latin typeface="Comic Sans MS" panose="030F0702030302020204" pitchFamily="66" charset="0"/>
              </a:rPr>
              <a:t>a </a:t>
            </a:r>
            <a:r>
              <a:rPr lang="sk-SK" sz="2800" dirty="0" smtClean="0">
                <a:latin typeface="Comic Sans MS" panose="030F0702030302020204" pitchFamily="66" charset="0"/>
              </a:rPr>
              <a:t>má význam </a:t>
            </a:r>
            <a:r>
              <a:rPr lang="sk-SK" sz="2800" dirty="0">
                <a:latin typeface="Comic Sans MS" panose="030F0702030302020204" pitchFamily="66" charset="0"/>
              </a:rPr>
              <a:t>pre </a:t>
            </a:r>
            <a:r>
              <a:rPr lang="sk-SK" sz="2800" dirty="0" smtClean="0">
                <a:latin typeface="Comic Sans MS" panose="030F0702030302020204" pitchFamily="66" charset="0"/>
              </a:rPr>
              <a:t>ostatných</a:t>
            </a:r>
            <a:r>
              <a:rPr lang="sk-SK" sz="2800" dirty="0">
                <a:latin typeface="Comic Sans MS" panose="030F0702030302020204" pitchFamily="66" charset="0"/>
              </a:rPr>
              <a:t>. </a:t>
            </a:r>
            <a:r>
              <a:rPr lang="sk-SK" sz="2800" dirty="0" smtClean="0">
                <a:latin typeface="Comic Sans MS" panose="030F0702030302020204" pitchFamily="66" charset="0"/>
              </a:rPr>
              <a:t>Napríklad</a:t>
            </a:r>
            <a:r>
              <a:rPr lang="sk-SK" sz="2800" dirty="0">
                <a:latin typeface="Comic Sans MS" panose="030F0702030302020204" pitchFamily="66" charset="0"/>
              </a:rPr>
              <a:t>, ak vyhynie určitý </a:t>
            </a:r>
            <a:r>
              <a:rPr lang="sk-SK" sz="2800" dirty="0" smtClean="0">
                <a:latin typeface="Comic Sans MS" panose="030F0702030302020204" pitchFamily="66" charset="0"/>
              </a:rPr>
              <a:t>druh              môžu vyhynúť aj                    ktoré </a:t>
            </a:r>
            <a:r>
              <a:rPr lang="sk-SK" sz="2800" dirty="0">
                <a:latin typeface="Comic Sans MS" panose="030F0702030302020204" pitchFamily="66" charset="0"/>
              </a:rPr>
              <a:t>sa živia len ním.  </a:t>
            </a:r>
          </a:p>
          <a:p>
            <a:pPr algn="just"/>
            <a:r>
              <a:rPr lang="sk-SK" b="1" dirty="0" smtClean="0">
                <a:latin typeface="Comic Sans MS" panose="030F0702030302020204" pitchFamily="66" charset="0"/>
              </a:rPr>
              <a:t> </a:t>
            </a:r>
            <a:endParaRPr lang="sk-SK" b="1" dirty="0">
              <a:latin typeface="Comic Sans MS" panose="030F0702030302020204" pitchFamily="66" charset="0"/>
            </a:endParaRPr>
          </a:p>
        </p:txBody>
      </p:sp>
      <p:pic>
        <p:nvPicPr>
          <p:cNvPr id="36" name="Obrázok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75" y="0"/>
            <a:ext cx="2297075" cy="1490755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4253736" y="1989567"/>
            <a:ext cx="4602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prírodné spoločenstvo </a:t>
            </a:r>
            <a:endParaRPr lang="sk-SK" sz="3200" dirty="0"/>
          </a:p>
        </p:txBody>
      </p:sp>
      <p:sp>
        <p:nvSpPr>
          <p:cNvPr id="8" name="Obdĺžnik 7"/>
          <p:cNvSpPr/>
          <p:nvPr/>
        </p:nvSpPr>
        <p:spPr>
          <a:xfrm>
            <a:off x="432346" y="2564152"/>
            <a:ext cx="8021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latin typeface="Comic Sans MS" panose="030F0702030302020204" pitchFamily="66" charset="0"/>
              </a:rPr>
              <a:t> </a:t>
            </a:r>
            <a:r>
              <a:rPr lang="sk-SK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stromov, krov, bylín, húb</a:t>
            </a:r>
            <a:r>
              <a:rPr lang="sk-SK" sz="3200" b="1" dirty="0">
                <a:latin typeface="Comic Sans MS" panose="030F0702030302020204" pitchFamily="66" charset="0"/>
              </a:rPr>
              <a:t> </a:t>
            </a:r>
            <a:r>
              <a:rPr lang="sk-SK" sz="3200" dirty="0">
                <a:latin typeface="Comic Sans MS" panose="030F0702030302020204" pitchFamily="66" charset="0"/>
              </a:rPr>
              <a:t>a </a:t>
            </a:r>
            <a:r>
              <a:rPr lang="sk-SK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živočíchov</a:t>
            </a:r>
            <a:r>
              <a:rPr lang="sk-SK" sz="3200" dirty="0">
                <a:latin typeface="Comic Sans MS" panose="030F0702030302020204" pitchFamily="66" charset="0"/>
              </a:rPr>
              <a:t>. </a:t>
            </a:r>
            <a:endParaRPr lang="sk-SK" sz="2800" dirty="0"/>
          </a:p>
        </p:txBody>
      </p:sp>
      <p:sp>
        <p:nvSpPr>
          <p:cNvPr id="37" name="Obdĺžnik 36"/>
          <p:cNvSpPr/>
          <p:nvPr/>
        </p:nvSpPr>
        <p:spPr>
          <a:xfrm>
            <a:off x="7698412" y="35292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k-SK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vzájomných </a:t>
            </a:r>
            <a:r>
              <a:rPr lang="sk-SK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vzťahoch</a:t>
            </a:r>
            <a:r>
              <a:rPr lang="sk-SK" sz="3200" b="1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38" name="Obdĺžnik 37"/>
          <p:cNvSpPr/>
          <p:nvPr/>
        </p:nvSpPr>
        <p:spPr>
          <a:xfrm>
            <a:off x="2740742" y="4507588"/>
            <a:ext cx="4423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lesného spoločenstva</a:t>
            </a:r>
            <a:r>
              <a:rPr lang="sk-SK" sz="3200" b="1" dirty="0" smtClean="0">
                <a:latin typeface="Comic Sans MS" panose="030F0702030302020204" pitchFamily="66" charset="0"/>
              </a:rPr>
              <a:t> </a:t>
            </a:r>
            <a:endParaRPr lang="sk-SK" sz="3200" dirty="0"/>
          </a:p>
        </p:txBody>
      </p:sp>
      <p:sp>
        <p:nvSpPr>
          <p:cNvPr id="39" name="Obdĺžnik 38"/>
          <p:cNvSpPr/>
          <p:nvPr/>
        </p:nvSpPr>
        <p:spPr>
          <a:xfrm>
            <a:off x="8154619" y="4905751"/>
            <a:ext cx="1624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sk-SK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astlín,</a:t>
            </a:r>
            <a:endParaRPr lang="sk-SK" sz="3200" dirty="0"/>
          </a:p>
        </p:txBody>
      </p:sp>
      <p:sp>
        <p:nvSpPr>
          <p:cNvPr id="40" name="Obdĺžnik 39"/>
          <p:cNvSpPr/>
          <p:nvPr/>
        </p:nvSpPr>
        <p:spPr>
          <a:xfrm>
            <a:off x="1032214" y="5327739"/>
            <a:ext cx="21194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ž</a:t>
            </a:r>
            <a:r>
              <a:rPr lang="sk-SK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ivočíchy,</a:t>
            </a:r>
            <a:endParaRPr lang="sk-SK" sz="3200" dirty="0"/>
          </a:p>
        </p:txBody>
      </p:sp>
    </p:spTree>
    <p:extLst>
      <p:ext uri="{BB962C8B-B14F-4D97-AF65-F5344CB8AC3E}">
        <p14:creationId xmlns="" xmlns:p14="http://schemas.microsoft.com/office/powerpoint/2010/main" val="1593076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hlinkClick r:id="rId2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530"/>
            <a:ext cx="12192000" cy="7506330"/>
          </a:xfrm>
          <a:prstGeom prst="rect">
            <a:avLst/>
          </a:prstGeom>
          <a:ln>
            <a:noFill/>
          </a:ln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2754812"/>
            <a:ext cx="7833359" cy="4103188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728368" y="4806406"/>
            <a:ext cx="3736951" cy="966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Kde si doteraz bol, že to nevieš!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438809" y="167640"/>
            <a:ext cx="10681060" cy="22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PREČÍTAJ SI VETY, KTORÉ HOVORIA DETEKTÍVI. </a:t>
            </a:r>
            <a:endParaRPr lang="sk-SK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sk-SK" sz="280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k-SK" sz="28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omic Sans MS" panose="030F0702030302020204" pitchFamily="66" charset="0"/>
              </a:rPr>
              <a:t>Čo znamenajú tieto frazeologizmy?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sk-SK" sz="28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omic Sans MS" panose="030F0702030302020204" pitchFamily="66" charset="0"/>
              </a:rPr>
              <a:t>Porozmýšľaj, prečo vznikli takéto frazeologizmy a prirovnania.</a:t>
            </a:r>
            <a:endParaRPr lang="sk-SK" sz="28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8455049" y="2376757"/>
            <a:ext cx="3736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Mám veľkú silu.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59122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hlinkClick r:id="rId2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530"/>
            <a:ext cx="12192000" cy="7506330"/>
          </a:xfrm>
          <a:prstGeom prst="rect">
            <a:avLst/>
          </a:prstGeom>
          <a:ln>
            <a:noFill/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5424">
            <a:off x="8739054" y="2209078"/>
            <a:ext cx="2405163" cy="2608621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 rot="18922724">
            <a:off x="8780510" y="308611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č</a:t>
            </a: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istý vzduch</a:t>
            </a:r>
            <a:endParaRPr lang="sk-SK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Obrázok 5" descr="70_.jpg"/>
          <p:cNvPicPr>
            <a:picLocks noChangeAspect="1"/>
          </p:cNvPicPr>
          <p:nvPr/>
        </p:nvPicPr>
        <p:blipFill rotWithShape="1">
          <a:blip r:embed="rId5"/>
          <a:srcRect l="9247" t="19272" r="9759" b="67294"/>
          <a:stretch/>
        </p:blipFill>
        <p:spPr bwMode="auto">
          <a:xfrm>
            <a:off x="381000" y="2026920"/>
            <a:ext cx="11430000" cy="425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640080" y="127714"/>
            <a:ext cx="10911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k-SK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Vymenuj rastliny, ktoré podľa teba rastú v lese.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sk-SK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k-SK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Prečítaj si zápisník detektívov a vyznač si v pracovnej učebnici, čo si z prečítaného textu vedel, nevedel, príp. to bolo pre teba zaujímavé.</a:t>
            </a:r>
            <a:endParaRPr lang="sk-SK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909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hlinkClick r:id="rId2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530"/>
            <a:ext cx="12192000" cy="7506330"/>
          </a:xfrm>
          <a:prstGeom prst="rect">
            <a:avLst/>
          </a:prstGeom>
          <a:ln>
            <a:noFill/>
          </a:ln>
        </p:spPr>
      </p:pic>
      <p:sp>
        <p:nvSpPr>
          <p:cNvPr id="8" name="Obdĺžnik 7"/>
          <p:cNvSpPr/>
          <p:nvPr/>
        </p:nvSpPr>
        <p:spPr>
          <a:xfrm>
            <a:off x="409014" y="2408860"/>
            <a:ext cx="11373972" cy="2367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 algn="just">
              <a:buAutoNum type="arabicPeriod"/>
            </a:pPr>
            <a:r>
              <a:rPr lang="sk-SK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Prečítaj si informácie o dube, buku, hrabe, borovici a porovnaj ich.</a:t>
            </a:r>
          </a:p>
          <a:p>
            <a:pPr marL="914400" indent="-914400" algn="just">
              <a:buAutoNum type="arabicPeriod"/>
            </a:pPr>
            <a:endParaRPr lang="sk-SK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914400" indent="-914400" algn="just">
              <a:buAutoNum type="arabicPeriod"/>
            </a:pPr>
            <a:r>
              <a:rPr lang="sk-SK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Všímaj si tvar koruny, kmeň, kôru, listy, kvety a plody týchto stromov.</a:t>
            </a:r>
          </a:p>
          <a:p>
            <a:pPr marL="914400" indent="-914400" algn="just">
              <a:buAutoNum type="arabicPeriod"/>
            </a:pPr>
            <a:endParaRPr lang="sk-SK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914400" indent="-914400" algn="just">
              <a:buAutoNum type="arabicPeriod"/>
            </a:pPr>
            <a:r>
              <a:rPr lang="sk-SK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Po tejto úlohe môžeš pokračovať v prezentácii. Dozvieš sa ďalšie zaujímavé informácie o týchto stromoch.</a:t>
            </a:r>
          </a:p>
          <a:p>
            <a:pPr marL="914400" indent="-914400" algn="ctr">
              <a:buAutoNum type="arabicPeriod"/>
            </a:pPr>
            <a:endParaRPr lang="sk-SK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470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hlinkClick r:id="rId2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530"/>
            <a:ext cx="12192000" cy="7506330"/>
          </a:xfrm>
          <a:prstGeom prst="rect">
            <a:avLst/>
          </a:prstGeom>
          <a:ln>
            <a:noFill/>
          </a:ln>
        </p:spPr>
      </p:pic>
      <p:sp>
        <p:nvSpPr>
          <p:cNvPr id="8" name="Obdĺžnik 7"/>
          <p:cNvSpPr/>
          <p:nvPr/>
        </p:nvSpPr>
        <p:spPr>
          <a:xfrm>
            <a:off x="-2809092" y="-182938"/>
            <a:ext cx="10681060" cy="22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DUB LETNÝ</a:t>
            </a:r>
            <a:endParaRPr lang="sk-SK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634015" y="1555649"/>
            <a:ext cx="617209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just">
              <a:buFont typeface="Wingdings" panose="05000000000000000000" pitchFamily="2" charset="2"/>
              <a:buChar char="ü"/>
            </a:pPr>
            <a:r>
              <a:rPr lang="sk-SK" sz="2400" dirty="0">
                <a:latin typeface="Comic Sans MS" panose="030F0702030302020204" pitchFamily="66" charset="0"/>
              </a:rPr>
              <a:t>plody duba sú </a:t>
            </a:r>
            <a:r>
              <a:rPr lang="sk-SK" sz="2400" b="1" dirty="0" smtClean="0">
                <a:latin typeface="Comic Sans MS" panose="030F0702030302020204" pitchFamily="66" charset="0"/>
              </a:rPr>
              <a:t>žalude,</a:t>
            </a:r>
          </a:p>
          <a:p>
            <a:pPr algn="just"/>
            <a:endParaRPr lang="sk-SK" sz="2400" b="1" dirty="0" smtClean="0">
              <a:latin typeface="Comic Sans MS" panose="030F0702030302020204" pitchFamily="66" charset="0"/>
            </a:endParaRP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Comic Sans MS" panose="030F0702030302020204" pitchFamily="66" charset="0"/>
              </a:rPr>
              <a:t>žalude </a:t>
            </a:r>
            <a:r>
              <a:rPr lang="sk-SK" sz="2400" dirty="0">
                <a:latin typeface="Comic Sans MS" panose="030F0702030302020204" pitchFamily="66" charset="0"/>
              </a:rPr>
              <a:t>sú potravou pre </a:t>
            </a:r>
            <a:r>
              <a:rPr lang="sk-SK" sz="2400" b="1" dirty="0">
                <a:latin typeface="Comic Sans MS" panose="030F0702030302020204" pitchFamily="66" charset="0"/>
              </a:rPr>
              <a:t>diviaka lesného, vevericu stromovú, plcha </a:t>
            </a:r>
            <a:r>
              <a:rPr lang="sk-SK" sz="2400" b="1" dirty="0" smtClean="0">
                <a:latin typeface="Comic Sans MS" panose="030F0702030302020204" pitchFamily="66" charset="0"/>
              </a:rPr>
              <a:t>lesného,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endParaRPr lang="sk-SK" sz="2400" b="1" dirty="0">
              <a:latin typeface="Comic Sans MS" panose="030F0702030302020204" pitchFamily="66" charset="0"/>
            </a:endParaRP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Comic Sans MS" panose="030F0702030302020204" pitchFamily="66" charset="0"/>
              </a:rPr>
              <a:t>listy </a:t>
            </a:r>
            <a:r>
              <a:rPr lang="sk-SK" sz="2400" dirty="0">
                <a:latin typeface="Comic Sans MS" panose="030F0702030302020204" pitchFamily="66" charset="0"/>
              </a:rPr>
              <a:t>sú potravou pre </a:t>
            </a:r>
            <a:r>
              <a:rPr lang="sk-SK" sz="2400" b="1" dirty="0">
                <a:latin typeface="Comic Sans MS" panose="030F0702030302020204" pitchFamily="66" charset="0"/>
              </a:rPr>
              <a:t>rôzne druhy </a:t>
            </a:r>
            <a:r>
              <a:rPr lang="sk-SK" sz="2400" b="1" dirty="0" smtClean="0">
                <a:latin typeface="Comic Sans MS" panose="030F0702030302020204" pitchFamily="66" charset="0"/>
              </a:rPr>
              <a:t>hmyzu,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endParaRPr lang="sk-SK" sz="2400" b="1" dirty="0">
              <a:latin typeface="Comic Sans MS" panose="030F0702030302020204" pitchFamily="66" charset="0"/>
            </a:endParaRP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Comic Sans MS" panose="030F0702030302020204" pitchFamily="66" charset="0"/>
              </a:rPr>
              <a:t>na </a:t>
            </a:r>
            <a:r>
              <a:rPr lang="sk-SK" sz="2400" dirty="0">
                <a:latin typeface="Comic Sans MS" panose="030F0702030302020204" pitchFamily="66" charset="0"/>
              </a:rPr>
              <a:t>dube sa vyvíjajú </a:t>
            </a:r>
            <a:r>
              <a:rPr lang="sk-SK" sz="2400" b="1" dirty="0">
                <a:latin typeface="Comic Sans MS" panose="030F0702030302020204" pitchFamily="66" charset="0"/>
              </a:rPr>
              <a:t>larvy nášho najväčšieho chrobáka roháča </a:t>
            </a:r>
            <a:r>
              <a:rPr lang="sk-SK" sz="2400" b="1" dirty="0" smtClean="0">
                <a:latin typeface="Comic Sans MS" panose="030F0702030302020204" pitchFamily="66" charset="0"/>
              </a:rPr>
              <a:t>veľkého,</a:t>
            </a:r>
          </a:p>
          <a:p>
            <a:pPr indent="-457200" algn="just">
              <a:buFont typeface="Wingdings" panose="05000000000000000000" pitchFamily="2" charset="2"/>
              <a:buChar char="ü"/>
            </a:pPr>
            <a:endParaRPr lang="sk-SK" sz="2400" b="1" dirty="0">
              <a:latin typeface="Comic Sans MS" panose="030F0702030302020204" pitchFamily="66" charset="0"/>
            </a:endParaRPr>
          </a:p>
          <a:p>
            <a:pPr indent="-457200" algn="just">
              <a:buFont typeface="Wingdings" panose="05000000000000000000" pitchFamily="2" charset="2"/>
              <a:buChar char="ü"/>
            </a:pPr>
            <a:r>
              <a:rPr lang="sk-SK" sz="2400" b="1" dirty="0" smtClean="0">
                <a:latin typeface="Comic Sans MS" panose="030F0702030302020204" pitchFamily="66" charset="0"/>
              </a:rPr>
              <a:t>dubová </a:t>
            </a:r>
            <a:r>
              <a:rPr lang="sk-SK" sz="2400" b="1" dirty="0">
                <a:latin typeface="Comic Sans MS" panose="030F0702030302020204" pitchFamily="66" charset="0"/>
              </a:rPr>
              <a:t>kôra </a:t>
            </a:r>
            <a:r>
              <a:rPr lang="sk-SK" sz="2400" dirty="0">
                <a:latin typeface="Comic Sans MS" panose="030F0702030302020204" pitchFamily="66" charset="0"/>
              </a:rPr>
              <a:t>sa používa </a:t>
            </a:r>
            <a:r>
              <a:rPr lang="sk-SK" sz="2400" b="1" dirty="0">
                <a:latin typeface="Comic Sans MS" panose="030F0702030302020204" pitchFamily="66" charset="0"/>
              </a:rPr>
              <a:t>v liečiteľstve. </a:t>
            </a:r>
            <a:r>
              <a:rPr lang="sk-SK" sz="3200" b="1" dirty="0">
                <a:latin typeface="Comic Sans MS" panose="030F0702030302020204" pitchFamily="66" charset="0"/>
              </a:rPr>
              <a:t>	</a:t>
            </a:r>
          </a:p>
          <a:p>
            <a:endParaRPr lang="sk-SK" b="1" dirty="0"/>
          </a:p>
        </p:txBody>
      </p:sp>
      <p:pic>
        <p:nvPicPr>
          <p:cNvPr id="16" name="Obrázok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1F2C8"/>
              </a:clrFrom>
              <a:clrTo>
                <a:srgbClr val="F1F2C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96" y="0"/>
            <a:ext cx="461356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2201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hlinkClick r:id="rId2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530"/>
            <a:ext cx="12192000" cy="7506330"/>
          </a:xfrm>
          <a:prstGeom prst="rect">
            <a:avLst/>
          </a:prstGeom>
          <a:ln>
            <a:noFill/>
          </a:ln>
        </p:spPr>
      </p:pic>
      <p:sp>
        <p:nvSpPr>
          <p:cNvPr id="16" name="Obdĺžnik 15"/>
          <p:cNvSpPr/>
          <p:nvPr/>
        </p:nvSpPr>
        <p:spPr>
          <a:xfrm>
            <a:off x="-2793852" y="-264175"/>
            <a:ext cx="10681060" cy="22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BUK LESNÝ</a:t>
            </a:r>
            <a:endParaRPr lang="sk-SK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754888" y="1518222"/>
            <a:ext cx="54935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k-SK" sz="2400" dirty="0">
                <a:latin typeface="Comic Sans MS" panose="030F0702030302020204" pitchFamily="66" charset="0"/>
              </a:rPr>
              <a:t> plody buka sú </a:t>
            </a:r>
            <a:r>
              <a:rPr lang="sk-SK" sz="2400" b="1" dirty="0" smtClean="0">
                <a:latin typeface="Comic Sans MS" panose="030F0702030302020204" pitchFamily="66" charset="0"/>
              </a:rPr>
              <a:t>bukvice,</a:t>
            </a:r>
          </a:p>
          <a:p>
            <a:pPr algn="just"/>
            <a:endParaRPr lang="sk-SK" sz="24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k-SK" sz="2400" dirty="0">
                <a:latin typeface="Comic Sans MS" panose="030F0702030302020204" pitchFamily="66" charset="0"/>
              </a:rPr>
              <a:t> bukvice sú potravou pre lesné živočíchy </a:t>
            </a:r>
            <a:r>
              <a:rPr lang="sk-SK" sz="2400" dirty="0" smtClean="0">
                <a:latin typeface="Comic Sans MS" panose="030F0702030302020204" pitchFamily="66" charset="0"/>
              </a:rPr>
              <a:t>- </a:t>
            </a:r>
            <a:r>
              <a:rPr lang="sk-SK" sz="2400" b="1" dirty="0" smtClean="0">
                <a:latin typeface="Comic Sans MS" panose="030F0702030302020204" pitchFamily="66" charset="0"/>
              </a:rPr>
              <a:t>diviak </a:t>
            </a:r>
            <a:r>
              <a:rPr lang="sk-SK" sz="2400" b="1" dirty="0">
                <a:latin typeface="Comic Sans MS" panose="030F0702030302020204" pitchFamily="66" charset="0"/>
              </a:rPr>
              <a:t>lesný, ďateľ prostredný, jeleň lesný, medveď </a:t>
            </a:r>
            <a:r>
              <a:rPr lang="sk-SK" sz="2400" b="1" dirty="0" smtClean="0">
                <a:latin typeface="Comic Sans MS" panose="030F0702030302020204" pitchFamily="66" charset="0"/>
              </a:rPr>
              <a:t>hnedý,</a:t>
            </a:r>
          </a:p>
          <a:p>
            <a:pPr algn="just"/>
            <a:endParaRPr lang="sk-SK" sz="24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k-SK" sz="2400" dirty="0">
                <a:latin typeface="Comic Sans MS" panose="030F0702030302020204" pitchFamily="66" charset="0"/>
              </a:rPr>
              <a:t> v korune si stavia hniezdo </a:t>
            </a:r>
            <a:r>
              <a:rPr lang="sk-SK" sz="2400" b="1" dirty="0">
                <a:latin typeface="Comic Sans MS" panose="030F0702030302020204" pitchFamily="66" charset="0"/>
              </a:rPr>
              <a:t>orol skalný</a:t>
            </a:r>
            <a:r>
              <a:rPr lang="sk-SK" sz="2400" dirty="0">
                <a:latin typeface="Comic Sans MS" panose="030F0702030302020204" pitchFamily="66" charset="0"/>
              </a:rPr>
              <a:t> alebo </a:t>
            </a:r>
            <a:r>
              <a:rPr lang="sk-SK" sz="2400" b="1" dirty="0">
                <a:latin typeface="Comic Sans MS" panose="030F0702030302020204" pitchFamily="66" charset="0"/>
              </a:rPr>
              <a:t>pinka </a:t>
            </a:r>
            <a:r>
              <a:rPr lang="sk-SK" sz="2400" b="1" dirty="0" smtClean="0">
                <a:latin typeface="Comic Sans MS" panose="030F0702030302020204" pitchFamily="66" charset="0"/>
              </a:rPr>
              <a:t>obyčajná</a:t>
            </a:r>
            <a:r>
              <a:rPr lang="sk-SK" sz="2400" dirty="0" smtClean="0">
                <a:latin typeface="Comic Sans MS" panose="030F0702030302020204" pitchFamily="66" charset="0"/>
              </a:rPr>
              <a:t>,</a:t>
            </a:r>
          </a:p>
          <a:p>
            <a:pPr algn="just"/>
            <a:endParaRPr lang="sk-SK" sz="24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k-SK" sz="2400" dirty="0">
                <a:latin typeface="Comic Sans MS" panose="030F0702030302020204" pitchFamily="66" charset="0"/>
              </a:rPr>
              <a:t>drevo sa používa na výrobu </a:t>
            </a:r>
            <a:r>
              <a:rPr lang="sk-SK" sz="2400" b="1" dirty="0">
                <a:latin typeface="Comic Sans MS" panose="030F0702030302020204" pitchFamily="66" charset="0"/>
              </a:rPr>
              <a:t>parkiet, nábytku, </a:t>
            </a:r>
            <a:r>
              <a:rPr lang="sk-SK" sz="2400" b="1" dirty="0" smtClean="0">
                <a:latin typeface="Comic Sans MS" panose="030F0702030302020204" pitchFamily="66" charset="0"/>
              </a:rPr>
              <a:t>sudov.</a:t>
            </a:r>
            <a:r>
              <a:rPr lang="sk-SK" sz="2400" dirty="0">
                <a:latin typeface="Comic Sans MS" panose="030F0702030302020204" pitchFamily="66" charset="0"/>
              </a:rPr>
              <a:t>	</a:t>
            </a:r>
          </a:p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clrChange>
              <a:clrFrom>
                <a:srgbClr val="EEEAE7"/>
              </a:clrFrom>
              <a:clrTo>
                <a:srgbClr val="EEEAE7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47" y="26231"/>
            <a:ext cx="4937506" cy="68317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7913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hlinkClick r:id="rId2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530"/>
            <a:ext cx="12192000" cy="7506330"/>
          </a:xfrm>
          <a:prstGeom prst="rect">
            <a:avLst/>
          </a:prstGeom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-1864212" y="-309895"/>
            <a:ext cx="10681060" cy="22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HRAB OBYČAJNÝ</a:t>
            </a:r>
            <a:endParaRPr lang="sk-SK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clrChange>
              <a:clrFrom>
                <a:srgbClr val="F7F6DA"/>
              </a:clrFrom>
              <a:clrTo>
                <a:srgbClr val="F7F6D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31" y="0"/>
            <a:ext cx="4476347" cy="663162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251968" y="1687354"/>
            <a:ext cx="83738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k-SK" sz="2400" dirty="0">
                <a:latin typeface="Comic Sans MS" panose="030F0702030302020204" pitchFamily="66" charset="0"/>
              </a:rPr>
              <a:t> plody hrabu  sú </a:t>
            </a:r>
            <a:r>
              <a:rPr lang="sk-SK" sz="2400" b="1" dirty="0">
                <a:latin typeface="Comic Sans MS" panose="030F0702030302020204" pitchFamily="66" charset="0"/>
              </a:rPr>
              <a:t>oriešky s krídlami, ktoré visia v </a:t>
            </a:r>
            <a:r>
              <a:rPr lang="sk-SK" sz="2400" b="1" dirty="0" smtClean="0">
                <a:latin typeface="Comic Sans MS" panose="030F0702030302020204" pitchFamily="66" charset="0"/>
              </a:rPr>
              <a:t>strapcoch,</a:t>
            </a:r>
          </a:p>
          <a:p>
            <a:pPr algn="just"/>
            <a:endParaRPr lang="sk-SK" sz="24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k-SK" sz="2400" dirty="0">
                <a:latin typeface="Comic Sans MS" panose="030F0702030302020204" pitchFamily="66" charset="0"/>
              </a:rPr>
              <a:t> spočiatku sú zelené, neskôr sú svetlohnedé, </a:t>
            </a:r>
            <a:endParaRPr lang="sk-SK" sz="2400" dirty="0" smtClean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sk-SK" sz="24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Comic Sans MS" panose="030F0702030302020204" pitchFamily="66" charset="0"/>
              </a:rPr>
              <a:t>dozrievajú </a:t>
            </a:r>
            <a:r>
              <a:rPr lang="sk-SK" sz="2400" dirty="0">
                <a:latin typeface="Comic Sans MS" panose="030F0702030302020204" pitchFamily="66" charset="0"/>
              </a:rPr>
              <a:t>v </a:t>
            </a:r>
            <a:r>
              <a:rPr lang="sk-SK" sz="2400" dirty="0" smtClean="0">
                <a:latin typeface="Comic Sans MS" panose="030F0702030302020204" pitchFamily="66" charset="0"/>
              </a:rPr>
              <a:t>októbri,</a:t>
            </a:r>
          </a:p>
          <a:p>
            <a:pPr algn="just"/>
            <a:endParaRPr lang="sk-SK" sz="24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k-SK" sz="2400" dirty="0">
                <a:latin typeface="Comic Sans MS" panose="030F0702030302020204" pitchFamily="66" charset="0"/>
              </a:rPr>
              <a:t> sú potravou niektorých  druhov  vtákov aj </a:t>
            </a:r>
            <a:r>
              <a:rPr lang="sk-SK" sz="2400" dirty="0" smtClean="0">
                <a:latin typeface="Comic Sans MS" panose="030F0702030302020204" pitchFamily="66" charset="0"/>
              </a:rPr>
              <a:t>cicavcov,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sk-SK" sz="24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k-SK" sz="2400" dirty="0">
                <a:latin typeface="Comic Sans MS" panose="030F0702030302020204" pitchFamily="66" charset="0"/>
              </a:rPr>
              <a:t>drevo je </a:t>
            </a:r>
            <a:r>
              <a:rPr lang="sk-SK" sz="2400" b="1" dirty="0">
                <a:latin typeface="Comic Sans MS" panose="030F0702030302020204" pitchFamily="66" charset="0"/>
              </a:rPr>
              <a:t>ťažké a </a:t>
            </a:r>
            <a:r>
              <a:rPr lang="sk-SK" sz="2400" b="1" dirty="0" smtClean="0">
                <a:latin typeface="Comic Sans MS" panose="030F0702030302020204" pitchFamily="66" charset="0"/>
              </a:rPr>
              <a:t>tvrdé - vhodné </a:t>
            </a:r>
            <a:r>
              <a:rPr lang="sk-SK" sz="2400" b="1" dirty="0">
                <a:latin typeface="Comic Sans MS" panose="030F0702030302020204" pitchFamily="66" charset="0"/>
              </a:rPr>
              <a:t>na stolárske </a:t>
            </a:r>
            <a:r>
              <a:rPr lang="sk-SK" sz="2400" b="1" dirty="0" smtClean="0">
                <a:latin typeface="Comic Sans MS" panose="030F0702030302020204" pitchFamily="66" charset="0"/>
              </a:rPr>
              <a:t>práce,</a:t>
            </a:r>
          </a:p>
          <a:p>
            <a:pPr algn="just"/>
            <a:endParaRPr lang="sk-SK" sz="24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k-SK" sz="2400" dirty="0">
                <a:latin typeface="Comic Sans MS" panose="030F0702030302020204" pitchFamily="66" charset="0"/>
              </a:rPr>
              <a:t> má veľkú </a:t>
            </a:r>
            <a:r>
              <a:rPr lang="sk-SK" sz="2400" dirty="0" smtClean="0">
                <a:latin typeface="Comic Sans MS" panose="030F0702030302020204" pitchFamily="66" charset="0"/>
              </a:rPr>
              <a:t>výhrevnosť.</a:t>
            </a:r>
            <a:endParaRPr lang="sk-SK" sz="2400" dirty="0">
              <a:latin typeface="Comic Sans MS" panose="030F0702030302020204" pitchFamily="66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726596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hlinkClick r:id="rId2"/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530"/>
            <a:ext cx="12192000" cy="7506330"/>
          </a:xfrm>
          <a:prstGeom prst="rect">
            <a:avLst/>
          </a:prstGeom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-462132" y="-148692"/>
            <a:ext cx="10681060" cy="2209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BOROVICA LESNÁ (SOSNA)</a:t>
            </a:r>
            <a:endParaRPr lang="sk-SK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DF"/>
              </a:clrFrom>
              <a:clrTo>
                <a:srgbClr val="FFFFD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44" y="1343298"/>
            <a:ext cx="3730943" cy="5527323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251968" y="1687354"/>
            <a:ext cx="83738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k-SK" sz="2400" dirty="0">
                <a:latin typeface="Comic Sans MS" panose="030F0702030302020204" pitchFamily="66" charset="0"/>
              </a:rPr>
              <a:t> najviac </a:t>
            </a:r>
            <a:r>
              <a:rPr lang="sk-SK" sz="2400" dirty="0" smtClean="0">
                <a:latin typeface="Comic Sans MS" panose="030F0702030302020204" pitchFamily="66" charset="0"/>
              </a:rPr>
              <a:t>je rozšírená </a:t>
            </a:r>
            <a:r>
              <a:rPr lang="sk-SK" sz="2400" b="1" dirty="0">
                <a:latin typeface="Comic Sans MS" panose="030F0702030302020204" pitchFamily="66" charset="0"/>
              </a:rPr>
              <a:t>v </a:t>
            </a:r>
            <a:r>
              <a:rPr lang="sk-SK" sz="2400" b="1" dirty="0" smtClean="0">
                <a:latin typeface="Comic Sans MS" panose="030F0702030302020204" pitchFamily="66" charset="0"/>
              </a:rPr>
              <a:t>Záhorskej nížine,</a:t>
            </a:r>
          </a:p>
          <a:p>
            <a:pPr algn="just"/>
            <a:endParaRPr lang="sk-SK" sz="24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k-SK" sz="2400" dirty="0">
                <a:latin typeface="Comic Sans MS" panose="030F0702030302020204" pitchFamily="66" charset="0"/>
              </a:rPr>
              <a:t> v tejto oblasti ich nazývame </a:t>
            </a:r>
            <a:r>
              <a:rPr lang="sk-SK" sz="2400" b="1" dirty="0" smtClean="0">
                <a:latin typeface="Comic Sans MS" panose="030F0702030302020204" pitchFamily="66" charset="0"/>
              </a:rPr>
              <a:t>bory,</a:t>
            </a:r>
          </a:p>
          <a:p>
            <a:pPr algn="just"/>
            <a:endParaRPr lang="sk-SK" sz="24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k-SK" sz="2400" b="1" dirty="0">
                <a:latin typeface="Comic Sans MS" panose="030F0702030302020204" pitchFamily="66" charset="0"/>
              </a:rPr>
              <a:t> olej z borovice </a:t>
            </a:r>
            <a:r>
              <a:rPr lang="sk-SK" sz="2400" dirty="0">
                <a:latin typeface="Comic Sans MS" panose="030F0702030302020204" pitchFamily="66" charset="0"/>
              </a:rPr>
              <a:t>má príjemnú </a:t>
            </a:r>
            <a:r>
              <a:rPr lang="sk-SK" sz="2400" dirty="0" smtClean="0">
                <a:latin typeface="Comic Sans MS" panose="030F0702030302020204" pitchFamily="66" charset="0"/>
              </a:rPr>
              <a:t>vôňu,</a:t>
            </a:r>
          </a:p>
          <a:p>
            <a:pPr algn="just"/>
            <a:endParaRPr lang="sk-SK" sz="2400" dirty="0">
              <a:latin typeface="Comic Sans MS" panose="030F0702030302020204" pitchFamily="66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Comic Sans MS" panose="030F0702030302020204" pitchFamily="66" charset="0"/>
              </a:rPr>
              <a:t>používa </a:t>
            </a:r>
            <a:r>
              <a:rPr lang="sk-SK" sz="2400" dirty="0">
                <a:latin typeface="Comic Sans MS" panose="030F0702030302020204" pitchFamily="66" charset="0"/>
              </a:rPr>
              <a:t>sa </a:t>
            </a:r>
            <a:r>
              <a:rPr lang="sk-SK" sz="2400" b="1" dirty="0">
                <a:latin typeface="Comic Sans MS" panose="030F0702030302020204" pitchFamily="66" charset="0"/>
              </a:rPr>
              <a:t>do </a:t>
            </a:r>
            <a:r>
              <a:rPr lang="sk-SK" sz="2400" b="1" dirty="0" smtClean="0">
                <a:latin typeface="Comic Sans MS" panose="030F0702030302020204" pitchFamily="66" charset="0"/>
              </a:rPr>
              <a:t>kúpeľov </a:t>
            </a:r>
            <a:r>
              <a:rPr lang="sk-SK" sz="2400" dirty="0" smtClean="0">
                <a:latin typeface="Comic Sans MS" panose="030F0702030302020204" pitchFamily="66" charset="0"/>
              </a:rPr>
              <a:t>aj ako jedna z prísad </a:t>
            </a:r>
            <a:r>
              <a:rPr lang="sk-SK" sz="2400" dirty="0">
                <a:latin typeface="Comic Sans MS" panose="030F0702030302020204" pitchFamily="66" charset="0"/>
              </a:rPr>
              <a:t>do </a:t>
            </a:r>
            <a:r>
              <a:rPr lang="sk-SK" sz="2400" dirty="0" smtClean="0">
                <a:latin typeface="Comic Sans MS" panose="030F0702030302020204" pitchFamily="66" charset="0"/>
              </a:rPr>
              <a:t>mastí </a:t>
            </a:r>
            <a:r>
              <a:rPr lang="sk-SK" sz="2400" dirty="0">
                <a:latin typeface="Comic Sans MS" panose="030F0702030302020204" pitchFamily="66" charset="0"/>
              </a:rPr>
              <a:t>proti </a:t>
            </a:r>
            <a:r>
              <a:rPr lang="sk-SK" sz="2400" dirty="0" smtClean="0">
                <a:latin typeface="Comic Sans MS" panose="030F0702030302020204" pitchFamily="66" charset="0"/>
              </a:rPr>
              <a:t>reume.</a:t>
            </a:r>
            <a:endParaRPr lang="sk-SK" sz="2400" dirty="0">
              <a:latin typeface="Comic Sans MS" panose="030F0702030302020204" pitchFamily="66" charset="0"/>
            </a:endParaRPr>
          </a:p>
          <a:p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509016" y="5355397"/>
            <a:ext cx="7345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b="1" u="sng" dirty="0">
                <a:solidFill>
                  <a:schemeClr val="accent2">
                    <a:lumMod val="50000"/>
                  </a:schemeClr>
                </a:solidFill>
                <a:latin typeface="Ubuntu"/>
              </a:rPr>
              <a:t>Reuma</a:t>
            </a:r>
            <a:r>
              <a:rPr lang="sk-SK" sz="2400" b="1" dirty="0">
                <a:solidFill>
                  <a:schemeClr val="accent2">
                    <a:lumMod val="50000"/>
                  </a:schemeClr>
                </a:solidFill>
                <a:latin typeface="Ubuntu"/>
              </a:rPr>
              <a:t> je pojem pre rôzne ochorenia, ktoré postihujú a narúšajú náš pohybový aparát ako sú </a:t>
            </a:r>
            <a:r>
              <a:rPr lang="sk-SK" sz="2400" b="1" dirty="0" smtClean="0">
                <a:solidFill>
                  <a:schemeClr val="accent2">
                    <a:lumMod val="50000"/>
                  </a:schemeClr>
                </a:solidFill>
                <a:latin typeface="Ubuntu"/>
              </a:rPr>
              <a:t>najmä kĺby, svaly, šľachy </a:t>
            </a:r>
            <a:r>
              <a:rPr lang="sk-SK" sz="2400" b="1" dirty="0">
                <a:solidFill>
                  <a:schemeClr val="accent2">
                    <a:lumMod val="50000"/>
                  </a:schemeClr>
                </a:solidFill>
                <a:latin typeface="Ubuntu"/>
              </a:rPr>
              <a:t>a mäkké tkanivá.</a:t>
            </a:r>
            <a:endParaRPr lang="sk-SK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819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536</Words>
  <Application>Microsoft Office PowerPoint</Application>
  <PresentationFormat>Vlastná</PresentationFormat>
  <Paragraphs>101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balíka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ĎAKUJEM ZA POZORNOSŤ   </vt:lpstr>
      <vt:lpstr>ZDROJE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Janka</dc:creator>
  <cp:lastModifiedBy>jakomo</cp:lastModifiedBy>
  <cp:revision>38</cp:revision>
  <dcterms:created xsi:type="dcterms:W3CDTF">2020-03-29T19:34:21Z</dcterms:created>
  <dcterms:modified xsi:type="dcterms:W3CDTF">2020-04-07T16:08:52Z</dcterms:modified>
</cp:coreProperties>
</file>