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573" r:id="rId3"/>
    <p:sldId id="574" r:id="rId4"/>
    <p:sldId id="577" r:id="rId5"/>
    <p:sldId id="449" r:id="rId6"/>
    <p:sldId id="516" r:id="rId7"/>
    <p:sldId id="525" r:id="rId8"/>
    <p:sldId id="572" r:id="rId9"/>
    <p:sldId id="582" r:id="rId10"/>
    <p:sldId id="578" r:id="rId11"/>
    <p:sldId id="580" r:id="rId12"/>
    <p:sldId id="540" r:id="rId13"/>
    <p:sldId id="583" r:id="rId14"/>
    <p:sldId id="581" r:id="rId15"/>
    <p:sldId id="561" r:id="rId16"/>
    <p:sldId id="418" r:id="rId17"/>
    <p:sldId id="551" r:id="rId18"/>
    <p:sldId id="568" r:id="rId19"/>
    <p:sldId id="562" r:id="rId20"/>
    <p:sldId id="563" r:id="rId21"/>
    <p:sldId id="564" r:id="rId22"/>
    <p:sldId id="258" r:id="rId23"/>
    <p:sldId id="570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D0D"/>
    <a:srgbClr val="82C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74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997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218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856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1113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457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8818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94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499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005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761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212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967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789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56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173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182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  <a:alpha val="9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9145E-08DD-4007-8A4A-5818B4E46F01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12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HbnrisBvto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9advOQ5E3j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8224E9C8-3E2F-451F-B8E4-719ED8E23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18" y="920332"/>
            <a:ext cx="7098462" cy="632837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241947" y="2762821"/>
            <a:ext cx="12192000" cy="3322748"/>
          </a:xfrm>
        </p:spPr>
        <p:txBody>
          <a:bodyPr>
            <a:normAutofit/>
          </a:bodyPr>
          <a:lstStyle/>
          <a:p>
            <a:pPr algn="ctr"/>
            <a:r>
              <a:rPr lang="sk-SK" sz="4400" dirty="0">
                <a:ln>
                  <a:solidFill>
                    <a:schemeClr val="tx1"/>
                  </a:solidFill>
                </a:ln>
              </a:rPr>
              <a:t>Od Hornádu po Dunajec</a:t>
            </a:r>
            <a:br>
              <a:rPr lang="sk-SK" sz="4400" dirty="0">
                <a:ln>
                  <a:solidFill>
                    <a:schemeClr val="tx1"/>
                  </a:solidFill>
                </a:ln>
              </a:rPr>
            </a:br>
            <a:r>
              <a:rPr lang="sk-SK" sz="6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STARÁ ĽUBOVŇA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04" y="517550"/>
            <a:ext cx="4511864" cy="225593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20E232A-F0AC-4DEB-A289-258AD248A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458" y="0"/>
            <a:ext cx="2743200" cy="26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Ľubovnianske kúpele s neobmedzeným bazénom, procedúrami 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68" y="1"/>
            <a:ext cx="122323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341194" y="4982250"/>
            <a:ext cx="7176732" cy="927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schemeClr val="tx1"/>
                </a:solidFill>
              </a:rPr>
              <a:t>náučný chodník popri 5 minerálnych prameňoch</a:t>
            </a:r>
          </a:p>
          <a:p>
            <a:r>
              <a:rPr lang="sk-SK" sz="2400" dirty="0">
                <a:solidFill>
                  <a:schemeClr val="tx1"/>
                </a:solidFill>
              </a:rPr>
              <a:t> Prameň Andrej má liečebné účinky na zažívací trakt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72339" y="504967"/>
            <a:ext cx="4362950" cy="591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Ľubovnianske kúpele</a:t>
            </a:r>
          </a:p>
        </p:txBody>
      </p:sp>
    </p:spTree>
    <p:extLst>
      <p:ext uri="{BB962C8B-B14F-4D97-AF65-F5344CB8AC3E}">
        <p14:creationId xmlns:p14="http://schemas.microsoft.com/office/powerpoint/2010/main" val="310034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6-dňový liečebný pobyt s plnou penziou a procedúrami na mieru po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-509" r="7011"/>
          <a:stretch/>
        </p:blipFill>
        <p:spPr bwMode="auto">
          <a:xfrm>
            <a:off x="0" y="-101446"/>
            <a:ext cx="12192000" cy="706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77332" y="300511"/>
            <a:ext cx="4358691" cy="742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>
                <a:solidFill>
                  <a:schemeClr val="bg1"/>
                </a:solidFill>
              </a:rPr>
              <a:t>Vyšné Ružbachy</a:t>
            </a: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345235" y="1558480"/>
            <a:ext cx="6610572" cy="163773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tx1"/>
                </a:solidFill>
              </a:rPr>
              <a:t>ponúkajú </a:t>
            </a:r>
            <a:r>
              <a:rPr lang="sk-SK" sz="2400" dirty="0">
                <a:solidFill>
                  <a:schemeClr val="tx1"/>
                </a:solidFill>
              </a:rPr>
              <a:t>prírodné liečivé minerálne pramene</a:t>
            </a:r>
          </a:p>
          <a:p>
            <a:r>
              <a:rPr lang="sk-SK" sz="2400" dirty="0">
                <a:solidFill>
                  <a:schemeClr val="tx1"/>
                </a:solidFill>
              </a:rPr>
              <a:t>liečenie srdcovo-cievnych a nervových chorôb</a:t>
            </a:r>
          </a:p>
          <a:p>
            <a:r>
              <a:rPr lang="sk-SK" sz="2400" dirty="0">
                <a:solidFill>
                  <a:schemeClr val="tx1"/>
                </a:solidFill>
              </a:rPr>
              <a:t>prírodné </a:t>
            </a:r>
            <a:r>
              <a:rPr lang="sk-SK" sz="2400" b="1" dirty="0">
                <a:solidFill>
                  <a:schemeClr val="tx1"/>
                </a:solidFill>
              </a:rPr>
              <a:t>travertínové jazierk</a:t>
            </a:r>
            <a:r>
              <a:rPr lang="sk-SK" sz="2400" dirty="0">
                <a:solidFill>
                  <a:schemeClr val="tx1"/>
                </a:solidFill>
              </a:rPr>
              <a:t>o - kráter  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12" name="Picture 8" descr="Zaujímavosti o obci Vyšné Ružbac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71" y="3512556"/>
            <a:ext cx="4659552" cy="256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kamnavylet.sk/rails/active_storage/representations/eyJfcmFpbHMiOnsibWVzc2FnZSI6IkJBaHBBajRSIiwiZXhwIjpudWxsLCJwdXIiOiJibG9iX2lkIn19--311900756f941f55f719605e6728bebfeb43d80d/eyJfcmFpbHMiOnsibWVzc2FnZSI6IkJBaDdCam9VWTI5dFltbHVaVjl2Y0hScGIyNXpld2s2RUdGMWRHOWZiM0pwWlc1MFZEb01aM0poZG1sMGVVa2lDMk5sYm5SbGNnWTZCa1ZVT2d0eVpYTnBlbVZKSWcwMU5qUjRNekl3WGdZN0NGUTZDV055YjNCSkloQTFOalI0TXpJd0t6QXJNQVk3Q0ZRPSIsImV4cCI6bnVsbCwicHVyIjoidmFyaWF0aW9uIn19--8f27d9c9a57761fe7bae1b774b82ee871d79eaa7/156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8645" y="3799376"/>
            <a:ext cx="5012060" cy="284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8" descr="Kúpele Vyšné Ružbachy znížili spotrebu elektriny o polovicu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13" y="3429912"/>
            <a:ext cx="6066624" cy="31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6DCE0B78-332A-4B8E-9254-96FD120A8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5212" y="233165"/>
            <a:ext cx="2281025" cy="116969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37187E7-A8BD-4B27-9C7A-848DF46BA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66" y="223274"/>
            <a:ext cx="1236683" cy="14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g. Ján Smandra, Podolín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" y="10"/>
            <a:ext cx="981980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4208" y="300511"/>
            <a:ext cx="2284232" cy="742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Podolínec</a:t>
            </a:r>
          </a:p>
        </p:txBody>
      </p:sp>
    </p:spTree>
    <p:extLst>
      <p:ext uri="{BB962C8B-B14F-4D97-AF65-F5344CB8AC3E}">
        <p14:creationId xmlns:p14="http://schemas.microsoft.com/office/powerpoint/2010/main" val="3107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estská pamiatková rezervácia Podolínec – Profil slovenskej kultú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1" y="3816066"/>
            <a:ext cx="12039049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4208" y="300511"/>
            <a:ext cx="2284232" cy="742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Podolínec</a:t>
            </a: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677332" y="1255595"/>
            <a:ext cx="10063456" cy="3807724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Mestská pamiatková rezervácia</a:t>
            </a:r>
          </a:p>
          <a:p>
            <a:r>
              <a:rPr lang="sk-SK" sz="2400" dirty="0">
                <a:solidFill>
                  <a:schemeClr val="tx1"/>
                </a:solidFill>
              </a:rPr>
              <a:t>renesančná</a:t>
            </a:r>
            <a:r>
              <a:rPr lang="sk-SK" sz="2400" dirty="0"/>
              <a:t> </a:t>
            </a:r>
            <a:r>
              <a:rPr lang="sk-SK" sz="2400" dirty="0">
                <a:solidFill>
                  <a:schemeClr val="tx1"/>
                </a:solidFill>
              </a:rPr>
              <a:t>zvonica na námestí </a:t>
            </a:r>
          </a:p>
          <a:p>
            <a:r>
              <a:rPr lang="sk-SK" sz="2400" dirty="0">
                <a:solidFill>
                  <a:schemeClr val="tx1"/>
                </a:solidFill>
              </a:rPr>
              <a:t>kostol Nanebovzatia Panny Márie</a:t>
            </a:r>
          </a:p>
          <a:p>
            <a:r>
              <a:rPr lang="sk-SK" sz="2400" dirty="0">
                <a:solidFill>
                  <a:schemeClr val="tx1"/>
                </a:solidFill>
              </a:rPr>
              <a:t>mestské hradby, bašty</a:t>
            </a:r>
            <a:r>
              <a:rPr lang="sk-SK" sz="2400">
                <a:solidFill>
                  <a:schemeClr val="tx1"/>
                </a:solidFill>
              </a:rPr>
              <a:t>, opevnenie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kláštor piaristov a kostol</a:t>
            </a:r>
          </a:p>
        </p:txBody>
      </p:sp>
      <p:pic>
        <p:nvPicPr>
          <p:cNvPr id="12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410" y="2031577"/>
            <a:ext cx="6483828" cy="462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479B39D-64FF-4310-9840-EA80698E1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378" y="233164"/>
            <a:ext cx="2620860" cy="134396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0B9684ED-DE7E-4BC3-92B5-E878AD151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28" y="340751"/>
            <a:ext cx="1141900" cy="1343964"/>
          </a:xfrm>
          <a:prstGeom prst="rect">
            <a:avLst/>
          </a:prstGeom>
        </p:spPr>
      </p:pic>
      <p:pic>
        <p:nvPicPr>
          <p:cNvPr id="2050" name="Picture 2" descr="Renesančná zvonica Podolínec | Mesto Podolín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13" y="3656508"/>
            <a:ext cx="2329469" cy="310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Úvod - Nestville Park Nestville 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76325"/>
            <a:ext cx="8248650" cy="5495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4208" y="300511"/>
            <a:ext cx="5569046" cy="742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Hniezdne – </a:t>
            </a:r>
            <a:r>
              <a:rPr lang="sk-SK" dirty="0" err="1"/>
              <a:t>Nestville</a:t>
            </a:r>
            <a:r>
              <a:rPr lang="sk-SK" dirty="0"/>
              <a:t> park</a:t>
            </a: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677332" y="1255594"/>
            <a:ext cx="8438533" cy="161069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historické remeslá, ktoré súviseli s liehovarníctvom</a:t>
            </a:r>
          </a:p>
          <a:p>
            <a:r>
              <a:rPr lang="sk-SK" sz="2400" dirty="0">
                <a:solidFill>
                  <a:schemeClr val="tx1"/>
                </a:solidFill>
              </a:rPr>
              <a:t>moderná rafinéria na výrobu liehu</a:t>
            </a:r>
          </a:p>
          <a:p>
            <a:r>
              <a:rPr lang="sk-SK" sz="2400" dirty="0">
                <a:solidFill>
                  <a:schemeClr val="tx1"/>
                </a:solidFill>
              </a:rPr>
              <a:t>rezbárska sála s vyrezávaným obrazom a skladom zrenia whisky  </a:t>
            </a:r>
          </a:p>
          <a:p>
            <a:r>
              <a:rPr lang="sk-SK" sz="2400" dirty="0">
                <a:solidFill>
                  <a:schemeClr val="tx1"/>
                </a:solidFill>
              </a:rPr>
              <a:t>výroba čokolády</a:t>
            </a: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21079" r="25857" b="22636"/>
          <a:stretch/>
        </p:blipFill>
        <p:spPr bwMode="auto">
          <a:xfrm>
            <a:off x="4202884" y="3288483"/>
            <a:ext cx="5016617" cy="321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6"/>
          <p:cNvSpPr txBox="1">
            <a:spLocks noChangeArrowheads="1"/>
          </p:cNvSpPr>
          <p:nvPr/>
        </p:nvSpPr>
        <p:spPr bwMode="auto">
          <a:xfrm>
            <a:off x="4410295" y="5893213"/>
            <a:ext cx="4349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 dirty="0">
                <a:solidFill>
                  <a:schemeClr val="bg1"/>
                </a:solidFill>
              </a:rPr>
              <a:t>najväčší drevený vyrezávaný obraz v Európe</a:t>
            </a:r>
          </a:p>
        </p:txBody>
      </p:sp>
      <p:sp>
        <p:nvSpPr>
          <p:cNvPr id="3" name="AutoShape 10" descr="Čokoládové dobroty v Hniezdnom - Severný Spiš Pieni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084" name="Picture 12" descr="Čokoládové dobroty v Hniezdnom - Severný Spiš Pieni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20" y="2064513"/>
            <a:ext cx="5269382" cy="35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estville Chocolate | www.nestvillechocolate.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584" y="1332788"/>
            <a:ext cx="2293279" cy="20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Nestville Park | Múzeá a história Hniezdne | KamNaVylet.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6" y="3706685"/>
            <a:ext cx="53721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Moderná whisky, rešpektujúca tradície - Forb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632" y="4829175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LOGO NESTVILL PARK - SK KONGR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66" y="287551"/>
            <a:ext cx="993164" cy="6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E4287A8-F5CD-4EB3-A3B4-34527B17C5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263" y="167495"/>
            <a:ext cx="1421027" cy="171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Zopakuj si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1390917"/>
            <a:ext cx="10431944" cy="54670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V ktorej časti Slovenska sa nachádza mesto Stará Ľubovňa s okolím?</a:t>
            </a:r>
          </a:p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Aká rieka preteká týmto územím?</a:t>
            </a:r>
          </a:p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Aké pohoria obklopujú Starú Ľubovňu s okolím?</a:t>
            </a:r>
          </a:p>
          <a:p>
            <a:pPr>
              <a:lnSpc>
                <a:spcPct val="150000"/>
              </a:lnSpc>
            </a:pPr>
            <a:endParaRPr lang="sk-SK" sz="2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sk-SK" sz="2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sk-SK" sz="2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V ktorom meste sa nachádza skanzen?</a:t>
            </a:r>
          </a:p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Ktoré ďalšie významné obce poznáš?</a:t>
            </a:r>
          </a:p>
        </p:txBody>
      </p:sp>
      <p:sp>
        <p:nvSpPr>
          <p:cNvPr id="10" name="Zaoblený obdĺžnik 9"/>
          <p:cNvSpPr/>
          <p:nvPr/>
        </p:nvSpPr>
        <p:spPr>
          <a:xfrm>
            <a:off x="8994286" y="1480900"/>
            <a:ext cx="1835972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Na severe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4989316" y="2045762"/>
            <a:ext cx="1551016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Poprad</a:t>
            </a:r>
          </a:p>
        </p:txBody>
      </p:sp>
      <p:sp>
        <p:nvSpPr>
          <p:cNvPr id="18" name="Zaoblený obdĺžnik 17"/>
          <p:cNvSpPr/>
          <p:nvPr/>
        </p:nvSpPr>
        <p:spPr>
          <a:xfrm>
            <a:off x="6855743" y="2628609"/>
            <a:ext cx="331183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Levočské vrchy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6855743" y="3084629"/>
            <a:ext cx="331183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Ľubovnianska vrchovina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6855743" y="3552113"/>
            <a:ext cx="331183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Pieniny</a:t>
            </a:r>
          </a:p>
        </p:txBody>
      </p:sp>
      <p:sp>
        <p:nvSpPr>
          <p:cNvPr id="16" name="Zaoblený obdĺžnik 15"/>
          <p:cNvSpPr/>
          <p:nvPr/>
        </p:nvSpPr>
        <p:spPr>
          <a:xfrm>
            <a:off x="6855743" y="4487081"/>
            <a:ext cx="331183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Čergov</a:t>
            </a:r>
          </a:p>
        </p:txBody>
      </p:sp>
      <p:sp>
        <p:nvSpPr>
          <p:cNvPr id="17" name="Zaoblený obdĺžnik 16"/>
          <p:cNvSpPr/>
          <p:nvPr/>
        </p:nvSpPr>
        <p:spPr>
          <a:xfrm>
            <a:off x="5466541" y="5901805"/>
            <a:ext cx="294236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Vyšné Ružbachy</a:t>
            </a:r>
          </a:p>
        </p:txBody>
      </p:sp>
      <p:sp>
        <p:nvSpPr>
          <p:cNvPr id="21" name="Zaoblený obdĺžnik 20"/>
          <p:cNvSpPr/>
          <p:nvPr/>
        </p:nvSpPr>
        <p:spPr>
          <a:xfrm>
            <a:off x="5526528" y="5212043"/>
            <a:ext cx="245286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Stará Ľubovňa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6855743" y="4019597"/>
            <a:ext cx="331183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Spišská Magura</a:t>
            </a:r>
          </a:p>
        </p:txBody>
      </p:sp>
      <p:sp>
        <p:nvSpPr>
          <p:cNvPr id="20" name="Zaoblený obdĺžnik 16">
            <a:extLst>
              <a:ext uri="{FF2B5EF4-FFF2-40B4-BE49-F238E27FC236}">
                <a16:creationId xmlns:a16="http://schemas.microsoft.com/office/drawing/2014/main" id="{3DE0F14A-8793-4B7C-84A9-5173922A4BE5}"/>
              </a:ext>
            </a:extLst>
          </p:cNvPr>
          <p:cNvSpPr/>
          <p:nvPr/>
        </p:nvSpPr>
        <p:spPr>
          <a:xfrm>
            <a:off x="5466541" y="6366272"/>
            <a:ext cx="294236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Podolínec</a:t>
            </a:r>
          </a:p>
        </p:txBody>
      </p:sp>
    </p:spTree>
    <p:extLst>
      <p:ext uri="{BB962C8B-B14F-4D97-AF65-F5344CB8AC3E}">
        <p14:creationId xmlns:p14="http://schemas.microsoft.com/office/powerpoint/2010/main" val="30024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animBg="1"/>
      <p:bldP spid="15" grpId="0" uiExpand="1" animBg="1"/>
      <p:bldP spid="18" grpId="0" uiExpand="1" animBg="1"/>
      <p:bldP spid="13" grpId="0" uiExpand="1" animBg="1"/>
      <p:bldP spid="14" grpId="0" uiExpand="1" animBg="1"/>
      <p:bldP spid="16" grpId="0" animBg="1"/>
      <p:bldP spid="17" grpId="0" animBg="1"/>
      <p:bldP spid="21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Ã½sledok vyhÄ¾adÃ¡vania obrÃ¡zkov pre dopyt mapa pohorÃ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06857"/>
            <a:ext cx="9831442" cy="50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9642"/>
          </a:xfrm>
        </p:spPr>
        <p:txBody>
          <a:bodyPr/>
          <a:lstStyle/>
          <a:p>
            <a:r>
              <a:rPr lang="sk-SK" dirty="0"/>
              <a:t>Označ na mape Levočské vrchy</a:t>
            </a:r>
          </a:p>
        </p:txBody>
      </p:sp>
      <p:sp>
        <p:nvSpPr>
          <p:cNvPr id="12" name="Ovál 11"/>
          <p:cNvSpPr/>
          <p:nvPr/>
        </p:nvSpPr>
        <p:spPr>
          <a:xfrm rot="15753781">
            <a:off x="6860510" y="2398998"/>
            <a:ext cx="416942" cy="8633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0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Ã½sledok vyhÄ¾adÃ¡vania obrÃ¡zkov pre dopyt mapa pohorÃ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781401"/>
            <a:ext cx="9831442" cy="50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31442" cy="1320800"/>
          </a:xfrm>
        </p:spPr>
        <p:txBody>
          <a:bodyPr/>
          <a:lstStyle/>
          <a:p>
            <a:r>
              <a:rPr lang="sk-SK" dirty="0"/>
              <a:t>Označ na mape Pieniny</a:t>
            </a:r>
          </a:p>
        </p:txBody>
      </p:sp>
      <p:sp>
        <p:nvSpPr>
          <p:cNvPr id="8" name="Ovál 7"/>
          <p:cNvSpPr/>
          <p:nvPr/>
        </p:nvSpPr>
        <p:spPr>
          <a:xfrm rot="16200000">
            <a:off x="6436864" y="2114088"/>
            <a:ext cx="611980" cy="12811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249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Ã½sledok vyhÄ¾adÃ¡vania obrÃ¡zkov pre dopyt mapa ri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32" y="1694356"/>
            <a:ext cx="9114724" cy="467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3892" y="231176"/>
            <a:ext cx="8596668" cy="659642"/>
          </a:xfrm>
        </p:spPr>
        <p:txBody>
          <a:bodyPr/>
          <a:lstStyle/>
          <a:p>
            <a:r>
              <a:rPr lang="sk-SK" dirty="0"/>
              <a:t>Označ na mape rieku Poprad</a:t>
            </a:r>
          </a:p>
        </p:txBody>
      </p:sp>
      <p:sp>
        <p:nvSpPr>
          <p:cNvPr id="5" name="Voľný tvar 4"/>
          <p:cNvSpPr/>
          <p:nvPr/>
        </p:nvSpPr>
        <p:spPr>
          <a:xfrm>
            <a:off x="3518975" y="4725329"/>
            <a:ext cx="766778" cy="1765190"/>
          </a:xfrm>
          <a:custGeom>
            <a:avLst/>
            <a:gdLst>
              <a:gd name="connsiteX0" fmla="*/ 766778 w 766778"/>
              <a:gd name="connsiteY0" fmla="*/ 0 h 1765190"/>
              <a:gd name="connsiteX1" fmla="*/ 727022 w 766778"/>
              <a:gd name="connsiteY1" fmla="*/ 7952 h 1765190"/>
              <a:gd name="connsiteX2" fmla="*/ 695216 w 766778"/>
              <a:gd name="connsiteY2" fmla="*/ 31806 h 1765190"/>
              <a:gd name="connsiteX3" fmla="*/ 671362 w 766778"/>
              <a:gd name="connsiteY3" fmla="*/ 47708 h 1765190"/>
              <a:gd name="connsiteX4" fmla="*/ 631606 w 766778"/>
              <a:gd name="connsiteY4" fmla="*/ 95416 h 1765190"/>
              <a:gd name="connsiteX5" fmla="*/ 607752 w 766778"/>
              <a:gd name="connsiteY5" fmla="*/ 111319 h 1765190"/>
              <a:gd name="connsiteX6" fmla="*/ 560044 w 766778"/>
              <a:gd name="connsiteY6" fmla="*/ 151075 h 1765190"/>
              <a:gd name="connsiteX7" fmla="*/ 528239 w 766778"/>
              <a:gd name="connsiteY7" fmla="*/ 190832 h 1765190"/>
              <a:gd name="connsiteX8" fmla="*/ 488482 w 766778"/>
              <a:gd name="connsiteY8" fmla="*/ 230588 h 1765190"/>
              <a:gd name="connsiteX9" fmla="*/ 464628 w 766778"/>
              <a:gd name="connsiteY9" fmla="*/ 262393 h 1765190"/>
              <a:gd name="connsiteX10" fmla="*/ 432823 w 766778"/>
              <a:gd name="connsiteY10" fmla="*/ 349858 h 1765190"/>
              <a:gd name="connsiteX11" fmla="*/ 416921 w 766778"/>
              <a:gd name="connsiteY11" fmla="*/ 413468 h 1765190"/>
              <a:gd name="connsiteX12" fmla="*/ 369213 w 766778"/>
              <a:gd name="connsiteY12" fmla="*/ 437322 h 1765190"/>
              <a:gd name="connsiteX13" fmla="*/ 353310 w 766778"/>
              <a:gd name="connsiteY13" fmla="*/ 492981 h 1765190"/>
              <a:gd name="connsiteX14" fmla="*/ 329456 w 766778"/>
              <a:gd name="connsiteY14" fmla="*/ 540689 h 1765190"/>
              <a:gd name="connsiteX15" fmla="*/ 337408 w 766778"/>
              <a:gd name="connsiteY15" fmla="*/ 564543 h 1765190"/>
              <a:gd name="connsiteX16" fmla="*/ 329456 w 766778"/>
              <a:gd name="connsiteY16" fmla="*/ 604300 h 1765190"/>
              <a:gd name="connsiteX17" fmla="*/ 305602 w 766778"/>
              <a:gd name="connsiteY17" fmla="*/ 667910 h 1765190"/>
              <a:gd name="connsiteX18" fmla="*/ 297651 w 766778"/>
              <a:gd name="connsiteY18" fmla="*/ 699715 h 1765190"/>
              <a:gd name="connsiteX19" fmla="*/ 297651 w 766778"/>
              <a:gd name="connsiteY19" fmla="*/ 787180 h 1765190"/>
              <a:gd name="connsiteX20" fmla="*/ 273797 w 766778"/>
              <a:gd name="connsiteY20" fmla="*/ 803082 h 1765190"/>
              <a:gd name="connsiteX21" fmla="*/ 257895 w 766778"/>
              <a:gd name="connsiteY21" fmla="*/ 874644 h 1765190"/>
              <a:gd name="connsiteX22" fmla="*/ 234041 w 766778"/>
              <a:gd name="connsiteY22" fmla="*/ 970060 h 1765190"/>
              <a:gd name="connsiteX23" fmla="*/ 305602 w 766778"/>
              <a:gd name="connsiteY23" fmla="*/ 1113183 h 1765190"/>
              <a:gd name="connsiteX24" fmla="*/ 289700 w 766778"/>
              <a:gd name="connsiteY24" fmla="*/ 1160891 h 1765190"/>
              <a:gd name="connsiteX25" fmla="*/ 257895 w 766778"/>
              <a:gd name="connsiteY25" fmla="*/ 1184745 h 1765190"/>
              <a:gd name="connsiteX26" fmla="*/ 202235 w 766778"/>
              <a:gd name="connsiteY26" fmla="*/ 1224501 h 1765190"/>
              <a:gd name="connsiteX27" fmla="*/ 178382 w 766778"/>
              <a:gd name="connsiteY27" fmla="*/ 1232453 h 1765190"/>
              <a:gd name="connsiteX28" fmla="*/ 154528 w 766778"/>
              <a:gd name="connsiteY28" fmla="*/ 1327868 h 1765190"/>
              <a:gd name="connsiteX29" fmla="*/ 146576 w 766778"/>
              <a:gd name="connsiteY29" fmla="*/ 1367625 h 1765190"/>
              <a:gd name="connsiteX30" fmla="*/ 138625 w 766778"/>
              <a:gd name="connsiteY30" fmla="*/ 1391479 h 1765190"/>
              <a:gd name="connsiteX31" fmla="*/ 114771 w 766778"/>
              <a:gd name="connsiteY31" fmla="*/ 1399430 h 1765190"/>
              <a:gd name="connsiteX32" fmla="*/ 90917 w 766778"/>
              <a:gd name="connsiteY32" fmla="*/ 1463040 h 1765190"/>
              <a:gd name="connsiteX33" fmla="*/ 98868 w 766778"/>
              <a:gd name="connsiteY33" fmla="*/ 1486894 h 1765190"/>
              <a:gd name="connsiteX34" fmla="*/ 75015 w 766778"/>
              <a:gd name="connsiteY34" fmla="*/ 1494846 h 1765190"/>
              <a:gd name="connsiteX35" fmla="*/ 67063 w 766778"/>
              <a:gd name="connsiteY35" fmla="*/ 1518700 h 1765190"/>
              <a:gd name="connsiteX36" fmla="*/ 51161 w 766778"/>
              <a:gd name="connsiteY36" fmla="*/ 1550505 h 1765190"/>
              <a:gd name="connsiteX37" fmla="*/ 27307 w 766778"/>
              <a:gd name="connsiteY37" fmla="*/ 1558456 h 1765190"/>
              <a:gd name="connsiteX38" fmla="*/ 3453 w 766778"/>
              <a:gd name="connsiteY38" fmla="*/ 1550505 h 1765190"/>
              <a:gd name="connsiteX39" fmla="*/ 35258 w 766778"/>
              <a:gd name="connsiteY39" fmla="*/ 1645920 h 1765190"/>
              <a:gd name="connsiteX40" fmla="*/ 35258 w 766778"/>
              <a:gd name="connsiteY40" fmla="*/ 1765190 h 17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6778" h="1765190">
                <a:moveTo>
                  <a:pt x="766778" y="0"/>
                </a:moveTo>
                <a:cubicBezTo>
                  <a:pt x="753526" y="2651"/>
                  <a:pt x="739372" y="2463"/>
                  <a:pt x="727022" y="7952"/>
                </a:cubicBezTo>
                <a:cubicBezTo>
                  <a:pt x="714912" y="13334"/>
                  <a:pt x="706000" y="24103"/>
                  <a:pt x="695216" y="31806"/>
                </a:cubicBezTo>
                <a:cubicBezTo>
                  <a:pt x="687440" y="37360"/>
                  <a:pt x="679313" y="42407"/>
                  <a:pt x="671362" y="47708"/>
                </a:cubicBezTo>
                <a:cubicBezTo>
                  <a:pt x="655725" y="71164"/>
                  <a:pt x="654565" y="76283"/>
                  <a:pt x="631606" y="95416"/>
                </a:cubicBezTo>
                <a:cubicBezTo>
                  <a:pt x="624265" y="101534"/>
                  <a:pt x="614509" y="104562"/>
                  <a:pt x="607752" y="111319"/>
                </a:cubicBezTo>
                <a:cubicBezTo>
                  <a:pt x="564429" y="154642"/>
                  <a:pt x="605603" y="135889"/>
                  <a:pt x="560044" y="151075"/>
                </a:cubicBezTo>
                <a:cubicBezTo>
                  <a:pt x="544565" y="197513"/>
                  <a:pt x="564204" y="154867"/>
                  <a:pt x="528239" y="190832"/>
                </a:cubicBezTo>
                <a:cubicBezTo>
                  <a:pt x="475234" y="243837"/>
                  <a:pt x="552088" y="188186"/>
                  <a:pt x="488482" y="230588"/>
                </a:cubicBezTo>
                <a:cubicBezTo>
                  <a:pt x="480531" y="241190"/>
                  <a:pt x="469725" y="250160"/>
                  <a:pt x="464628" y="262393"/>
                </a:cubicBezTo>
                <a:cubicBezTo>
                  <a:pt x="414017" y="383860"/>
                  <a:pt x="475012" y="286575"/>
                  <a:pt x="432823" y="349858"/>
                </a:cubicBezTo>
                <a:cubicBezTo>
                  <a:pt x="432427" y="351837"/>
                  <a:pt x="423441" y="405318"/>
                  <a:pt x="416921" y="413468"/>
                </a:cubicBezTo>
                <a:cubicBezTo>
                  <a:pt x="405710" y="427481"/>
                  <a:pt x="384928" y="432084"/>
                  <a:pt x="369213" y="437322"/>
                </a:cubicBezTo>
                <a:cubicBezTo>
                  <a:pt x="366664" y="447519"/>
                  <a:pt x="359016" y="481569"/>
                  <a:pt x="353310" y="492981"/>
                </a:cubicBezTo>
                <a:cubicBezTo>
                  <a:pt x="322482" y="554637"/>
                  <a:pt x="349444" y="480731"/>
                  <a:pt x="329456" y="540689"/>
                </a:cubicBezTo>
                <a:cubicBezTo>
                  <a:pt x="332107" y="548640"/>
                  <a:pt x="337408" y="556161"/>
                  <a:pt x="337408" y="564543"/>
                </a:cubicBezTo>
                <a:cubicBezTo>
                  <a:pt x="337408" y="578058"/>
                  <a:pt x="332388" y="591107"/>
                  <a:pt x="329456" y="604300"/>
                </a:cubicBezTo>
                <a:cubicBezTo>
                  <a:pt x="320795" y="643276"/>
                  <a:pt x="324045" y="631026"/>
                  <a:pt x="305602" y="667910"/>
                </a:cubicBezTo>
                <a:cubicBezTo>
                  <a:pt x="302952" y="678512"/>
                  <a:pt x="297651" y="688787"/>
                  <a:pt x="297651" y="699715"/>
                </a:cubicBezTo>
                <a:cubicBezTo>
                  <a:pt x="297651" y="717253"/>
                  <a:pt x="315885" y="764387"/>
                  <a:pt x="297651" y="787180"/>
                </a:cubicBezTo>
                <a:cubicBezTo>
                  <a:pt x="291681" y="794642"/>
                  <a:pt x="281748" y="797781"/>
                  <a:pt x="273797" y="803082"/>
                </a:cubicBezTo>
                <a:cubicBezTo>
                  <a:pt x="251046" y="871338"/>
                  <a:pt x="285886" y="762679"/>
                  <a:pt x="257895" y="874644"/>
                </a:cubicBezTo>
                <a:cubicBezTo>
                  <a:pt x="226394" y="1000649"/>
                  <a:pt x="254846" y="845223"/>
                  <a:pt x="234041" y="970060"/>
                </a:cubicBezTo>
                <a:cubicBezTo>
                  <a:pt x="264372" y="1015556"/>
                  <a:pt x="291387" y="1053481"/>
                  <a:pt x="305602" y="1113183"/>
                </a:cubicBezTo>
                <a:cubicBezTo>
                  <a:pt x="309485" y="1129490"/>
                  <a:pt x="303110" y="1150833"/>
                  <a:pt x="289700" y="1160891"/>
                </a:cubicBezTo>
                <a:lnTo>
                  <a:pt x="257895" y="1184745"/>
                </a:lnTo>
                <a:cubicBezTo>
                  <a:pt x="244642" y="1224502"/>
                  <a:pt x="257895" y="1205947"/>
                  <a:pt x="202235" y="1224501"/>
                </a:cubicBezTo>
                <a:lnTo>
                  <a:pt x="178382" y="1232453"/>
                </a:lnTo>
                <a:cubicBezTo>
                  <a:pt x="137633" y="1293574"/>
                  <a:pt x="143434" y="1261308"/>
                  <a:pt x="154528" y="1327868"/>
                </a:cubicBezTo>
                <a:cubicBezTo>
                  <a:pt x="151877" y="1341120"/>
                  <a:pt x="149854" y="1354514"/>
                  <a:pt x="146576" y="1367625"/>
                </a:cubicBezTo>
                <a:cubicBezTo>
                  <a:pt x="144543" y="1375756"/>
                  <a:pt x="144552" y="1385552"/>
                  <a:pt x="138625" y="1391479"/>
                </a:cubicBezTo>
                <a:cubicBezTo>
                  <a:pt x="132698" y="1397406"/>
                  <a:pt x="122722" y="1396780"/>
                  <a:pt x="114771" y="1399430"/>
                </a:cubicBezTo>
                <a:cubicBezTo>
                  <a:pt x="105723" y="1417525"/>
                  <a:pt x="90917" y="1441387"/>
                  <a:pt x="90917" y="1463040"/>
                </a:cubicBezTo>
                <a:cubicBezTo>
                  <a:pt x="90917" y="1471421"/>
                  <a:pt x="96218" y="1478943"/>
                  <a:pt x="98868" y="1486894"/>
                </a:cubicBezTo>
                <a:cubicBezTo>
                  <a:pt x="90917" y="1489545"/>
                  <a:pt x="80941" y="1488920"/>
                  <a:pt x="75015" y="1494846"/>
                </a:cubicBezTo>
                <a:cubicBezTo>
                  <a:pt x="69088" y="1500773"/>
                  <a:pt x="70365" y="1510996"/>
                  <a:pt x="67063" y="1518700"/>
                </a:cubicBezTo>
                <a:cubicBezTo>
                  <a:pt x="62394" y="1529595"/>
                  <a:pt x="59542" y="1542124"/>
                  <a:pt x="51161" y="1550505"/>
                </a:cubicBezTo>
                <a:cubicBezTo>
                  <a:pt x="45234" y="1556432"/>
                  <a:pt x="35258" y="1555806"/>
                  <a:pt x="27307" y="1558456"/>
                </a:cubicBezTo>
                <a:cubicBezTo>
                  <a:pt x="19356" y="1555806"/>
                  <a:pt x="4638" y="1542208"/>
                  <a:pt x="3453" y="1550505"/>
                </a:cubicBezTo>
                <a:cubicBezTo>
                  <a:pt x="-11810" y="1657336"/>
                  <a:pt x="28041" y="1577363"/>
                  <a:pt x="35258" y="1645920"/>
                </a:cubicBezTo>
                <a:cubicBezTo>
                  <a:pt x="39420" y="1685458"/>
                  <a:pt x="35258" y="1725433"/>
                  <a:pt x="35258" y="1765190"/>
                </a:cubicBez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Voľný tvar 10"/>
          <p:cNvSpPr/>
          <p:nvPr/>
        </p:nvSpPr>
        <p:spPr>
          <a:xfrm>
            <a:off x="5123875" y="4439427"/>
            <a:ext cx="770379" cy="218262"/>
          </a:xfrm>
          <a:custGeom>
            <a:avLst/>
            <a:gdLst>
              <a:gd name="connsiteX0" fmla="*/ 422031 w 422031"/>
              <a:gd name="connsiteY0" fmla="*/ 0 h 130629"/>
              <a:gd name="connsiteX1" fmla="*/ 396910 w 422031"/>
              <a:gd name="connsiteY1" fmla="*/ 5024 h 130629"/>
              <a:gd name="connsiteX2" fmla="*/ 376813 w 422031"/>
              <a:gd name="connsiteY2" fmla="*/ 10049 h 130629"/>
              <a:gd name="connsiteX3" fmla="*/ 366765 w 422031"/>
              <a:gd name="connsiteY3" fmla="*/ 40194 h 130629"/>
              <a:gd name="connsiteX4" fmla="*/ 336620 w 422031"/>
              <a:gd name="connsiteY4" fmla="*/ 50242 h 130629"/>
              <a:gd name="connsiteX5" fmla="*/ 331596 w 422031"/>
              <a:gd name="connsiteY5" fmla="*/ 65314 h 130629"/>
              <a:gd name="connsiteX6" fmla="*/ 306475 w 422031"/>
              <a:gd name="connsiteY6" fmla="*/ 85411 h 130629"/>
              <a:gd name="connsiteX7" fmla="*/ 276330 w 422031"/>
              <a:gd name="connsiteY7" fmla="*/ 95460 h 130629"/>
              <a:gd name="connsiteX8" fmla="*/ 271305 w 422031"/>
              <a:gd name="connsiteY8" fmla="*/ 110532 h 130629"/>
              <a:gd name="connsiteX9" fmla="*/ 256233 w 422031"/>
              <a:gd name="connsiteY9" fmla="*/ 115556 h 130629"/>
              <a:gd name="connsiteX10" fmla="*/ 221064 w 422031"/>
              <a:gd name="connsiteY10" fmla="*/ 130629 h 130629"/>
              <a:gd name="connsiteX11" fmla="*/ 205991 w 422031"/>
              <a:gd name="connsiteY11" fmla="*/ 125605 h 130629"/>
              <a:gd name="connsiteX12" fmla="*/ 145701 w 422031"/>
              <a:gd name="connsiteY12" fmla="*/ 115556 h 130629"/>
              <a:gd name="connsiteX13" fmla="*/ 130629 w 422031"/>
              <a:gd name="connsiteY13" fmla="*/ 105508 h 130629"/>
              <a:gd name="connsiteX14" fmla="*/ 70338 w 422031"/>
              <a:gd name="connsiteY14" fmla="*/ 105508 h 130629"/>
              <a:gd name="connsiteX15" fmla="*/ 55266 w 422031"/>
              <a:gd name="connsiteY15" fmla="*/ 110532 h 130629"/>
              <a:gd name="connsiteX16" fmla="*/ 40193 w 422031"/>
              <a:gd name="connsiteY16" fmla="*/ 100484 h 130629"/>
              <a:gd name="connsiteX17" fmla="*/ 20097 w 422031"/>
              <a:gd name="connsiteY17" fmla="*/ 95460 h 130629"/>
              <a:gd name="connsiteX18" fmla="*/ 0 w 422031"/>
              <a:gd name="connsiteY18" fmla="*/ 85411 h 13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031" h="130629">
                <a:moveTo>
                  <a:pt x="422031" y="0"/>
                </a:moveTo>
                <a:cubicBezTo>
                  <a:pt x="413657" y="1675"/>
                  <a:pt x="405246" y="3171"/>
                  <a:pt x="396910" y="5024"/>
                </a:cubicBezTo>
                <a:cubicBezTo>
                  <a:pt x="390169" y="6522"/>
                  <a:pt x="381307" y="4806"/>
                  <a:pt x="376813" y="10049"/>
                </a:cubicBezTo>
                <a:cubicBezTo>
                  <a:pt x="369920" y="18091"/>
                  <a:pt x="376813" y="36845"/>
                  <a:pt x="366765" y="40194"/>
                </a:cubicBezTo>
                <a:lnTo>
                  <a:pt x="336620" y="50242"/>
                </a:lnTo>
                <a:cubicBezTo>
                  <a:pt x="334945" y="55266"/>
                  <a:pt x="334321" y="60773"/>
                  <a:pt x="331596" y="65314"/>
                </a:cubicBezTo>
                <a:cubicBezTo>
                  <a:pt x="327800" y="71641"/>
                  <a:pt x="312077" y="82921"/>
                  <a:pt x="306475" y="85411"/>
                </a:cubicBezTo>
                <a:cubicBezTo>
                  <a:pt x="296796" y="89713"/>
                  <a:pt x="276330" y="95460"/>
                  <a:pt x="276330" y="95460"/>
                </a:cubicBezTo>
                <a:cubicBezTo>
                  <a:pt x="274655" y="100484"/>
                  <a:pt x="275050" y="106787"/>
                  <a:pt x="271305" y="110532"/>
                </a:cubicBezTo>
                <a:cubicBezTo>
                  <a:pt x="267560" y="114277"/>
                  <a:pt x="260970" y="113188"/>
                  <a:pt x="256233" y="115556"/>
                </a:cubicBezTo>
                <a:cubicBezTo>
                  <a:pt x="221537" y="132905"/>
                  <a:pt x="262887" y="120173"/>
                  <a:pt x="221064" y="130629"/>
                </a:cubicBezTo>
                <a:cubicBezTo>
                  <a:pt x="216040" y="128954"/>
                  <a:pt x="211215" y="126476"/>
                  <a:pt x="205991" y="125605"/>
                </a:cubicBezTo>
                <a:cubicBezTo>
                  <a:pt x="138683" y="114386"/>
                  <a:pt x="181038" y="127334"/>
                  <a:pt x="145701" y="115556"/>
                </a:cubicBezTo>
                <a:cubicBezTo>
                  <a:pt x="140677" y="112207"/>
                  <a:pt x="136357" y="107417"/>
                  <a:pt x="130629" y="105508"/>
                </a:cubicBezTo>
                <a:cubicBezTo>
                  <a:pt x="103834" y="96576"/>
                  <a:pt x="97134" y="101042"/>
                  <a:pt x="70338" y="105508"/>
                </a:cubicBezTo>
                <a:cubicBezTo>
                  <a:pt x="65314" y="107183"/>
                  <a:pt x="60490" y="111403"/>
                  <a:pt x="55266" y="110532"/>
                </a:cubicBezTo>
                <a:cubicBezTo>
                  <a:pt x="49310" y="109539"/>
                  <a:pt x="45743" y="102863"/>
                  <a:pt x="40193" y="100484"/>
                </a:cubicBezTo>
                <a:cubicBezTo>
                  <a:pt x="33846" y="97764"/>
                  <a:pt x="26796" y="97135"/>
                  <a:pt x="20097" y="95460"/>
                </a:cubicBezTo>
                <a:cubicBezTo>
                  <a:pt x="3631" y="84482"/>
                  <a:pt x="11063" y="85411"/>
                  <a:pt x="0" y="85411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F686B01-52C1-4DBE-BAA3-CF564C229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51" y="2426962"/>
            <a:ext cx="1358318" cy="70820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6761E3F-85B3-4F5D-B5D6-298B08730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047">
            <a:off x="5877191" y="1729307"/>
            <a:ext cx="1516122" cy="13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9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31442" cy="1320800"/>
          </a:xfrm>
        </p:spPr>
        <p:txBody>
          <a:bodyPr/>
          <a:lstStyle/>
          <a:p>
            <a:r>
              <a:rPr lang="sk-SK" dirty="0"/>
              <a:t>Čo je na obrázku</a:t>
            </a:r>
          </a:p>
        </p:txBody>
      </p:sp>
      <p:sp>
        <p:nvSpPr>
          <p:cNvPr id="6" name="Zaoblený obdĺžnik 5"/>
          <p:cNvSpPr/>
          <p:nvPr/>
        </p:nvSpPr>
        <p:spPr>
          <a:xfrm>
            <a:off x="4776712" y="5707370"/>
            <a:ext cx="2797796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Ľubovniansky hrad</a:t>
            </a:r>
          </a:p>
        </p:txBody>
      </p:sp>
      <p:pic>
        <p:nvPicPr>
          <p:cNvPr id="5" name="Picture 12" descr="Hrad v Starej Ľubovni zrekonštruujú za 1,7 milióna € | Nový Č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2" y="1347138"/>
            <a:ext cx="7448967" cy="4132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46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Ã½sledok vyhÄ¾adÃ¡vania obrÃ¡zkov pre dopyt mapa slovens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1779" r="3760" b="10348"/>
          <a:stretch/>
        </p:blipFill>
        <p:spPr bwMode="auto">
          <a:xfrm>
            <a:off x="222315" y="1248067"/>
            <a:ext cx="11143579" cy="57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450376" y="985759"/>
            <a:ext cx="9788328" cy="31230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schemeClr val="tx1"/>
                </a:solidFill>
              </a:rPr>
              <a:t>Mesto</a:t>
            </a:r>
            <a:r>
              <a:rPr lang="sk-SK" sz="2400" dirty="0"/>
              <a:t> </a:t>
            </a:r>
            <a:r>
              <a:rPr lang="sk-SK" sz="2400" dirty="0">
                <a:solidFill>
                  <a:srgbClr val="FF0000"/>
                </a:solidFill>
              </a:rPr>
              <a:t>Stará Ľubovňa s okolím</a:t>
            </a:r>
            <a:r>
              <a:rPr lang="sk-SK" sz="2400" dirty="0"/>
              <a:t> </a:t>
            </a:r>
            <a:r>
              <a:rPr lang="sk-SK" sz="2400" dirty="0">
                <a:solidFill>
                  <a:schemeClr val="tx1"/>
                </a:solidFill>
              </a:rPr>
              <a:t>sa rozprestiera na severe Slovenska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677334" y="269401"/>
            <a:ext cx="8596668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Poloha</a:t>
            </a:r>
          </a:p>
        </p:txBody>
      </p:sp>
      <p:sp>
        <p:nvSpPr>
          <p:cNvPr id="5" name="Ovál 4"/>
          <p:cNvSpPr/>
          <p:nvPr/>
        </p:nvSpPr>
        <p:spPr>
          <a:xfrm rot="1735054">
            <a:off x="6689562" y="1678500"/>
            <a:ext cx="1808316" cy="1642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 flipH="1" flipV="1">
            <a:off x="7593719" y="2241641"/>
            <a:ext cx="109513" cy="9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1D024B2-45AF-4A91-A2B2-98B82E90E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849" y="-47707"/>
            <a:ext cx="2463880" cy="15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31442" cy="1320800"/>
          </a:xfrm>
        </p:spPr>
        <p:txBody>
          <a:bodyPr/>
          <a:lstStyle/>
          <a:p>
            <a:r>
              <a:rPr lang="sk-SK" dirty="0"/>
              <a:t>Čo je na obrázku</a:t>
            </a:r>
          </a:p>
        </p:txBody>
      </p:sp>
      <p:sp>
        <p:nvSpPr>
          <p:cNvPr id="6" name="Zaoblený obdĺžnik 5"/>
          <p:cNvSpPr/>
          <p:nvPr/>
        </p:nvSpPr>
        <p:spPr>
          <a:xfrm>
            <a:off x="4147341" y="5616805"/>
            <a:ext cx="4026094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Ľubovnianske kúpele</a:t>
            </a:r>
          </a:p>
        </p:txBody>
      </p:sp>
      <p:pic>
        <p:nvPicPr>
          <p:cNvPr id="7" name="Picture 2" descr="Ľubovnianske kúpele s neobmedzeným bazénom, procedúrami a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40" y="1293500"/>
            <a:ext cx="5776146" cy="3238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181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31442" cy="1320800"/>
          </a:xfrm>
        </p:spPr>
        <p:txBody>
          <a:bodyPr/>
          <a:lstStyle/>
          <a:p>
            <a:r>
              <a:rPr lang="sk-SK" dirty="0"/>
              <a:t>Čo je na obrázku</a:t>
            </a:r>
          </a:p>
        </p:txBody>
      </p:sp>
      <p:sp>
        <p:nvSpPr>
          <p:cNvPr id="6" name="Zaoblený obdĺžnik 5"/>
          <p:cNvSpPr/>
          <p:nvPr/>
        </p:nvSpPr>
        <p:spPr>
          <a:xfrm>
            <a:off x="4370686" y="5664989"/>
            <a:ext cx="403291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Skanzen, Stará Ľubovňa</a:t>
            </a:r>
          </a:p>
        </p:txBody>
      </p:sp>
      <p:pic>
        <p:nvPicPr>
          <p:cNvPr id="5122" name="Picture 2" descr="Skanzen pod Ľubovnianskym hradom: Spoznajte krásu každodennéh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47" y="1345417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1378425"/>
            <a:ext cx="10623012" cy="5295330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Dudášová, Mäsiar, Muchová: Vlastiveda pre štvrtákov</a:t>
            </a:r>
          </a:p>
          <a:p>
            <a:r>
              <a:rPr lang="sk-SK" sz="2400" dirty="0">
                <a:solidFill>
                  <a:schemeClr val="tx1"/>
                </a:solidFill>
              </a:rPr>
              <a:t>sk.wikipedia.org</a:t>
            </a:r>
          </a:p>
          <a:p>
            <a:r>
              <a:rPr lang="sk-SK" sz="2400" dirty="0">
                <a:solidFill>
                  <a:schemeClr val="tx1"/>
                </a:solidFill>
              </a:rPr>
              <a:t>obrázky: </a:t>
            </a:r>
            <a:r>
              <a:rPr lang="sk-SK" sz="2400" dirty="0" err="1">
                <a:solidFill>
                  <a:schemeClr val="tx1"/>
                </a:solidFill>
              </a:rPr>
              <a:t>google</a:t>
            </a:r>
            <a:endParaRPr lang="sk-SK" sz="24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94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29402" y="579320"/>
            <a:ext cx="7766936" cy="586854"/>
          </a:xfrm>
        </p:spPr>
        <p:txBody>
          <a:bodyPr/>
          <a:lstStyle/>
          <a:p>
            <a:pPr algn="l"/>
            <a:r>
              <a:rPr lang="sk-SK" sz="2000" b="1" dirty="0">
                <a:solidFill>
                  <a:schemeClr val="accent1">
                    <a:lumMod val="50000"/>
                  </a:schemeClr>
                </a:solidFill>
                <a:latin typeface="Ink Free" panose="03080402000500000000" pitchFamily="66" charset="0"/>
              </a:rPr>
              <a:t/>
            </a:r>
            <a:br>
              <a:rPr lang="sk-SK" sz="2000" b="1" dirty="0">
                <a:solidFill>
                  <a:schemeClr val="accent1">
                    <a:lumMod val="50000"/>
                  </a:schemeClr>
                </a:solidFill>
                <a:latin typeface="Ink Free" panose="03080402000500000000" pitchFamily="66" charset="0"/>
              </a:rPr>
            </a:br>
            <a:r>
              <a:rPr lang="sk-SK" sz="3200" b="1" dirty="0">
                <a:solidFill>
                  <a:schemeClr val="accent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Stará  Ľubovňa  s  okolím</a:t>
            </a:r>
            <a:endParaRPr lang="sk-SK" sz="2000" b="1" dirty="0">
              <a:solidFill>
                <a:schemeClr val="tx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968989" y="1035229"/>
            <a:ext cx="1157785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sk-SK" sz="2400" dirty="0"/>
              <a:t>poloha: sever Slovenská, súčasťou regiónu Spiš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sk-SK" sz="2400" dirty="0"/>
              <a:t>pohoria:</a:t>
            </a:r>
          </a:p>
          <a:p>
            <a:pPr lvl="0"/>
            <a:r>
              <a:rPr lang="sk-SK" sz="2400" dirty="0"/>
              <a:t>	- Levočské vrchy,</a:t>
            </a:r>
          </a:p>
          <a:p>
            <a:pPr lvl="0"/>
            <a:r>
              <a:rPr lang="sk-SK" sz="2400" dirty="0"/>
              <a:t>	- Ľubovnianska vrchovina, 	</a:t>
            </a:r>
          </a:p>
          <a:p>
            <a:pPr lvl="0"/>
            <a:r>
              <a:rPr lang="sk-SK" sz="2400" dirty="0"/>
              <a:t>	- </a:t>
            </a:r>
            <a:r>
              <a:rPr lang="sk-SK" sz="2400" dirty="0" err="1"/>
              <a:t>Čergov</a:t>
            </a:r>
            <a:r>
              <a:rPr lang="sk-SK" sz="2400" dirty="0"/>
              <a:t>, </a:t>
            </a:r>
          </a:p>
          <a:p>
            <a:pPr lvl="0"/>
            <a:r>
              <a:rPr lang="sk-SK" sz="2400" dirty="0"/>
              <a:t>	- Spišská Magura,</a:t>
            </a:r>
          </a:p>
          <a:p>
            <a:pPr lvl="0"/>
            <a:r>
              <a:rPr lang="sk-SK" sz="2400" dirty="0"/>
              <a:t>	- Pieniny,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sk-SK" sz="2400" dirty="0"/>
              <a:t>rieka: Poprad, štátna hranica s Poľskom, (vlieva sa do Baltského mora),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sk-SK" sz="2400" dirty="0" smtClean="0"/>
              <a:t>významné obce</a:t>
            </a:r>
            <a:r>
              <a:rPr lang="sk-SK" sz="2400" dirty="0"/>
              <a:t>:</a:t>
            </a:r>
          </a:p>
          <a:p>
            <a:pPr lvl="0"/>
            <a:r>
              <a:rPr lang="sk-SK" sz="2400" dirty="0"/>
              <a:t>	- Stará Ľubovňa (historické jadro s meštianskymi domami),</a:t>
            </a:r>
          </a:p>
          <a:p>
            <a:pPr lvl="0"/>
            <a:r>
              <a:rPr lang="sk-SK" sz="2400" dirty="0"/>
              <a:t>	- Vyšné Ružbachy (kúpele, prírodné travertínové jazierko)</a:t>
            </a:r>
          </a:p>
          <a:p>
            <a:pPr lvl="0"/>
            <a:r>
              <a:rPr lang="sk-SK" sz="2400" dirty="0"/>
              <a:t>	- Podolínec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sk-SK" sz="2400" dirty="0"/>
              <a:t>zaujímavosti:</a:t>
            </a:r>
          </a:p>
          <a:p>
            <a:pPr lvl="0"/>
            <a:r>
              <a:rPr lang="sk-SK" sz="2400" dirty="0"/>
              <a:t>	- Ľubovniansky hrad a skanzen</a:t>
            </a:r>
          </a:p>
          <a:p>
            <a:pPr lvl="0"/>
            <a:r>
              <a:rPr lang="sk-SK" sz="2400" dirty="0"/>
              <a:t>	- Ľubovnianske kúpele</a:t>
            </a:r>
          </a:p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sk-SK" sz="2400" dirty="0"/>
              <a:t>	-,</a:t>
            </a:r>
          </a:p>
        </p:txBody>
      </p:sp>
      <p:sp>
        <p:nvSpPr>
          <p:cNvPr id="6" name="Obdĺžnik 5"/>
          <p:cNvSpPr/>
          <p:nvPr/>
        </p:nvSpPr>
        <p:spPr>
          <a:xfrm>
            <a:off x="1196400" y="117655"/>
            <a:ext cx="3225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/>
              <a:t>Poznámky do zošita: </a:t>
            </a:r>
          </a:p>
        </p:txBody>
      </p:sp>
    </p:spTree>
    <p:extLst>
      <p:ext uri="{BB962C8B-B14F-4D97-AF65-F5344CB8AC3E}">
        <p14:creationId xmlns:p14="http://schemas.microsoft.com/office/powerpoint/2010/main" val="33118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Ã½sledok vyhÄ¾adÃ¡vania obrÃ¡zkov pre dopyt mapa slovens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1779" r="3760" b="10348"/>
          <a:stretch/>
        </p:blipFill>
        <p:spPr bwMode="auto">
          <a:xfrm>
            <a:off x="829960" y="1242451"/>
            <a:ext cx="11143579" cy="5732709"/>
          </a:xfrm>
          <a:prstGeom prst="rect">
            <a:avLst/>
          </a:prstGeom>
          <a:noFill/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450376" y="985759"/>
            <a:ext cx="9788328" cy="31230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50376" y="87060"/>
            <a:ext cx="8596668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Poloha</a:t>
            </a:r>
          </a:p>
        </p:txBody>
      </p:sp>
      <p:sp>
        <p:nvSpPr>
          <p:cNvPr id="5" name="Ovál 4"/>
          <p:cNvSpPr/>
          <p:nvPr/>
        </p:nvSpPr>
        <p:spPr>
          <a:xfrm rot="1735054">
            <a:off x="7224124" y="1566791"/>
            <a:ext cx="1808316" cy="1642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 flipH="1">
            <a:off x="8251645" y="2274132"/>
            <a:ext cx="45719" cy="73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1021029" y="630800"/>
            <a:ext cx="5627446" cy="351445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dirty="0"/>
              <a:t>Oblasť je ohraničená pohoriami:</a:t>
            </a:r>
          </a:p>
          <a:p>
            <a:r>
              <a:rPr lang="sk-SK" sz="2400" dirty="0">
                <a:solidFill>
                  <a:schemeClr val="accent1">
                    <a:lumMod val="75000"/>
                  </a:schemeClr>
                </a:solidFill>
              </a:rPr>
              <a:t>Ľubovnianska vrchovina</a:t>
            </a:r>
            <a:endParaRPr lang="sk-SK" sz="2400" dirty="0">
              <a:solidFill>
                <a:srgbClr val="00B050"/>
              </a:solidFill>
            </a:endParaRPr>
          </a:p>
          <a:p>
            <a:r>
              <a:rPr lang="sk-SK" sz="2400" dirty="0">
                <a:solidFill>
                  <a:schemeClr val="accent1">
                    <a:lumMod val="75000"/>
                  </a:schemeClr>
                </a:solidFill>
              </a:rPr>
              <a:t>Levočské vrchy</a:t>
            </a:r>
            <a:endParaRPr lang="sk-SK" sz="2400" dirty="0">
              <a:solidFill>
                <a:srgbClr val="00B050"/>
              </a:solidFill>
            </a:endParaRPr>
          </a:p>
          <a:p>
            <a:r>
              <a:rPr lang="sk-SK" sz="2400" dirty="0">
                <a:solidFill>
                  <a:schemeClr val="accent1">
                    <a:lumMod val="75000"/>
                  </a:schemeClr>
                </a:solidFill>
              </a:rPr>
              <a:t>Spišská Magura</a:t>
            </a:r>
          </a:p>
          <a:p>
            <a:r>
              <a:rPr lang="sk-SK" sz="2400" dirty="0">
                <a:solidFill>
                  <a:schemeClr val="accent1">
                    <a:lumMod val="75000"/>
                  </a:schemeClr>
                </a:solidFill>
              </a:rPr>
              <a:t>Pieniny</a:t>
            </a:r>
          </a:p>
          <a:p>
            <a:r>
              <a:rPr lang="sk-SK" sz="2400" dirty="0" err="1">
                <a:solidFill>
                  <a:schemeClr val="accent1">
                    <a:lumMod val="75000"/>
                  </a:schemeClr>
                </a:solidFill>
              </a:rPr>
              <a:t>Čergov</a:t>
            </a:r>
            <a:endParaRPr lang="sk-SK" sz="2400" dirty="0">
              <a:solidFill>
                <a:srgbClr val="00B050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 rot="21285181">
            <a:off x="7850902" y="1983152"/>
            <a:ext cx="801490" cy="41571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vál 11"/>
          <p:cNvSpPr/>
          <p:nvPr/>
        </p:nvSpPr>
        <p:spPr>
          <a:xfrm rot="21285181">
            <a:off x="7741383" y="2355990"/>
            <a:ext cx="1020525" cy="6533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vál 12"/>
          <p:cNvSpPr/>
          <p:nvPr/>
        </p:nvSpPr>
        <p:spPr>
          <a:xfrm rot="21285181">
            <a:off x="6905938" y="2020566"/>
            <a:ext cx="1020525" cy="6533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ál 13"/>
          <p:cNvSpPr/>
          <p:nvPr/>
        </p:nvSpPr>
        <p:spPr>
          <a:xfrm rot="21285181">
            <a:off x="7495080" y="1749509"/>
            <a:ext cx="801490" cy="41571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/>
          <p:cNvSpPr/>
          <p:nvPr/>
        </p:nvSpPr>
        <p:spPr>
          <a:xfrm rot="3132342">
            <a:off x="8491557" y="2252002"/>
            <a:ext cx="1020525" cy="6533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0188AC37-E92D-425F-9208-532A6DE8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744" y="58535"/>
            <a:ext cx="2463880" cy="15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VÃ½sledok vyhÄ¾adÃ¡vania obrÃ¡zkov pre dopyt mapa ri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24" y="1986756"/>
            <a:ext cx="9826882" cy="47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450376" y="1016441"/>
            <a:ext cx="9788328" cy="324740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schemeClr val="tx1"/>
                </a:solidFill>
              </a:rPr>
              <a:t>oblasťou preteká rieka </a:t>
            </a:r>
            <a:r>
              <a:rPr lang="sk-SK" sz="2400" dirty="0">
                <a:solidFill>
                  <a:srgbClr val="0070C0"/>
                </a:solidFill>
              </a:rPr>
              <a:t>Poprad</a:t>
            </a:r>
          </a:p>
          <a:p>
            <a:r>
              <a:rPr lang="sk-SK" sz="2400" dirty="0">
                <a:solidFill>
                  <a:schemeClr val="tx1"/>
                </a:solidFill>
              </a:rPr>
              <a:t>tečie na sever do Baltického mora</a:t>
            </a:r>
          </a:p>
          <a:p>
            <a:pPr marL="0" indent="0">
              <a:buNone/>
            </a:pPr>
            <a:r>
              <a:rPr lang="sk-SK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677334" y="269401"/>
            <a:ext cx="8596668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Rieka</a:t>
            </a:r>
          </a:p>
        </p:txBody>
      </p:sp>
      <p:sp>
        <p:nvSpPr>
          <p:cNvPr id="10" name="Ovál 9"/>
          <p:cNvSpPr/>
          <p:nvPr/>
        </p:nvSpPr>
        <p:spPr>
          <a:xfrm rot="20135703">
            <a:off x="6154726" y="2474306"/>
            <a:ext cx="1805356" cy="911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3" name="Obrázok 12" descr="stara-lubov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31" y="4128121"/>
            <a:ext cx="3318113" cy="221207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7693F2EF-F5EC-4D81-BD77-5D95BA799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90" y="502920"/>
            <a:ext cx="2463880" cy="159775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665D82E-3C1A-43E2-84FB-2B38BEE1C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76" y="2779720"/>
            <a:ext cx="1433886" cy="69330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6761E3F-85B3-4F5D-B5D6-298B08730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047">
            <a:off x="6208414" y="2066444"/>
            <a:ext cx="1570615" cy="14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mapa miest 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" y="1586631"/>
            <a:ext cx="9639149" cy="505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Významné obce</a:t>
            </a:r>
          </a:p>
        </p:txBody>
      </p:sp>
      <p:sp>
        <p:nvSpPr>
          <p:cNvPr id="21" name="Zaoblený obdĺžnik 20"/>
          <p:cNvSpPr/>
          <p:nvPr/>
        </p:nvSpPr>
        <p:spPr>
          <a:xfrm>
            <a:off x="9274002" y="2983391"/>
            <a:ext cx="2544960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Stará Ľubovňa</a:t>
            </a:r>
          </a:p>
        </p:txBody>
      </p:sp>
      <p:sp>
        <p:nvSpPr>
          <p:cNvPr id="9" name="Zaoblený obdĺžnik 8"/>
          <p:cNvSpPr/>
          <p:nvPr/>
        </p:nvSpPr>
        <p:spPr>
          <a:xfrm>
            <a:off x="9274001" y="3547604"/>
            <a:ext cx="2544960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Vyšné Ružbachy</a:t>
            </a:r>
          </a:p>
        </p:txBody>
      </p:sp>
      <p:sp>
        <p:nvSpPr>
          <p:cNvPr id="10" name="Ovál 9"/>
          <p:cNvSpPr/>
          <p:nvPr/>
        </p:nvSpPr>
        <p:spPr>
          <a:xfrm rot="19790114">
            <a:off x="6517007" y="2286199"/>
            <a:ext cx="238681" cy="243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vál 11"/>
          <p:cNvSpPr/>
          <p:nvPr/>
        </p:nvSpPr>
        <p:spPr>
          <a:xfrm rot="19790114">
            <a:off x="6352540" y="2417331"/>
            <a:ext cx="238681" cy="243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Zaoblený obdĺžnik 12"/>
          <p:cNvSpPr/>
          <p:nvPr/>
        </p:nvSpPr>
        <p:spPr>
          <a:xfrm>
            <a:off x="9274001" y="4111817"/>
            <a:ext cx="2544960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Podolínec</a:t>
            </a:r>
          </a:p>
        </p:txBody>
      </p:sp>
      <p:sp>
        <p:nvSpPr>
          <p:cNvPr id="15" name="Ovál 14"/>
          <p:cNvSpPr/>
          <p:nvPr/>
        </p:nvSpPr>
        <p:spPr>
          <a:xfrm rot="19790114">
            <a:off x="6188073" y="2395419"/>
            <a:ext cx="238681" cy="243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FE7CC719-4BA6-43F3-8BED-48C1FE4DB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785" y="188032"/>
            <a:ext cx="2878359" cy="186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ará Ľubovňa - Slovakia.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937" y="268874"/>
            <a:ext cx="2863935" cy="59093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sk-SK" dirty="0"/>
              <a:t>Stará Ľubovňa</a:t>
            </a:r>
          </a:p>
        </p:txBody>
      </p:sp>
    </p:spTree>
    <p:extLst>
      <p:ext uri="{BB962C8B-B14F-4D97-AF65-F5344CB8AC3E}">
        <p14:creationId xmlns:p14="http://schemas.microsoft.com/office/powerpoint/2010/main" val="113945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 - Stará Ľubovňa – Storočia na ľubovnianskom rínku | Archinfo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4" y="2190558"/>
            <a:ext cx="7748793" cy="44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77332" y="300511"/>
            <a:ext cx="4358691" cy="742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Stará Ľubovňa</a:t>
            </a: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255744" y="1043189"/>
            <a:ext cx="9640375" cy="3076054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rgbClr val="FF0000"/>
                </a:solidFill>
              </a:rPr>
              <a:t>Stará Ľubovňa</a:t>
            </a:r>
            <a:r>
              <a:rPr lang="sk-SK" sz="2400" dirty="0"/>
              <a:t> – </a:t>
            </a:r>
            <a:r>
              <a:rPr lang="sk-SK" sz="2400" dirty="0">
                <a:solidFill>
                  <a:schemeClr val="tx1"/>
                </a:solidFill>
              </a:rPr>
              <a:t>okresné mesto v Prešovskom kraji,</a:t>
            </a:r>
          </a:p>
          <a:p>
            <a:r>
              <a:rPr lang="sk-SK" sz="2400" dirty="0">
                <a:solidFill>
                  <a:schemeClr val="tx1"/>
                </a:solidFill>
              </a:rPr>
              <a:t>historické centrum s meštianskymi domami,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45" y="2190558"/>
            <a:ext cx="5328592" cy="43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1D6DEB41-9FE8-4189-8DA6-0C42D5691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212" y="233165"/>
            <a:ext cx="2281025" cy="1169699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EBF775E-A9F4-4BE4-B733-81FBDC35F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923" y="188640"/>
            <a:ext cx="1238089" cy="146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Ľubovniansky hrad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73402" y="504967"/>
            <a:ext cx="4186522" cy="591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Ľubovniansky hrad</a:t>
            </a:r>
          </a:p>
        </p:txBody>
      </p:sp>
      <p:sp>
        <p:nvSpPr>
          <p:cNvPr id="4" name="Obdĺžnik 3"/>
          <p:cNvSpPr/>
          <p:nvPr/>
        </p:nvSpPr>
        <p:spPr>
          <a:xfrm>
            <a:off x="322251" y="5855360"/>
            <a:ext cx="5559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https://www.youtube.com/watch?v=QHbnrisBvto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85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Hrad v Starej Ľubovni zrekonštruujú za 1,7 milióna € | Nový Č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3607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132208" y="3986434"/>
            <a:ext cx="8202305" cy="1868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b="1" dirty="0">
                <a:solidFill>
                  <a:schemeClr val="tx1"/>
                </a:solidFill>
                <a:latin typeface="+mj-lt"/>
              </a:rPr>
              <a:t>Hrad</a:t>
            </a:r>
            <a:r>
              <a:rPr lang="sk-SK" sz="2400" dirty="0">
                <a:solidFill>
                  <a:schemeClr val="tx1"/>
                </a:solidFill>
                <a:latin typeface="+mj-lt"/>
              </a:rPr>
              <a:t> - pevnosť strážiaca hranicu uhorského kráľovstva, expozície sú venované histórii hradu, cechom, remeslám,</a:t>
            </a:r>
          </a:p>
          <a:p>
            <a:r>
              <a:rPr lang="sk-SK" sz="2400" b="1" dirty="0">
                <a:solidFill>
                  <a:schemeClr val="tx1"/>
                </a:solidFill>
                <a:latin typeface="+mj-lt"/>
              </a:rPr>
              <a:t>skanzen</a:t>
            </a:r>
            <a:r>
              <a:rPr lang="sk-SK" sz="2400" dirty="0">
                <a:latin typeface="+mj-lt"/>
              </a:rPr>
              <a:t> - </a:t>
            </a:r>
            <a:r>
              <a:rPr lang="sk-SK" sz="2400" dirty="0">
                <a:solidFill>
                  <a:schemeClr val="tx1"/>
                </a:solidFill>
                <a:latin typeface="+mj-lt"/>
              </a:rPr>
              <a:t>sprístupňuje ľudovú architektúru a spôsob života Spiša a Šariša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73402" y="504967"/>
            <a:ext cx="4186522" cy="591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Ľubovniansky hrad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508376" y="504965"/>
            <a:ext cx="2093261" cy="591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a skanzen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10" y="2756672"/>
            <a:ext cx="6159690" cy="410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6555006" y="5837879"/>
            <a:ext cx="496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hlinkClick r:id="rId4"/>
              </a:rPr>
              <a:t>https://www.youtube.com/watch?v=9advOQ5E3jA</a:t>
            </a:r>
            <a:r>
              <a:rPr lang="sk-SK" dirty="0"/>
              <a:t> 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57B49360-01E9-4588-B678-12911B398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212" y="233165"/>
            <a:ext cx="2281025" cy="1169699"/>
          </a:xfrm>
          <a:prstGeom prst="rect">
            <a:avLst/>
          </a:prstGeom>
        </p:spPr>
      </p:pic>
      <p:pic>
        <p:nvPicPr>
          <p:cNvPr id="1026" name="Picture 2" descr="Zamagur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90" y="1904999"/>
            <a:ext cx="1238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88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Fazeta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Vlastn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ohár s mliekom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7032</TotalTime>
  <Words>411</Words>
  <Application>Microsoft Office PowerPoint</Application>
  <PresentationFormat>Širokouhlá</PresentationFormat>
  <Paragraphs>99</Paragraphs>
  <Slides>23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1" baseType="lpstr">
      <vt:lpstr>Microsoft YaHei UI Light</vt:lpstr>
      <vt:lpstr>Arial</vt:lpstr>
      <vt:lpstr>Calibri</vt:lpstr>
      <vt:lpstr>Ink Free</vt:lpstr>
      <vt:lpstr>Times New Roman</vt:lpstr>
      <vt:lpstr>Wingdings</vt:lpstr>
      <vt:lpstr>Wingdings 3</vt:lpstr>
      <vt:lpstr>Fazeta</vt:lpstr>
      <vt:lpstr>Od Hornádu po Dunajec STARÁ ĽUBOVŇA</vt:lpstr>
      <vt:lpstr>Prezentácia programu PowerPoint</vt:lpstr>
      <vt:lpstr>Prezentácia programu PowerPoint</vt:lpstr>
      <vt:lpstr>Prezentácia programu PowerPoint</vt:lpstr>
      <vt:lpstr>Prezentácia programu PowerPoint</vt:lpstr>
      <vt:lpstr>Stará Ľubovňa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Zopakuj si</vt:lpstr>
      <vt:lpstr>Označ na mape Levočské vrchy</vt:lpstr>
      <vt:lpstr>Označ na mape Pieniny</vt:lpstr>
      <vt:lpstr>Označ na mape rieku Poprad</vt:lpstr>
      <vt:lpstr>Čo je na obrázku</vt:lpstr>
      <vt:lpstr>Čo je na obrázku</vt:lpstr>
      <vt:lpstr>Čo je na obrázku</vt:lpstr>
      <vt:lpstr>Zdroje</vt:lpstr>
      <vt:lpstr> Stará  Ľubovňa  s  okolím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Tatier k Dunaju  TATRY</dc:title>
  <dc:creator>PC</dc:creator>
  <cp:lastModifiedBy>HP</cp:lastModifiedBy>
  <cp:revision>757</cp:revision>
  <dcterms:created xsi:type="dcterms:W3CDTF">2018-11-24T12:23:45Z</dcterms:created>
  <dcterms:modified xsi:type="dcterms:W3CDTF">2020-05-01T09:51:59Z</dcterms:modified>
</cp:coreProperties>
</file>