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g" ContentType="image/gif"/>
  <Override PartName="/ppt/media/image4.jpg" ContentType="image/gif"/>
  <Override PartName="/ppt/media/image13.jpg" ContentType="image/gif"/>
  <Override PartName="/ppt/media/image25.jpg" ContentType="image/png"/>
  <Override PartName="/ppt/media/image35.jpg" ContentType="image/gif"/>
  <Override PartName="/ppt/media/image52.jpg" ContentType="image/gif"/>
  <Override PartName="/ppt/media/image53.jpg" ContentType="image/gi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4" r:id="rId9"/>
    <p:sldId id="269" r:id="rId10"/>
    <p:sldId id="264" r:id="rId11"/>
    <p:sldId id="275" r:id="rId12"/>
    <p:sldId id="278" r:id="rId13"/>
    <p:sldId id="265" r:id="rId14"/>
    <p:sldId id="272" r:id="rId15"/>
    <p:sldId id="290" r:id="rId16"/>
    <p:sldId id="262" r:id="rId17"/>
    <p:sldId id="280" r:id="rId18"/>
    <p:sldId id="267" r:id="rId19"/>
    <p:sldId id="277" r:id="rId20"/>
    <p:sldId id="281" r:id="rId21"/>
    <p:sldId id="283" r:id="rId22"/>
    <p:sldId id="282" r:id="rId23"/>
    <p:sldId id="284" r:id="rId24"/>
    <p:sldId id="285" r:id="rId25"/>
    <p:sldId id="286" r:id="rId26"/>
    <p:sldId id="287" r:id="rId27"/>
    <p:sldId id="279" r:id="rId28"/>
    <p:sldId id="270" r:id="rId29"/>
    <p:sldId id="276" r:id="rId3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CC00"/>
    <a:srgbClr val="009900"/>
    <a:srgbClr val="006600"/>
    <a:srgbClr val="CC3300"/>
    <a:srgbClr val="D09E00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7288" autoAdjust="0"/>
  </p:normalViewPr>
  <p:slideViewPr>
    <p:cSldViewPr>
      <p:cViewPr varScale="1">
        <p:scale>
          <a:sx n="64" d="100"/>
          <a:sy n="64" d="100"/>
        </p:scale>
        <p:origin x="10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70DC7-DA99-4F57-BB3D-47929A4F5D27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376E0-CED2-4973-AAA6-D7216A424A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495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376E0-CED2-4973-AAA6-D7216A424A8C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582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376E0-CED2-4973-AAA6-D7216A424A8C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45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376E0-CED2-4973-AAA6-D7216A424A8C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1606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376E0-CED2-4973-AAA6-D7216A424A8C}" type="slidenum">
              <a:rPr lang="sk-SK" smtClean="0"/>
              <a:pPr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175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376E0-CED2-4973-AAA6-D7216A424A8C}" type="slidenum">
              <a:rPr lang="sk-SK" smtClean="0"/>
              <a:pPr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102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376E0-CED2-4973-AAA6-D7216A424A8C}" type="slidenum">
              <a:rPr lang="sk-SK" smtClean="0"/>
              <a:pPr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745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376E0-CED2-4973-AAA6-D7216A424A8C}" type="slidenum">
              <a:rPr lang="sk-SK" smtClean="0"/>
              <a:pPr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2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93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745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6743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9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461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05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304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296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763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55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4725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8187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890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730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553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6488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CE018-A7F0-4679-AC58-EDB45CA76E81}" type="datetimeFigureOut">
              <a:rPr lang="sk-SK" smtClean="0"/>
              <a:pPr/>
              <a:t>6. 5. 2022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6F02C8-E337-4241-B4C8-10C0DE05D1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96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8" name="chimes.wav"/>
          </p:stSnd>
        </p:sndAc>
      </p:transition>
    </mc:Choice>
    <mc:Fallback xmlns="">
      <p:transition spd="slow">
        <p:fade/>
        <p:sndAc>
          <p:stSnd>
            <p:snd r:embed="rId19" name="chimes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audio" Target="../media/audio1.wav"/><Relationship Id="rId5" Type="http://schemas.openxmlformats.org/officeDocument/2006/relationships/image" Target="../media/image38.jpeg"/><Relationship Id="rId10" Type="http://schemas.openxmlformats.org/officeDocument/2006/relationships/image" Target="../media/image43.gif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audio" Target="../media/audio1.wav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7.jpe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audio" Target="../media/audio1.wav"/><Relationship Id="rId5" Type="http://schemas.openxmlformats.org/officeDocument/2006/relationships/image" Target="../media/image65.jpeg"/><Relationship Id="rId10" Type="http://schemas.openxmlformats.org/officeDocument/2006/relationships/image" Target="../media/image70.gif"/><Relationship Id="rId4" Type="http://schemas.openxmlformats.org/officeDocument/2006/relationships/image" Target="../media/image64.jpeg"/><Relationship Id="rId9" Type="http://schemas.openxmlformats.org/officeDocument/2006/relationships/image" Target="../media/image6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jpeg"/><Relationship Id="rId7" Type="http://schemas.openxmlformats.org/officeDocument/2006/relationships/hyperlink" Target="https://www.youtube.com/watch?v=eNVGMRkbo-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lovca.sk/o-polovnictve/drop-velky-0/" TargetMode="External"/><Relationship Id="rId5" Type="http://schemas.openxmlformats.org/officeDocument/2006/relationships/hyperlink" Target="https://bratislavaregion.travel/clanok/23057/poslovia-prichadzajucej-jari-druha-cast-vtaky-noci" TargetMode="External"/><Relationship Id="rId4" Type="http://schemas.openxmlformats.org/officeDocument/2006/relationships/hyperlink" Target="https://mytrnava.sme.sk/c/22170031/pri-trnave-zahniezdil-vzacny-sokol-po-40-rokoch-foto.html" TargetMode="External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audio" Target="../media/audio1.wav"/><Relationship Id="rId5" Type="http://schemas.openxmlformats.org/officeDocument/2006/relationships/image" Target="../media/image75.jpeg"/><Relationship Id="rId10" Type="http://schemas.openxmlformats.org/officeDocument/2006/relationships/image" Target="../media/image80.jp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audio" Target="../media/audio1.wav"/><Relationship Id="rId7" Type="http://schemas.openxmlformats.org/officeDocument/2006/relationships/image" Target="../media/image84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audio" Target="../media/audio1.wav"/><Relationship Id="rId5" Type="http://schemas.openxmlformats.org/officeDocument/2006/relationships/image" Target="../media/image91.jpeg"/><Relationship Id="rId10" Type="http://schemas.openxmlformats.org/officeDocument/2006/relationships/image" Target="../media/image96.gif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audio" Target="../media/audio1.wav"/><Relationship Id="rId7" Type="http://schemas.openxmlformats.org/officeDocument/2006/relationships/image" Target="../media/image100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gif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07.gif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audio" Target="../media/audio1.wav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audio" Target="../media/audio1.wav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audio" Target="../media/audio1.wav"/><Relationship Id="rId7" Type="http://schemas.openxmlformats.org/officeDocument/2006/relationships/image" Target="../media/image138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11" Type="http://schemas.openxmlformats.org/officeDocument/2006/relationships/image" Target="../media/image142.gif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audio" Target="../media/audio1.wav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gif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hyperlink" Target="https://zslehniceslov.edupage.org/text2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11" Type="http://schemas.openxmlformats.org/officeDocument/2006/relationships/audio" Target="../media/audio1.wav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audio" Target="../media/audio1.wav"/><Relationship Id="rId5" Type="http://schemas.openxmlformats.org/officeDocument/2006/relationships/image" Target="../media/image28.jpeg"/><Relationship Id="rId10" Type="http://schemas.openxmlformats.org/officeDocument/2006/relationships/image" Target="../media/image33.jfif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2500306"/>
            <a:ext cx="7560840" cy="2080822"/>
          </a:xfrm>
        </p:spPr>
        <p:txBody>
          <a:bodyPr>
            <a:normAutofit/>
          </a:bodyPr>
          <a:lstStyle/>
          <a:p>
            <a:pPr algn="ctr"/>
            <a:r>
              <a:rPr lang="sk-SK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Z(</a:t>
            </a:r>
            <a:r>
              <a:rPr lang="sk-SK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elená</a:t>
            </a:r>
            <a:r>
              <a:rPr lang="sk-SK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 š(kola) </a:t>
            </a:r>
            <a:br>
              <a:rPr lang="sk-SK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sk-SK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Základná škola Lehnice</a:t>
            </a:r>
            <a:r>
              <a:rPr lang="sk-SK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/>
            </a:r>
            <a:br>
              <a:rPr lang="sk-SK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sz="2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2020/2021 - 2021/2022</a:t>
            </a:r>
            <a:endParaRPr lang="sk-SK" sz="2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728" y="5229200"/>
            <a:ext cx="4439416" cy="1008112"/>
          </a:xfrm>
        </p:spPr>
        <p:txBody>
          <a:bodyPr>
            <a:normAutofit/>
          </a:bodyPr>
          <a:lstStyle/>
          <a:p>
            <a:pPr algn="ctr"/>
            <a:r>
              <a:rPr lang="sk-SK" b="1" i="1" dirty="0" smtClean="0">
                <a:solidFill>
                  <a:schemeClr val="tx2"/>
                </a:solidFill>
                <a:latin typeface="Bahnschrift" panose="020B0502040204020203" pitchFamily="34" charset="0"/>
              </a:rPr>
              <a:t>Riaditeľka školy: Ing. Zuzana Pálmayová</a:t>
            </a:r>
          </a:p>
          <a:p>
            <a:pPr algn="ctr"/>
            <a:r>
              <a:rPr lang="sk-SK" b="1" i="1" dirty="0" smtClean="0">
                <a:solidFill>
                  <a:schemeClr val="tx2"/>
                </a:solidFill>
                <a:latin typeface="Bahnschrift" panose="020B0502040204020203" pitchFamily="34" charset="0"/>
              </a:rPr>
              <a:t>Koordinátorka: Mgr. Miriam Danišová</a:t>
            </a:r>
            <a:endParaRPr lang="sk-SK" b="1" i="1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Obrázok 4" descr="C:\Users\User\Desktop\zelena skola_Stránka_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832" y="176006"/>
            <a:ext cx="1944216" cy="23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285728"/>
            <a:ext cx="71825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Cieľ 2: </a:t>
            </a:r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KVETINOVÁ ZÁHRADA </a:t>
            </a:r>
            <a:b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PODĽA ROČNÝCH OBDOBÍ</a:t>
            </a:r>
            <a:b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sk-SK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08004"/>
            <a:ext cx="1985797" cy="1489348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556792"/>
            <a:ext cx="7038523" cy="51845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Kvetinová záhrada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podľa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ročných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období -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výber miesta a 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výber druhov kvetov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Výsadba kvetov do určených sektorov podľa ročného obdobia 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Výroba prírodných </a:t>
            </a:r>
            <a:r>
              <a:rPr lang="sk-S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zapichovacích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menoviek s názvami kvetov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Starostlivosť o kvety</a:t>
            </a:r>
          </a:p>
          <a:p>
            <a:pPr marL="0" indent="0">
              <a:buNone/>
            </a:pPr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Termín</a:t>
            </a:r>
            <a:r>
              <a:rPr lang="sk-S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jún 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2021 - 2022- splnené</a:t>
            </a:r>
            <a:r>
              <a:rPr lang="sk-SK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sk-SK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endParaRPr lang="sk-SK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C:\Users\User\Desktop\Výtvarná výchva\Jar, Veľká Noc\Zajkovia+ vajíčka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6766" y="3764446"/>
            <a:ext cx="5121698" cy="2400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85727"/>
            <a:ext cx="2325299" cy="3143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9" y="332656"/>
            <a:ext cx="6633784" cy="1597744"/>
          </a:xfrm>
        </p:spPr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KVETINOVÁ ZÁHRADA </a:t>
            </a:r>
            <a:endParaRPr lang="sk-SK" sz="40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" name="Zástupný symbol obsahu 3" descr="20210420_0953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247369" y="1034009"/>
            <a:ext cx="2736304" cy="3000397"/>
          </a:xfrm>
        </p:spPr>
      </p:pic>
      <p:pic>
        <p:nvPicPr>
          <p:cNvPr id="19458" name="Picture 2" descr="C:\Users\User\Desktop\Projekt zelená škola Lehnice\Fotodokumentácia Zelená škola\received_49288385874323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125" y="1182018"/>
            <a:ext cx="2214578" cy="2736304"/>
          </a:xfrm>
          <a:prstGeom prst="rect">
            <a:avLst/>
          </a:prstGeom>
          <a:noFill/>
        </p:spPr>
      </p:pic>
      <p:pic>
        <p:nvPicPr>
          <p:cNvPr id="7" name="Picture 3" descr="C:\Users\User\Desktop\Projekt zelená škola Lehnice\Fotodokumentácia Zelená škola\received_80806210009047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5569" y="1153541"/>
            <a:ext cx="2214578" cy="2736304"/>
          </a:xfrm>
          <a:prstGeom prst="rect">
            <a:avLst/>
          </a:prstGeom>
          <a:noFill/>
        </p:spPr>
      </p:pic>
      <p:pic>
        <p:nvPicPr>
          <p:cNvPr id="9" name="Picture 2" descr="C:\Users\User\Downloads\279345464_285074617029740_3506327881552560803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002214"/>
            <a:ext cx="2294243" cy="2739154"/>
          </a:xfrm>
          <a:prstGeom prst="rect">
            <a:avLst/>
          </a:prstGeom>
          <a:noFill/>
        </p:spPr>
      </p:pic>
      <p:pic>
        <p:nvPicPr>
          <p:cNvPr id="10" name="Picture 2" descr="C:\Users\User\Downloads\279064698_541616240856830_8498621748238176486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4002214"/>
            <a:ext cx="2414371" cy="2739154"/>
          </a:xfrm>
          <a:prstGeom prst="rect">
            <a:avLst/>
          </a:prstGeom>
          <a:noFill/>
        </p:spPr>
      </p:pic>
      <p:pic>
        <p:nvPicPr>
          <p:cNvPr id="11" name="Picture 4" descr="C:\Users\User\Downloads\279147402_1008848923338997_2098174718169503358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1446" y="4002214"/>
            <a:ext cx="1928826" cy="2739154"/>
          </a:xfrm>
          <a:prstGeom prst="rect">
            <a:avLst/>
          </a:prstGeom>
          <a:noFill/>
        </p:spPr>
      </p:pic>
      <p:pic>
        <p:nvPicPr>
          <p:cNvPr id="12" name="Picture 6" descr="C:\Users\User\Downloads\278966491_1963212940529361_4679068759729164152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4002214"/>
            <a:ext cx="1928826" cy="2739154"/>
          </a:xfrm>
          <a:prstGeom prst="rect">
            <a:avLst/>
          </a:prstGeom>
          <a:noFill/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75" y="177856"/>
            <a:ext cx="2123758" cy="1306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7" y="404664"/>
            <a:ext cx="6561776" cy="1525736"/>
          </a:xfrm>
        </p:spPr>
        <p:txBody>
          <a:bodyPr/>
          <a:lstStyle/>
          <a:p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KVETINOVÁ ZÁHRADA </a:t>
            </a:r>
            <a:endParaRPr lang="sk-SK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9458" name="Picture 2" descr="C:\Users\User\Downloads\278938561_1367487913772090_1479997286318180089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28736"/>
            <a:ext cx="2889440" cy="2288296"/>
          </a:xfrm>
          <a:prstGeom prst="rect">
            <a:avLst/>
          </a:prstGeom>
          <a:noFill/>
        </p:spPr>
      </p:pic>
      <p:pic>
        <p:nvPicPr>
          <p:cNvPr id="5" name="Picture 2" descr="C:\Users\User\Downloads\279164422_1334260093753802_409566735623985061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196752"/>
            <a:ext cx="3086198" cy="2520280"/>
          </a:xfrm>
          <a:prstGeom prst="rect">
            <a:avLst/>
          </a:prstGeom>
          <a:noFill/>
        </p:spPr>
      </p:pic>
      <p:pic>
        <p:nvPicPr>
          <p:cNvPr id="6" name="Picture 2" descr="C:\Users\User\Downloads\279085855_316734573848233_329930324633306510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81567"/>
            <a:ext cx="2643206" cy="2571769"/>
          </a:xfrm>
          <a:prstGeom prst="rect">
            <a:avLst/>
          </a:prstGeom>
          <a:noFill/>
        </p:spPr>
      </p:pic>
      <p:pic>
        <p:nvPicPr>
          <p:cNvPr id="7" name="Picture 3" descr="C:\Users\User\Downloads\279054685_1005294267089920_151142412100373724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881568"/>
            <a:ext cx="3014760" cy="2571768"/>
          </a:xfrm>
          <a:prstGeom prst="rect">
            <a:avLst/>
          </a:prstGeom>
          <a:noFill/>
        </p:spPr>
      </p:pic>
      <p:pic>
        <p:nvPicPr>
          <p:cNvPr id="8" name="Picture 4" descr="C:\Users\User\Downloads\279230789_2012483735580112_532441750019723593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1428736"/>
            <a:ext cx="1714512" cy="2288296"/>
          </a:xfrm>
          <a:prstGeom prst="rect">
            <a:avLst/>
          </a:prstGeom>
          <a:noFill/>
        </p:spPr>
      </p:pic>
      <p:pic>
        <p:nvPicPr>
          <p:cNvPr id="9" name="Picture 5" descr="C:\Users\User\Downloads\279270484_293919592915918_331488280606214723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3881568"/>
            <a:ext cx="1857388" cy="2571768"/>
          </a:xfrm>
          <a:prstGeom prst="rect">
            <a:avLst/>
          </a:prstGeom>
          <a:noFill/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4624"/>
            <a:ext cx="1656184" cy="1658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4720"/>
            <a:ext cx="7344815" cy="1464816"/>
          </a:xfrm>
        </p:spPr>
        <p:txBody>
          <a:bodyPr>
            <a:normAutofit fontScale="90000"/>
          </a:bodyPr>
          <a:lstStyle/>
          <a:p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Cieľ 3:  VYTVORENIE LÚKY PRE MOTÝLE A VČELY VHODNEJ  K VÝUKE</a:t>
            </a:r>
            <a:b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endParaRPr lang="sk-SK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5322120"/>
            <a:ext cx="1584176" cy="1188132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988840"/>
            <a:ext cx="6777801" cy="43924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Výber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miesta na založenie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lúky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prava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 kultivácia pôdy, výroba hmyzích domčekov, mŕtve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Realizácia výsadby lúky 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Starostlivosť o lúku 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Termín: jún 2021-jún 2022  splnené</a:t>
            </a:r>
            <a:r>
              <a:rPr lang="sk-SK" sz="2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pPr>
              <a:buFont typeface="Wingdings" panose="05000000000000000000" pitchFamily="2" charset="2"/>
              <a:buChar char="v"/>
            </a:pPr>
            <a:endParaRPr lang="sk-SK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Users\User\Desktop\Výtvarná výchva\Jar, Veľká Noc\Zajkovia+ vajíčka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3113" y="3068960"/>
            <a:ext cx="439248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18" y="4320620"/>
            <a:ext cx="1521218" cy="130390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785371"/>
            <a:ext cx="2476808" cy="2049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9382" y="43051"/>
            <a:ext cx="7632848" cy="1864522"/>
          </a:xfrm>
        </p:spPr>
        <p:txBody>
          <a:bodyPr>
            <a:normAutofit/>
          </a:bodyPr>
          <a:lstStyle/>
          <a:p>
            <a:pPr algn="ctr"/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LÚKA  </a:t>
            </a:r>
            <a:b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domčeky – mŕtve drevo</a:t>
            </a:r>
            <a:r>
              <a:rPr lang="sk-SK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/>
            </a:r>
            <a:br>
              <a:rPr lang="sk-SK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endParaRPr lang="sk-SK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" name="Picture 7" descr="C:\Users\User\Downloads\279365416_368835285200211_4041830258561876292_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1285860"/>
            <a:ext cx="2460812" cy="1928826"/>
          </a:xfrm>
          <a:prstGeom prst="rect">
            <a:avLst/>
          </a:prstGeom>
          <a:noFill/>
        </p:spPr>
      </p:pic>
      <p:pic>
        <p:nvPicPr>
          <p:cNvPr id="7" name="Picture 9" descr="C:\Users\User\Downloads\278919455_1705943943084930_5599615980756667973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3" y="3306780"/>
            <a:ext cx="2540990" cy="3218564"/>
          </a:xfrm>
          <a:prstGeom prst="rect">
            <a:avLst/>
          </a:prstGeom>
          <a:noFill/>
        </p:spPr>
      </p:pic>
      <p:pic>
        <p:nvPicPr>
          <p:cNvPr id="9" name="Picture 3" descr="C:\Users\User\Downloads\278471938_2873908869573332_6518148513587300623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9714" y="3705725"/>
            <a:ext cx="3010757" cy="2819617"/>
          </a:xfrm>
          <a:prstGeom prst="rect">
            <a:avLst/>
          </a:prstGeom>
          <a:noFill/>
        </p:spPr>
      </p:pic>
      <p:pic>
        <p:nvPicPr>
          <p:cNvPr id="10" name="Picture 5" descr="C:\Users\User\Downloads\279172288_727691448247857_280560777888132352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2225" y="1321579"/>
            <a:ext cx="2383641" cy="1857388"/>
          </a:xfrm>
          <a:prstGeom prst="rect">
            <a:avLst/>
          </a:prstGeom>
          <a:noFill/>
        </p:spPr>
      </p:pic>
      <p:pic>
        <p:nvPicPr>
          <p:cNvPr id="11" name="Picture 6" descr="C:\Users\User\Downloads\278979187_381609330532228_1583052302336351531_n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4856" y="3356992"/>
            <a:ext cx="2327606" cy="1428760"/>
          </a:xfrm>
          <a:prstGeom prst="rect">
            <a:avLst/>
          </a:prstGeom>
          <a:noFill/>
        </p:spPr>
      </p:pic>
      <p:pic>
        <p:nvPicPr>
          <p:cNvPr id="12" name="Picture 7" descr="C:\Users\User\Downloads\279085853_4916337161777661_7267500243077482797_n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09715" y="1285860"/>
            <a:ext cx="3010756" cy="2237712"/>
          </a:xfrm>
          <a:prstGeom prst="rect">
            <a:avLst/>
          </a:prstGeom>
          <a:noFill/>
        </p:spPr>
      </p:pic>
      <p:pic>
        <p:nvPicPr>
          <p:cNvPr id="13" name="Picture 6" descr="C:\Users\User\Downloads\279092062_1177759242977688_7857207936649795495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09851" y="4963776"/>
            <a:ext cx="2286016" cy="1561567"/>
          </a:xfrm>
          <a:prstGeom prst="rect">
            <a:avLst/>
          </a:prstGeom>
          <a:noFill/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051"/>
            <a:ext cx="1376302" cy="1376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51" y="0"/>
            <a:ext cx="2051720" cy="205172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24" y="2546722"/>
            <a:ext cx="1616941" cy="1616941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05" y="2708920"/>
            <a:ext cx="1919466" cy="1919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696744" cy="2232248"/>
          </a:xfrm>
        </p:spPr>
        <p:txBody>
          <a:bodyPr>
            <a:normAutofit/>
          </a:bodyPr>
          <a:lstStyle/>
          <a:p>
            <a:r>
              <a:rPr lang="sk-SK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        LÚKA</a:t>
            </a:r>
            <a:br>
              <a:rPr lang="sk-SK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     </a:t>
            </a:r>
            <a:r>
              <a:rPr lang="sk-SK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(domčeky, mŕtve drevo)</a:t>
            </a:r>
            <a:br>
              <a:rPr lang="sk-SK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sk-SK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482" name="Picture 2" descr="C:\Users\User\Downloads\279160510_5773738312640619_1381712757086075169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2533538" cy="2286016"/>
          </a:xfrm>
          <a:prstGeom prst="rect">
            <a:avLst/>
          </a:prstGeom>
          <a:noFill/>
        </p:spPr>
      </p:pic>
      <p:pic>
        <p:nvPicPr>
          <p:cNvPr id="5" name="Picture 2" descr="C:\Users\User\Downloads\279054905_805834817065268_7854467748110401493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500174"/>
            <a:ext cx="2786082" cy="2357454"/>
          </a:xfrm>
          <a:prstGeom prst="rect">
            <a:avLst/>
          </a:prstGeom>
          <a:noFill/>
        </p:spPr>
      </p:pic>
      <p:pic>
        <p:nvPicPr>
          <p:cNvPr id="6" name="Picture 3" descr="C:\Users\User\Downloads\279094368_724859305535839_668436435837048068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500174"/>
            <a:ext cx="2714644" cy="2357454"/>
          </a:xfrm>
          <a:prstGeom prst="rect">
            <a:avLst/>
          </a:prstGeom>
          <a:noFill/>
        </p:spPr>
      </p:pic>
      <p:pic>
        <p:nvPicPr>
          <p:cNvPr id="7" name="Picture 4" descr="C:\Users\User\Downloads\261557903_1181643652362345_7598949584932003860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3" y="4071942"/>
            <a:ext cx="2786083" cy="2643206"/>
          </a:xfrm>
          <a:prstGeom prst="rect">
            <a:avLst/>
          </a:prstGeom>
          <a:noFill/>
        </p:spPr>
      </p:pic>
      <p:pic>
        <p:nvPicPr>
          <p:cNvPr id="8" name="Picture 5" descr="C:\Users\User\Downloads\279070964_707961647081374_3468751161865301084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4071942"/>
            <a:ext cx="2571768" cy="2643206"/>
          </a:xfrm>
          <a:prstGeom prst="rect">
            <a:avLst/>
          </a:prstGeom>
          <a:noFill/>
        </p:spPr>
      </p:pic>
      <p:pic>
        <p:nvPicPr>
          <p:cNvPr id="9" name="Picture 6" descr="C:\Users\User\Downloads\261400981_1491601051208607_3239737567490714753_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4071942"/>
            <a:ext cx="2857520" cy="2614617"/>
          </a:xfrm>
          <a:prstGeom prst="rect">
            <a:avLst/>
          </a:prstGeom>
          <a:noFill/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71400"/>
            <a:ext cx="2088232" cy="194421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67" y="267458"/>
            <a:ext cx="1313913" cy="1650939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00" y="63434"/>
            <a:ext cx="748455" cy="940438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20" y="134872"/>
            <a:ext cx="605574" cy="760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260648"/>
            <a:ext cx="4680520" cy="1872208"/>
          </a:xfrm>
        </p:spPr>
        <p:txBody>
          <a:bodyPr>
            <a:noAutofit/>
          </a:bodyPr>
          <a:lstStyle/>
          <a:p>
            <a:pPr algn="ctr"/>
            <a:r>
              <a:rPr lang="sk-SK" sz="6000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OCHRANA </a:t>
            </a:r>
            <a:br>
              <a:rPr lang="sk-SK" sz="6000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sz="6000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PRÍRODY</a:t>
            </a:r>
            <a:endParaRPr lang="sk-SK" sz="6000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38" y="2498526"/>
            <a:ext cx="4070289" cy="3877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916832"/>
            <a:ext cx="8820472" cy="49411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dirty="0" smtClean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sk-SK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Chránené vtáčie územie - Lehnice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b="1" i="1" dirty="0" smtClean="0">
                <a:solidFill>
                  <a:srgbClr val="009900"/>
                </a:solidFill>
                <a:latin typeface="Book Antiqua" panose="02040602050305030304" pitchFamily="18" charset="0"/>
              </a:rPr>
              <a:t>Druhy chránených vtákov: </a:t>
            </a:r>
          </a:p>
          <a:p>
            <a:pPr marL="0" indent="0">
              <a:buNone/>
            </a:pPr>
            <a:r>
              <a:rPr lang="sk-SK" sz="2400" dirty="0"/>
              <a:t> </a:t>
            </a:r>
            <a:r>
              <a:rPr lang="sk-SK" sz="2400" dirty="0" smtClean="0"/>
              <a:t>   </a:t>
            </a:r>
            <a:r>
              <a:rPr lang="sk-SK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Sokol </a:t>
            </a:r>
            <a:r>
              <a:rPr lang="sk-SK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červenonohý</a:t>
            </a:r>
            <a:r>
              <a:rPr lang="sk-SK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  <a:p>
            <a:pPr marL="0" indent="0">
              <a:buNone/>
            </a:pPr>
            <a:r>
              <a:rPr lang="sk-S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Prepelica poľná </a:t>
            </a:r>
            <a:r>
              <a:rPr lang="sk-S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</a:t>
            </a:r>
          </a:p>
          <a:p>
            <a:pPr marL="0" indent="0">
              <a:buNone/>
            </a:pPr>
            <a:r>
              <a:rPr lang="sk-SK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Drop fúzatý </a:t>
            </a:r>
            <a:r>
              <a:rPr lang="sk-S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***  ****</a:t>
            </a:r>
          </a:p>
          <a:p>
            <a:pPr marL="0" indent="0">
              <a:buNone/>
            </a:pPr>
            <a:r>
              <a:rPr lang="sk-SK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sk-SK" b="1" i="1" dirty="0" smtClean="0">
                <a:solidFill>
                  <a:srgbClr val="C00000"/>
                </a:solidFill>
                <a:hlinkClick r:id="rId4"/>
              </a:rPr>
              <a:t>sokol </a:t>
            </a:r>
            <a:r>
              <a:rPr lang="sk-SK" b="1" i="1" dirty="0" err="1" smtClean="0">
                <a:solidFill>
                  <a:srgbClr val="C00000"/>
                </a:solidFill>
                <a:hlinkClick r:id="rId4"/>
              </a:rPr>
              <a:t>červenonohý</a:t>
            </a:r>
            <a:r>
              <a:rPr lang="sk-SK" b="1" i="1" dirty="0" smtClean="0">
                <a:solidFill>
                  <a:srgbClr val="C00000"/>
                </a:solidFill>
                <a:hlinkClick r:id="rId4"/>
              </a:rPr>
              <a:t> (video)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rgbClr val="C00000"/>
                </a:solidFill>
              </a:rPr>
              <a:t>**</a:t>
            </a:r>
            <a:r>
              <a:rPr lang="sk-SK" sz="2000" i="1" dirty="0" smtClean="0">
                <a:hlinkClick r:id="rId5"/>
              </a:rPr>
              <a:t>prepelica poľná (video)</a:t>
            </a:r>
            <a:endParaRPr lang="sk-SK" sz="2000" i="1" dirty="0" smtClean="0"/>
          </a:p>
          <a:p>
            <a:pPr marL="0" indent="0">
              <a:buNone/>
            </a:pPr>
            <a:r>
              <a:rPr lang="sk-SK" sz="2000" i="1" dirty="0">
                <a:solidFill>
                  <a:srgbClr val="C00000"/>
                </a:solidFill>
              </a:rPr>
              <a:t>*** </a:t>
            </a:r>
            <a:r>
              <a:rPr lang="sk-SK" sz="2000" i="1" dirty="0" smtClean="0">
                <a:solidFill>
                  <a:srgbClr val="0033CC"/>
                </a:solidFill>
                <a:hlinkClick r:id="rId6"/>
              </a:rPr>
              <a:t>drop veľký (video)</a:t>
            </a:r>
            <a:r>
              <a:rPr lang="sk-SK" sz="2000" i="1" dirty="0" smtClean="0">
                <a:solidFill>
                  <a:srgbClr val="0033CC"/>
                </a:solidFill>
              </a:rPr>
              <a:t> </a:t>
            </a:r>
          </a:p>
          <a:p>
            <a:pPr marL="0" indent="0">
              <a:buNone/>
            </a:pPr>
            <a:r>
              <a:rPr lang="sk-SK" sz="2000" i="1" dirty="0">
                <a:solidFill>
                  <a:srgbClr val="C00000"/>
                </a:solidFill>
              </a:rPr>
              <a:t>**** </a:t>
            </a:r>
            <a:r>
              <a:rPr lang="sk-SK" sz="2000" i="1" dirty="0" smtClean="0">
                <a:solidFill>
                  <a:srgbClr val="C00000"/>
                </a:solidFill>
                <a:hlinkClick r:id="rId7"/>
              </a:rPr>
              <a:t>drop fúzatý "Prdiaci vták" (video-pieseň)</a:t>
            </a:r>
            <a:r>
              <a:rPr lang="sk-SK" sz="2000" i="1" dirty="0" smtClean="0">
                <a:solidFill>
                  <a:srgbClr val="C00000"/>
                </a:solidFill>
              </a:rPr>
              <a:t>  </a:t>
            </a:r>
            <a:endParaRPr lang="sk-SK" sz="2000" i="1" dirty="0">
              <a:solidFill>
                <a:srgbClr val="C0000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301498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182" y="260648"/>
            <a:ext cx="6472074" cy="1239056"/>
          </a:xfrm>
        </p:spPr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„Zachráňme vtáčiky!“</a:t>
            </a:r>
            <a:endParaRPr lang="sk-SK" sz="40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9458" name="Picture 2" descr="C:\Users\User\Downloads\279030459_513779283558401_2354115828164763518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313330" y="3740473"/>
            <a:ext cx="2626822" cy="3000895"/>
          </a:xfrm>
          <a:prstGeom prst="rect">
            <a:avLst/>
          </a:prstGeom>
          <a:noFill/>
        </p:spPr>
      </p:pic>
      <p:pic>
        <p:nvPicPr>
          <p:cNvPr id="5" name="Picture 2" descr="C:\Users\User\Downloads\278976411_978939836326165_407698427778672294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740971"/>
            <a:ext cx="2483054" cy="3000397"/>
          </a:xfrm>
          <a:prstGeom prst="rect">
            <a:avLst/>
          </a:prstGeom>
          <a:noFill/>
        </p:spPr>
      </p:pic>
      <p:pic>
        <p:nvPicPr>
          <p:cNvPr id="6" name="Picture 3" descr="C:\Users\User\Downloads\279140955_533249538360058_446227792112016774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1009317"/>
            <a:ext cx="1892158" cy="2635707"/>
          </a:xfrm>
          <a:prstGeom prst="rect">
            <a:avLst/>
          </a:prstGeom>
          <a:noFill/>
        </p:spPr>
      </p:pic>
      <p:pic>
        <p:nvPicPr>
          <p:cNvPr id="8" name="Picture 4" descr="C:\Users\User\Downloads\279134507_652690036027445_8083350867750811069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698122"/>
            <a:ext cx="2857520" cy="3043246"/>
          </a:xfrm>
          <a:prstGeom prst="rect">
            <a:avLst/>
          </a:prstGeom>
          <a:noFill/>
        </p:spPr>
      </p:pic>
      <p:pic>
        <p:nvPicPr>
          <p:cNvPr id="9" name="Picture 5" descr="C:\Users\User\Downloads\279184043_496463485545212_8237911844690352323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261344"/>
            <a:ext cx="1947636" cy="2383680"/>
          </a:xfrm>
          <a:prstGeom prst="rect">
            <a:avLst/>
          </a:prstGeom>
          <a:noFill/>
        </p:spPr>
      </p:pic>
      <p:pic>
        <p:nvPicPr>
          <p:cNvPr id="10" name="Picture 6" descr="C:\Users\User\Downloads\278979471_1147001369456855_8254018653637751490_n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225341"/>
            <a:ext cx="2340178" cy="2419683"/>
          </a:xfrm>
          <a:prstGeom prst="rect">
            <a:avLst/>
          </a:prstGeom>
          <a:noFill/>
        </p:spPr>
      </p:pic>
      <p:pic>
        <p:nvPicPr>
          <p:cNvPr id="11" name="Picture 7" descr="C:\Users\User\Downloads\279362392_1375521989596565_933450287463152818_n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23858" y="1247335"/>
            <a:ext cx="2025256" cy="2397689"/>
          </a:xfrm>
          <a:prstGeom prst="rect">
            <a:avLst/>
          </a:prstGeom>
          <a:noFill/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72" y="-27384"/>
            <a:ext cx="1476000" cy="147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>
            <a:normAutofit/>
          </a:bodyPr>
          <a:lstStyle/>
          <a:p>
            <a:r>
              <a:rPr lang="sk-SK" sz="48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NÁZORNÁ VÝUKA</a:t>
            </a:r>
            <a:endParaRPr lang="sk-SK" sz="48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" name="Zástupný symbol obsahu 3" descr="20210421_133554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1196752"/>
            <a:ext cx="2786082" cy="1802481"/>
          </a:xfrm>
        </p:spPr>
      </p:pic>
      <p:pic>
        <p:nvPicPr>
          <p:cNvPr id="10" name="Zástupný symbol obsahu 3" descr="1.a 2 ŠT- výuka vonk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02166" y="4195070"/>
            <a:ext cx="2592286" cy="2500309"/>
          </a:xfrm>
          <a:prstGeom prst="rect">
            <a:avLst/>
          </a:prstGeom>
        </p:spPr>
      </p:pic>
      <p:pic>
        <p:nvPicPr>
          <p:cNvPr id="11" name="Zástupný symbol obsahu 6" descr="20210420_0952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714062" y="4240755"/>
            <a:ext cx="2215149" cy="2786082"/>
          </a:xfrm>
          <a:prstGeom prst="rect">
            <a:avLst/>
          </a:prstGeom>
        </p:spPr>
      </p:pic>
      <p:pic>
        <p:nvPicPr>
          <p:cNvPr id="12" name="Zástupný symbol obsahu 3" descr="20210420_1015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140851" y="3814230"/>
            <a:ext cx="3219488" cy="2643206"/>
          </a:xfrm>
          <a:prstGeom prst="rect">
            <a:avLst/>
          </a:prstGeom>
        </p:spPr>
      </p:pic>
      <p:pic>
        <p:nvPicPr>
          <p:cNvPr id="13" name="Picture 2" descr="C:\Users\User\Downloads\279323246_4802080176568355_5443156283622244368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1196752"/>
            <a:ext cx="2675716" cy="2160810"/>
          </a:xfrm>
          <a:prstGeom prst="rect">
            <a:avLst/>
          </a:prstGeom>
          <a:noFill/>
        </p:spPr>
      </p:pic>
      <p:pic>
        <p:nvPicPr>
          <p:cNvPr id="15" name="Picture 7" descr="C:\Users\User\Downloads\279093956_2753178554985066_5308368737154249257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2815" y="285958"/>
            <a:ext cx="2389944" cy="1785950"/>
          </a:xfrm>
          <a:prstGeom prst="rect">
            <a:avLst/>
          </a:prstGeom>
          <a:noFill/>
        </p:spPr>
      </p:pic>
      <p:pic>
        <p:nvPicPr>
          <p:cNvPr id="16" name="Picture 4" descr="C:\Users\User\Desktop\Výtvarná výchva\Jar, Veľká Noc\Zajkovia+ vajíčka\279043326_690915172156361_4496586916719115707_n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596" y="3078651"/>
            <a:ext cx="2786081" cy="1358461"/>
          </a:xfrm>
          <a:prstGeom prst="rect">
            <a:avLst/>
          </a:prstGeom>
          <a:noFill/>
        </p:spPr>
      </p:pic>
      <p:pic>
        <p:nvPicPr>
          <p:cNvPr id="19464" name="Picture 8" descr="C:\Users\User\Desktop\Výtvarná výchva\Jar, Veľká Noc\Zajkovia+ vajíčka\278932431_717263415977438_5962144870919813427_n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12814" y="2226183"/>
            <a:ext cx="2389945" cy="18505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698705" cy="1008112"/>
          </a:xfrm>
        </p:spPr>
        <p:txBody>
          <a:bodyPr>
            <a:normAutofit/>
          </a:bodyPr>
          <a:lstStyle/>
          <a:p>
            <a:r>
              <a:rPr lang="sk-SK" sz="4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NAŠE ZÁHRADKY- fotky</a:t>
            </a:r>
            <a:endParaRPr lang="sk-SK" sz="44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0485" name="Picture 5" descr="C:\Users\User\Downloads\279252721_978821799474320_5137404609906264865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461" y="1175327"/>
            <a:ext cx="2541920" cy="2417974"/>
          </a:xfrm>
          <a:prstGeom prst="rect">
            <a:avLst/>
          </a:prstGeom>
          <a:noFill/>
        </p:spPr>
      </p:pic>
      <p:pic>
        <p:nvPicPr>
          <p:cNvPr id="13" name="Picture 3" descr="C:\Users\User\Downloads\278962561_399610001758489_714197933356493053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4548" y="1196752"/>
            <a:ext cx="2113292" cy="2375124"/>
          </a:xfrm>
          <a:prstGeom prst="rect">
            <a:avLst/>
          </a:prstGeom>
          <a:noFill/>
        </p:spPr>
      </p:pic>
      <p:pic>
        <p:nvPicPr>
          <p:cNvPr id="14" name="Picture 4" descr="C:\Users\User\Downloads\279031159_267278918867206_1793363680998318093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120" y="1211331"/>
            <a:ext cx="3466807" cy="2417974"/>
          </a:xfrm>
          <a:prstGeom prst="rect">
            <a:avLst/>
          </a:prstGeom>
          <a:noFill/>
        </p:spPr>
      </p:pic>
      <p:pic>
        <p:nvPicPr>
          <p:cNvPr id="15" name="Picture 7" descr="C:\Users\User\Downloads\278934617_311222117751199_1664947239354125467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857628"/>
            <a:ext cx="2500330" cy="2667716"/>
          </a:xfrm>
          <a:prstGeom prst="rect">
            <a:avLst/>
          </a:prstGeom>
          <a:noFill/>
        </p:spPr>
      </p:pic>
      <p:pic>
        <p:nvPicPr>
          <p:cNvPr id="16" name="Picture 8" descr="C:\Users\User\Downloads\279079868_559574832164998_9208369545299312711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3857628"/>
            <a:ext cx="2000264" cy="2667716"/>
          </a:xfrm>
          <a:prstGeom prst="rect">
            <a:avLst/>
          </a:prstGeom>
          <a:noFill/>
        </p:spPr>
      </p:pic>
      <p:pic>
        <p:nvPicPr>
          <p:cNvPr id="17" name="Picture 9" descr="C:\Users\User\Downloads\279031942_420333739924576_1195585531241470353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3857628"/>
            <a:ext cx="1785950" cy="2667716"/>
          </a:xfrm>
          <a:prstGeom prst="rect">
            <a:avLst/>
          </a:prstGeom>
          <a:noFill/>
        </p:spPr>
      </p:pic>
      <p:pic>
        <p:nvPicPr>
          <p:cNvPr id="18" name="Picture 10" descr="C:\Users\User\Downloads\279023904_1344062742746126_8463430342420270694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3857628"/>
            <a:ext cx="1684664" cy="2667716"/>
          </a:xfrm>
          <a:prstGeom prst="rect">
            <a:avLst/>
          </a:prstGeom>
          <a:noFill/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467078" cy="1368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09600"/>
            <a:ext cx="6347713" cy="1320800"/>
          </a:xfrm>
        </p:spPr>
        <p:txBody>
          <a:bodyPr/>
          <a:lstStyle/>
          <a:p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Ciele programu Zelená škola</a:t>
            </a:r>
            <a:endParaRPr lang="sk-SK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598" y="1556792"/>
            <a:ext cx="7130753" cy="3880773"/>
          </a:xfrm>
        </p:spPr>
        <p:txBody>
          <a:bodyPr>
            <a:normAutofit/>
          </a:bodyPr>
          <a:lstStyle/>
          <a:p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robiť</a:t>
            </a:r>
            <a:r>
              <a:rPr lang="sk-SK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čo učíme     </a:t>
            </a:r>
            <a:endParaRPr lang="sk-SK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učiť </a:t>
            </a:r>
            <a:r>
              <a:rPr lang="sk-SK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inak      </a:t>
            </a:r>
            <a:endParaRPr lang="sk-SK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zmeny vo fungovaní </a:t>
            </a: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školy </a:t>
            </a:r>
            <a:r>
              <a:rPr lang="sk-SK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robiť </a:t>
            </a: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spoločne</a:t>
            </a:r>
          </a:p>
          <a:p>
            <a:pPr marL="0" indent="0" algn="ctr">
              <a:buNone/>
            </a:pPr>
            <a:r>
              <a:rPr lang="sk-SK" sz="24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Pre </a:t>
            </a:r>
            <a:r>
              <a:rPr lang="sk-SK" sz="24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úspešnú realizáciu programu je potrebná podpora vedenia školy a participácia učiteľského zboru, nepedagogických pracovníkov, rodičov a žiakov/študentov.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653136"/>
            <a:ext cx="5400600" cy="19442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-19154"/>
            <a:ext cx="2581565" cy="280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347713" cy="1525736"/>
          </a:xfrm>
        </p:spPr>
        <p:txBody>
          <a:bodyPr>
            <a:normAutofit/>
          </a:bodyPr>
          <a:lstStyle/>
          <a:p>
            <a:r>
              <a:rPr lang="sk-SK" sz="4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 ZÁHRADKY- fotky</a:t>
            </a:r>
            <a:endParaRPr lang="sk-SK" sz="4400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1" descr="C:\Users\User\Downloads\279056972_674340377133710_8935488264618778446_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72753"/>
            <a:ext cx="2605398" cy="2216287"/>
          </a:xfrm>
          <a:prstGeom prst="rect">
            <a:avLst/>
          </a:prstGeom>
          <a:noFill/>
        </p:spPr>
      </p:pic>
      <p:pic>
        <p:nvPicPr>
          <p:cNvPr id="5" name="Picture 2" descr="C:\Users\User\Downloads\278981619_364617822282519_183221746312545720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572755"/>
            <a:ext cx="2726614" cy="2216285"/>
          </a:xfrm>
          <a:prstGeom prst="rect">
            <a:avLst/>
          </a:prstGeom>
          <a:noFill/>
        </p:spPr>
      </p:pic>
      <p:pic>
        <p:nvPicPr>
          <p:cNvPr id="6" name="Picture 3" descr="C:\Users\User\Downloads\278984652_525897795659269_828372126471341318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982734"/>
            <a:ext cx="2143140" cy="2614618"/>
          </a:xfrm>
          <a:prstGeom prst="rect">
            <a:avLst/>
          </a:prstGeom>
          <a:noFill/>
        </p:spPr>
      </p:pic>
      <p:pic>
        <p:nvPicPr>
          <p:cNvPr id="7" name="Picture 4" descr="C:\Users\User\Downloads\279005547_3158898700988325_366496338441842673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4002375"/>
            <a:ext cx="2113292" cy="2594978"/>
          </a:xfrm>
          <a:prstGeom prst="rect">
            <a:avLst/>
          </a:prstGeom>
          <a:noFill/>
        </p:spPr>
      </p:pic>
      <p:pic>
        <p:nvPicPr>
          <p:cNvPr id="8" name="Picture 5" descr="C:\Users\User\Downloads\279016717_1337699873405616_8458920559501192694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4025584"/>
            <a:ext cx="2041854" cy="2571768"/>
          </a:xfrm>
          <a:prstGeom prst="rect">
            <a:avLst/>
          </a:prstGeom>
          <a:noFill/>
        </p:spPr>
      </p:pic>
      <p:pic>
        <p:nvPicPr>
          <p:cNvPr id="9" name="Picture 8" descr="C:\Users\User\Downloads\279083727_402761088335787_626128186657318982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4025584"/>
            <a:ext cx="1857388" cy="2571768"/>
          </a:xfrm>
          <a:prstGeom prst="rect">
            <a:avLst/>
          </a:prstGeom>
          <a:noFill/>
        </p:spPr>
      </p:pic>
      <p:pic>
        <p:nvPicPr>
          <p:cNvPr id="10" name="Picture 9" descr="C:\Users\User\Downloads\278927734_5185063058199265_1398390670584083634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9322" y="1572753"/>
            <a:ext cx="2928958" cy="2216287"/>
          </a:xfrm>
          <a:prstGeom prst="rect">
            <a:avLst/>
          </a:prstGeom>
          <a:noFill/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55" y="28020"/>
            <a:ext cx="1486862" cy="173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495" y="260648"/>
            <a:ext cx="6347713" cy="1669752"/>
          </a:xfrm>
        </p:spPr>
        <p:txBody>
          <a:bodyPr>
            <a:normAutofit/>
          </a:bodyPr>
          <a:lstStyle/>
          <a:p>
            <a:pPr algn="ctr"/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Stretnutie so starostom </a:t>
            </a:r>
            <a:b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na Obecnom úrade Lehnice  </a:t>
            </a:r>
            <a:endParaRPr lang="sk-SK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2530" name="Picture 2" descr="C:\Users\User\Downloads\279076718_358021353029254_69029520730810897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661" y="1472208"/>
            <a:ext cx="3397464" cy="5319706"/>
          </a:xfrm>
          <a:prstGeom prst="rect">
            <a:avLst/>
          </a:prstGeom>
          <a:noFill/>
        </p:spPr>
      </p:pic>
      <p:pic>
        <p:nvPicPr>
          <p:cNvPr id="6" name="Picture 2" descr="C:\Users\User\Downloads\268362672_1551713965206431_1808326259879001017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960" y="1916832"/>
            <a:ext cx="4541049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8"/>
            <a:ext cx="1357270" cy="152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260648"/>
            <a:ext cx="7598077" cy="1669752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HANDYMADE-</a:t>
            </a:r>
            <a:r>
              <a:rPr lang="sk-SK" sz="4400" b="1" dirty="0" smtClean="0">
                <a:solidFill>
                  <a:srgbClr val="00CC00"/>
                </a:solidFill>
              </a:rPr>
              <a:t> naše výrobky </a:t>
            </a:r>
            <a:endParaRPr lang="sk-SK" sz="4400" b="1" dirty="0">
              <a:solidFill>
                <a:srgbClr val="00CC00"/>
              </a:solidFill>
            </a:endParaRPr>
          </a:p>
        </p:txBody>
      </p:sp>
      <p:pic>
        <p:nvPicPr>
          <p:cNvPr id="19458" name="Picture 2" descr="C:\Users\User\Downloads\279217543_414408660036907_142613232010679655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285859"/>
            <a:ext cx="2684796" cy="2387617"/>
          </a:xfrm>
          <a:prstGeom prst="rect">
            <a:avLst/>
          </a:prstGeom>
          <a:noFill/>
        </p:spPr>
      </p:pic>
      <p:pic>
        <p:nvPicPr>
          <p:cNvPr id="5" name="Picture 2" descr="C:\Users\User\Downloads\278996237_3234828766732000_656039334816556419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0"/>
            <a:ext cx="3357586" cy="2387617"/>
          </a:xfrm>
          <a:prstGeom prst="rect">
            <a:avLst/>
          </a:prstGeom>
          <a:noFill/>
        </p:spPr>
      </p:pic>
      <p:pic>
        <p:nvPicPr>
          <p:cNvPr id="7" name="Picture 3" descr="C:\Users\User\Downloads\279096824_542499663928896_808136457342794072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285860"/>
            <a:ext cx="2256168" cy="2387616"/>
          </a:xfrm>
          <a:prstGeom prst="rect">
            <a:avLst/>
          </a:prstGeom>
          <a:noFill/>
        </p:spPr>
      </p:pic>
      <p:pic>
        <p:nvPicPr>
          <p:cNvPr id="8" name="Picture 4" descr="C:\Users\User\Downloads\279028267_303587241942424_5347252066340338201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6598" y="3857628"/>
            <a:ext cx="3071834" cy="2714644"/>
          </a:xfrm>
          <a:prstGeom prst="rect">
            <a:avLst/>
          </a:prstGeom>
          <a:noFill/>
        </p:spPr>
      </p:pic>
      <p:pic>
        <p:nvPicPr>
          <p:cNvPr id="10" name="Picture 6" descr="C:\Users\User\Downloads\279143567_1443673652732010_7495992084483903342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857628"/>
            <a:ext cx="2643206" cy="2714644"/>
          </a:xfrm>
          <a:prstGeom prst="rect">
            <a:avLst/>
          </a:prstGeom>
          <a:noFill/>
        </p:spPr>
      </p:pic>
      <p:pic>
        <p:nvPicPr>
          <p:cNvPr id="11" name="Picture 8" descr="C:\Users\User\Downloads\255408346_481043919901022_4471534747357488996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4035" y="3857628"/>
            <a:ext cx="2428892" cy="27146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696743" cy="1669752"/>
          </a:xfrm>
        </p:spPr>
        <p:txBody>
          <a:bodyPr/>
          <a:lstStyle/>
          <a:p>
            <a:pPr algn="ctr"/>
            <a:r>
              <a:rPr lang="sk-SK" sz="4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HANDYMADE</a:t>
            </a:r>
            <a:br>
              <a:rPr lang="sk-SK" sz="4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(naše výrobky) </a:t>
            </a:r>
            <a:endParaRPr lang="sk-SK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0485" name="Picture 5" descr="C:\Users\User\Downloads\279041256_1254858005253254_131104855638088634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5104"/>
            <a:ext cx="2677406" cy="2376264"/>
          </a:xfrm>
          <a:prstGeom prst="rect">
            <a:avLst/>
          </a:prstGeom>
          <a:noFill/>
        </p:spPr>
      </p:pic>
      <p:pic>
        <p:nvPicPr>
          <p:cNvPr id="11" name="Picture 2" descr="C:\Users\User\Downloads\278985438_363991149021169_254320541038116173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005940"/>
            <a:ext cx="2660118" cy="2143140"/>
          </a:xfrm>
          <a:prstGeom prst="rect">
            <a:avLst/>
          </a:prstGeom>
          <a:noFill/>
        </p:spPr>
      </p:pic>
      <p:pic>
        <p:nvPicPr>
          <p:cNvPr id="12" name="Picture 5" descr="C:\Users\User\Downloads\278964219_754917022165263_901860104304157233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005940"/>
            <a:ext cx="2786082" cy="2143140"/>
          </a:xfrm>
          <a:prstGeom prst="rect">
            <a:avLst/>
          </a:prstGeom>
          <a:noFill/>
        </p:spPr>
      </p:pic>
      <p:pic>
        <p:nvPicPr>
          <p:cNvPr id="13" name="Picture 7" descr="C:\Users\User\Downloads\279123731_5042249892530171_543310903134946867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293096"/>
            <a:ext cx="2786082" cy="2448272"/>
          </a:xfrm>
          <a:prstGeom prst="rect">
            <a:avLst/>
          </a:prstGeom>
          <a:noFill/>
        </p:spPr>
      </p:pic>
      <p:pic>
        <p:nvPicPr>
          <p:cNvPr id="14" name="Picture 9" descr="C:\Users\User\Downloads\279162144_555106239549154_47636617755334779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5131" y="4311810"/>
            <a:ext cx="2857520" cy="2429558"/>
          </a:xfrm>
          <a:prstGeom prst="rect">
            <a:avLst/>
          </a:prstGeom>
          <a:noFill/>
        </p:spPr>
      </p:pic>
      <p:pic>
        <p:nvPicPr>
          <p:cNvPr id="15" name="Picture 10" descr="C:\Users\User\Downloads\279025957_739279983735013_3992874568314415211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935072"/>
            <a:ext cx="2714644" cy="2286016"/>
          </a:xfrm>
          <a:prstGeom prst="rect">
            <a:avLst/>
          </a:prstGeom>
          <a:noFill/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3119"/>
            <a:ext cx="1606147" cy="1205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83" y="268182"/>
            <a:ext cx="1184583" cy="889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43" y="908720"/>
            <a:ext cx="914460" cy="686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17" y="423119"/>
            <a:ext cx="1317378" cy="1171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188640"/>
            <a:ext cx="6807129" cy="1741760"/>
          </a:xfrm>
        </p:spPr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HANDYMADE </a:t>
            </a:r>
            <a:r>
              <a:rPr lang="sk-SK" sz="4000" b="1" i="1" dirty="0">
                <a:solidFill>
                  <a:srgbClr val="00CC00"/>
                </a:solidFill>
                <a:latin typeface="Berlin Sans FB Demi" panose="020E0802020502020306" pitchFamily="34" charset="0"/>
              </a:rPr>
              <a:t> </a:t>
            </a:r>
            <a:r>
              <a:rPr lang="sk-SK" sz="4000" i="1" dirty="0" smtClean="0">
                <a:solidFill>
                  <a:srgbClr val="00CC00"/>
                </a:solidFill>
                <a:latin typeface="Berlin Sans FB" panose="020E0602020502020306" pitchFamily="34" charset="0"/>
              </a:rPr>
              <a:t>naše výrobky </a:t>
            </a:r>
            <a:endParaRPr lang="sk-SK" sz="4000" i="1" dirty="0">
              <a:solidFill>
                <a:srgbClr val="00CC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1515" name="Picture 11" descr="C:\Users\User\Downloads\279022891_568614424463528_8479384518440204189_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124744"/>
            <a:ext cx="2500330" cy="2661446"/>
          </a:xfrm>
          <a:prstGeom prst="rect">
            <a:avLst/>
          </a:prstGeom>
          <a:noFill/>
        </p:spPr>
      </p:pic>
      <p:pic>
        <p:nvPicPr>
          <p:cNvPr id="22" name="Picture 2" descr="C:\Users\User\Downloads\279224102_1137023647142019_817211762089209337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124744"/>
            <a:ext cx="2613358" cy="2661446"/>
          </a:xfrm>
          <a:prstGeom prst="rect">
            <a:avLst/>
          </a:prstGeom>
          <a:noFill/>
        </p:spPr>
      </p:pic>
      <p:pic>
        <p:nvPicPr>
          <p:cNvPr id="23" name="Picture 3" descr="C:\Users\User\Downloads\279223269_3218448895104295_1313877867763211811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6598" y="1124744"/>
            <a:ext cx="2800730" cy="2661446"/>
          </a:xfrm>
          <a:prstGeom prst="rect">
            <a:avLst/>
          </a:prstGeom>
          <a:noFill/>
        </p:spPr>
      </p:pic>
      <p:pic>
        <p:nvPicPr>
          <p:cNvPr id="6" name="Picture 2" descr="C:\Users\User\Downloads\279151351_315036794079754_521783237060586092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929066"/>
            <a:ext cx="2500330" cy="2757494"/>
          </a:xfrm>
          <a:prstGeom prst="rect">
            <a:avLst/>
          </a:prstGeom>
          <a:noFill/>
        </p:spPr>
      </p:pic>
      <p:pic>
        <p:nvPicPr>
          <p:cNvPr id="7" name="Picture 3" descr="C:\Users\User\Downloads\278968464_565713041445842_169132502841825558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3929066"/>
            <a:ext cx="2827672" cy="2757494"/>
          </a:xfrm>
          <a:prstGeom prst="rect">
            <a:avLst/>
          </a:prstGeom>
          <a:noFill/>
        </p:spPr>
      </p:pic>
      <p:pic>
        <p:nvPicPr>
          <p:cNvPr id="8" name="Picture 4" descr="C:\Users\User\Downloads\279042068_534967344747027_2608507974400277002_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28926" y="3929066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/>
          <a:lstStyle/>
          <a:p>
            <a:r>
              <a:rPr lang="sk-SK" sz="40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HANDYMADE</a:t>
            </a:r>
            <a:r>
              <a:rPr lang="sk-SK" b="1" i="1" dirty="0" smtClean="0">
                <a:solidFill>
                  <a:srgbClr val="00CC00"/>
                </a:solidFill>
                <a:latin typeface="Berlin Sans FB Demi" panose="020E0802020502020306" pitchFamily="34" charset="0"/>
              </a:rPr>
              <a:t>  </a:t>
            </a:r>
            <a:r>
              <a:rPr lang="sk-SK" i="1" dirty="0" smtClean="0">
                <a:solidFill>
                  <a:srgbClr val="00CC00"/>
                </a:solidFill>
                <a:latin typeface="Berlin Sans FB" panose="020E0602020502020306" pitchFamily="34" charset="0"/>
              </a:rPr>
              <a:t>naše výrobky </a:t>
            </a:r>
            <a:endParaRPr lang="sk-SK" i="1" dirty="0">
              <a:solidFill>
                <a:srgbClr val="00CC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485" name="Picture 5" descr="C:\Users\User\Downloads\279155357_999240374048652_461207505871214223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503533" y="4240694"/>
            <a:ext cx="2427316" cy="2356658"/>
          </a:xfrm>
          <a:prstGeom prst="rect">
            <a:avLst/>
          </a:prstGeom>
          <a:noFill/>
        </p:spPr>
      </p:pic>
      <p:pic>
        <p:nvPicPr>
          <p:cNvPr id="11" name="Picture 6" descr="C:\Users\User\Downloads\255137858_212218687592662_469161611881534552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052736"/>
            <a:ext cx="2462138" cy="2919179"/>
          </a:xfrm>
          <a:prstGeom prst="rect">
            <a:avLst/>
          </a:prstGeom>
          <a:noFill/>
        </p:spPr>
      </p:pic>
      <p:pic>
        <p:nvPicPr>
          <p:cNvPr id="12" name="Picture 7" descr="C:\Users\User\Downloads\279021262_959945358054963_1194583434121306094_n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6725" y="1052736"/>
            <a:ext cx="2443467" cy="2919179"/>
          </a:xfrm>
          <a:prstGeom prst="rect">
            <a:avLst/>
          </a:prstGeom>
          <a:noFill/>
        </p:spPr>
      </p:pic>
      <p:pic>
        <p:nvPicPr>
          <p:cNvPr id="13" name="Picture 8" descr="C:\Users\User\Downloads\276076594_501291051659310_9141087255605738801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4197048"/>
            <a:ext cx="3000396" cy="2400304"/>
          </a:xfrm>
          <a:prstGeom prst="rect">
            <a:avLst/>
          </a:prstGeom>
          <a:noFill/>
        </p:spPr>
      </p:pic>
      <p:pic>
        <p:nvPicPr>
          <p:cNvPr id="14" name="Picture 9" descr="C:\Users\User\Downloads\279155231_447702887155751_6958622490618306172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168460"/>
            <a:ext cx="3033456" cy="2428892"/>
          </a:xfrm>
          <a:prstGeom prst="rect">
            <a:avLst/>
          </a:prstGeom>
          <a:noFill/>
        </p:spPr>
      </p:pic>
      <p:pic>
        <p:nvPicPr>
          <p:cNvPr id="15" name="Picture 10" descr="C:\Users\User\Downloads\278978908_704270737390992_334780734787264718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133" y="1052736"/>
            <a:ext cx="3443910" cy="29191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19088"/>
            <a:ext cx="4248472" cy="1741760"/>
          </a:xfrm>
        </p:spPr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NAŠI POMOCNÍCI </a:t>
            </a:r>
            <a:endParaRPr lang="sk-SK" sz="40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1515" name="Picture 11" descr="C:\Users\User\Downloads\279103268_3216132025375735_6995168723998330392_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5738" y="1231828"/>
            <a:ext cx="1780929" cy="2286016"/>
          </a:xfrm>
          <a:prstGeom prst="rect">
            <a:avLst/>
          </a:prstGeom>
          <a:noFill/>
        </p:spPr>
      </p:pic>
      <p:pic>
        <p:nvPicPr>
          <p:cNvPr id="23" name="Picture 2" descr="C:\Users\User\Downloads\279080420_557571452662451_8625222875472849132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2" y="3645024"/>
            <a:ext cx="2984545" cy="2970098"/>
          </a:xfrm>
          <a:prstGeom prst="rect">
            <a:avLst/>
          </a:prstGeom>
          <a:noFill/>
        </p:spPr>
      </p:pic>
      <p:pic>
        <p:nvPicPr>
          <p:cNvPr id="24" name="Picture 3" descr="C:\Users\User\Downloads\278938079_5169513756421391_7515173127311399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887" y="1196752"/>
            <a:ext cx="2643206" cy="2286016"/>
          </a:xfrm>
          <a:prstGeom prst="rect">
            <a:avLst/>
          </a:prstGeom>
          <a:noFill/>
        </p:spPr>
      </p:pic>
      <p:pic>
        <p:nvPicPr>
          <p:cNvPr id="25" name="Picture 4" descr="C:\Users\User\Downloads\279368389_789274762041168_4072093428570290549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645024"/>
            <a:ext cx="2613358" cy="2998686"/>
          </a:xfrm>
          <a:prstGeom prst="rect">
            <a:avLst/>
          </a:prstGeom>
          <a:noFill/>
        </p:spPr>
      </p:pic>
      <p:pic>
        <p:nvPicPr>
          <p:cNvPr id="26" name="Picture 5" descr="C:\Users\User\Downloads\279268087_5038328079615853_1171363968880291206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3645024"/>
            <a:ext cx="2581458" cy="2970098"/>
          </a:xfrm>
          <a:prstGeom prst="rect">
            <a:avLst/>
          </a:prstGeom>
          <a:noFill/>
        </p:spPr>
      </p:pic>
      <p:pic>
        <p:nvPicPr>
          <p:cNvPr id="27" name="Picture 2" descr="C:\Users\User\Downloads\279017604_330680865870714_5727665496140659231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0395" y="1198614"/>
            <a:ext cx="2000264" cy="2286016"/>
          </a:xfrm>
          <a:prstGeom prst="rect">
            <a:avLst/>
          </a:prstGeom>
          <a:noFill/>
        </p:spPr>
      </p:pic>
      <p:pic>
        <p:nvPicPr>
          <p:cNvPr id="28" name="Picture 6" descr="C:\Users\User\Downloads\278973392_2083262848714167_2997843846454204328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5392" y="1231828"/>
            <a:ext cx="1692872" cy="2286016"/>
          </a:xfrm>
          <a:prstGeom prst="rect">
            <a:avLst/>
          </a:prstGeom>
          <a:noFill/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271">
            <a:off x="787965" y="2392662"/>
            <a:ext cx="7037871" cy="1604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>
            <a:normAutofit/>
          </a:bodyPr>
          <a:lstStyle/>
          <a:p>
            <a:r>
              <a:rPr lang="sk-SK" sz="4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NAŠE NÁSTENKY</a:t>
            </a:r>
            <a:endParaRPr lang="sk-SK" sz="44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2530" name="Picture 2" descr="C:\Users\User\Desktop\Výtvarná výchva\Jar, Veľká Noc\Zajkovia+ vajíčka\279094964_995412477787878_7422239882983975811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2095500" cy="1569720"/>
          </a:xfrm>
          <a:prstGeom prst="rect">
            <a:avLst/>
          </a:prstGeom>
          <a:noFill/>
        </p:spPr>
      </p:pic>
      <p:pic>
        <p:nvPicPr>
          <p:cNvPr id="5" name="Picture 7" descr="C:\Users\User\Downloads\279083318_3073914592873160_26836170930514439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21" y="1487634"/>
            <a:ext cx="4531517" cy="2589438"/>
          </a:xfrm>
          <a:prstGeom prst="rect">
            <a:avLst/>
          </a:prstGeom>
          <a:noFill/>
        </p:spPr>
      </p:pic>
      <p:pic>
        <p:nvPicPr>
          <p:cNvPr id="6" name="Picture 8" descr="C:\Users\User\Downloads\279144543_677945103261453_5611252688453568927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921" y="4169600"/>
            <a:ext cx="4531517" cy="2571768"/>
          </a:xfrm>
          <a:prstGeom prst="rect">
            <a:avLst/>
          </a:prstGeom>
          <a:noFill/>
        </p:spPr>
      </p:pic>
      <p:pic>
        <p:nvPicPr>
          <p:cNvPr id="7" name="Picture 2" descr="C:\Users\User\Downloads\279169902_3147889585484318_234022911228376497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357694"/>
            <a:ext cx="4286280" cy="2383674"/>
          </a:xfrm>
          <a:prstGeom prst="rect">
            <a:avLst/>
          </a:prstGeom>
          <a:noFill/>
        </p:spPr>
      </p:pic>
      <p:pic>
        <p:nvPicPr>
          <p:cNvPr id="8" name="Picture 2" descr="C:\Users\User\Downloads\279182858_1068672284006067_194254004565217155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1500174"/>
            <a:ext cx="1928794" cy="1643074"/>
          </a:xfrm>
          <a:prstGeom prst="rect">
            <a:avLst/>
          </a:prstGeom>
          <a:noFill/>
        </p:spPr>
      </p:pic>
      <p:pic>
        <p:nvPicPr>
          <p:cNvPr id="9" name="Picture 3" descr="C:\Users\User\Downloads\279032504_817942535833423_4524170709261672145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3214686"/>
            <a:ext cx="2143140" cy="1000132"/>
          </a:xfrm>
          <a:prstGeom prst="rect">
            <a:avLst/>
          </a:prstGeom>
          <a:noFill/>
        </p:spPr>
      </p:pic>
      <p:pic>
        <p:nvPicPr>
          <p:cNvPr id="10" name="Picture 4" descr="C:\Users\User\Downloads\278989669_578253266685088_581699653455970889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2330" y="3214686"/>
            <a:ext cx="2000264" cy="10715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5" y="260648"/>
            <a:ext cx="5561674" cy="1368152"/>
          </a:xfrm>
        </p:spPr>
        <p:txBody>
          <a:bodyPr>
            <a:noAutofit/>
          </a:bodyPr>
          <a:lstStyle/>
          <a:p>
            <a:pPr algn="ctr"/>
            <a:r>
              <a:rPr lang="sk-SK" sz="4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EKOKÓDEX</a:t>
            </a:r>
            <a:br>
              <a:rPr lang="sk-SK" sz="4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sz="4400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LOGO ŠKOLY</a:t>
            </a:r>
            <a:endParaRPr lang="sk-SK" sz="4400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1844824"/>
            <a:ext cx="6347714" cy="41245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dirty="0" smtClean="0">
                <a:solidFill>
                  <a:srgbClr val="009900"/>
                </a:solidFill>
              </a:rPr>
              <a:t>Víťazný návrh Peter </a:t>
            </a:r>
            <a:r>
              <a:rPr lang="sk-SK" sz="2400" b="1" dirty="0" err="1" smtClean="0">
                <a:solidFill>
                  <a:srgbClr val="009900"/>
                </a:solidFill>
              </a:rPr>
              <a:t>Sedlický</a:t>
            </a:r>
            <a:r>
              <a:rPr lang="sk-SK" sz="2400" b="1" dirty="0" smtClean="0">
                <a:solidFill>
                  <a:srgbClr val="009900"/>
                </a:solidFill>
              </a:rPr>
              <a:t> – 8.ročník</a:t>
            </a:r>
            <a:endParaRPr lang="sk-SK" sz="2400" b="1" dirty="0">
              <a:solidFill>
                <a:srgbClr val="0099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8382" y="2996952"/>
            <a:ext cx="274310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 descr="C:\Users\User\Desktop\Výtvarná výchva\Jar, Veľká Noc\Zajkovia+ vajíčka\279295120_1377061349439481_5213647214986892851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686769"/>
            <a:ext cx="2857500" cy="3838575"/>
          </a:xfrm>
          <a:prstGeom prst="rect">
            <a:avLst/>
          </a:prstGeom>
          <a:noFill/>
        </p:spPr>
      </p:pic>
      <p:pic>
        <p:nvPicPr>
          <p:cNvPr id="8" name="Picture 7" descr="C:\Users\User\Desktop\Výtvarná výchva\Jar, Veľká Noc\Zajkovia+ vajíčka\260740027_3082042555377218_373498646957636340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667692"/>
            <a:ext cx="2786082" cy="3857652"/>
          </a:xfrm>
          <a:prstGeom prst="rect">
            <a:avLst/>
          </a:prstGeom>
          <a:noFill/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2058"/>
            <a:ext cx="1788790" cy="1788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7742314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textu 6"/>
          <p:cNvSpPr>
            <a:spLocks noGrp="1"/>
          </p:cNvSpPr>
          <p:nvPr>
            <p:ph type="body" idx="1"/>
          </p:nvPr>
        </p:nvSpPr>
        <p:spPr>
          <a:xfrm>
            <a:off x="393574" y="4077072"/>
            <a:ext cx="7202762" cy="1133800"/>
          </a:xfrm>
        </p:spPr>
        <p:txBody>
          <a:bodyPr>
            <a:normAutofit fontScale="77500" lnSpcReduction="20000"/>
          </a:bodyPr>
          <a:lstStyle/>
          <a:p>
            <a:r>
              <a:rPr lang="sk-SK" sz="5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Ďakujeme za pozornosť!</a:t>
            </a:r>
            <a:endParaRPr lang="sk-SK" sz="54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23528" y="5877272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Poznámka:</a:t>
            </a:r>
          </a:p>
          <a:p>
            <a:r>
              <a:rPr lang="sk-SK" dirty="0" smtClean="0"/>
              <a:t>Viac informácií, ale aj fotografií a videí o Z(</a:t>
            </a:r>
            <a:r>
              <a:rPr lang="sk-SK" dirty="0" err="1" smtClean="0"/>
              <a:t>elenej</a:t>
            </a:r>
            <a:r>
              <a:rPr lang="sk-SK" dirty="0" smtClean="0"/>
              <a:t>) š(kole) ZŠ Lehnice nájdete na webovej stránke našej </a:t>
            </a:r>
            <a:r>
              <a:rPr lang="sk-SK" dirty="0"/>
              <a:t>školy </a:t>
            </a:r>
            <a:r>
              <a:rPr lang="sk-SK" dirty="0">
                <a:hlinkClick r:id="rId4"/>
              </a:rPr>
              <a:t>https://zslehniceslov.edupage.org/text23</a:t>
            </a:r>
            <a:r>
              <a:rPr lang="sk-SK" dirty="0" smtClean="0">
                <a:hlinkClick r:id="rId4"/>
              </a:rPr>
              <a:t>/</a:t>
            </a:r>
            <a:r>
              <a:rPr lang="sk-SK" dirty="0" smtClean="0"/>
              <a:t>  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5" y="404664"/>
            <a:ext cx="6120679" cy="1296144"/>
          </a:xfrm>
        </p:spPr>
        <p:txBody>
          <a:bodyPr/>
          <a:lstStyle/>
          <a:p>
            <a:pPr algn="ctr"/>
            <a:r>
              <a:rPr lang="sk-SK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Uplatňovanie metodiky </a:t>
            </a:r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7 </a:t>
            </a:r>
            <a:r>
              <a:rPr lang="sk-SK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krokov</a:t>
            </a:r>
            <a:endParaRPr lang="sk-SK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700808"/>
            <a:ext cx="7416824" cy="5040560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sk-SK" sz="16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kolégium </a:t>
            </a:r>
            <a:r>
              <a:rPr lang="sk-SK" sz="16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Zelenej školy</a:t>
            </a:r>
            <a:r>
              <a:rPr lang="sk-SK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akčná skupina a organizačný garant programu na škole;</a:t>
            </a:r>
          </a:p>
          <a:p>
            <a:pPr>
              <a:buFont typeface="+mj-lt"/>
              <a:buAutoNum type="arabicPeriod"/>
            </a:pPr>
            <a:r>
              <a:rPr lang="sk-SK" sz="16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environmentálny </a:t>
            </a:r>
            <a:r>
              <a:rPr lang="sk-SK" sz="16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</a:t>
            </a:r>
            <a:r>
              <a:rPr lang="sk-SK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analýza súčasného stavu školy, ktorá je podkladom pre výber prioritnej témy, stanovenie cieľa a následné systematické plánovanie;</a:t>
            </a:r>
          </a:p>
          <a:p>
            <a:pPr>
              <a:buFont typeface="+mj-lt"/>
              <a:buAutoNum type="arabicPeriod"/>
            </a:pPr>
            <a:r>
              <a:rPr lang="sk-SK" sz="16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environmentálny </a:t>
            </a:r>
            <a:r>
              <a:rPr lang="sk-SK" sz="16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akčný plán (EAP)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stanovené ciele a plán aktivít vedúcich k ich naplneniu (organizačno-technické, vzdelávacie, propagačné);</a:t>
            </a:r>
          </a:p>
          <a:p>
            <a:pPr>
              <a:buFont typeface="+mj-lt"/>
              <a:buAutoNum type="arabicPeriod"/>
            </a:pPr>
            <a:r>
              <a:rPr lang="sk-SK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monitorovanie </a:t>
            </a:r>
            <a:r>
              <a:rPr lang="sk-SK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priebežné hodnotenie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plnenia environmentálneho akčného plánu – priebežné monitorovanie priebehu programu na škole a úspešnosti zavádzaných opatrení v rámci naplánovaného EAP;</a:t>
            </a:r>
          </a:p>
          <a:p>
            <a:pPr>
              <a:buFont typeface="+mj-lt"/>
              <a:buAutoNum type="arabicPeriod"/>
            </a:pPr>
            <a:r>
              <a:rPr lang="sk-SK" sz="1600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proenvironmentálna</a:t>
            </a:r>
            <a:r>
              <a:rPr lang="sk-SK" sz="16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6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výučba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zapracovanie vybranej témy do vyučovania;</a:t>
            </a:r>
          </a:p>
          <a:p>
            <a:pPr>
              <a:buFont typeface="+mj-lt"/>
              <a:buAutoNum type="arabicPeriod"/>
            </a:pPr>
            <a:r>
              <a:rPr lang="sk-SK" sz="16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informovanie </a:t>
            </a:r>
            <a:r>
              <a:rPr lang="sk-SK" sz="16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spolupráca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presah environmentálnych aktivít </a:t>
            </a:r>
            <a:r>
              <a:rPr lang="sk-S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života školy 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jej okolia;</a:t>
            </a:r>
          </a:p>
          <a:p>
            <a:pPr>
              <a:buFont typeface="+mj-lt"/>
              <a:buAutoNum type="arabicPeriod"/>
            </a:pPr>
            <a:r>
              <a:rPr lang="sk-SK" sz="1600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ekokódex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žiakmi umelecky stvárnené hodnoty </a:t>
            </a:r>
            <a:r>
              <a:rPr lang="sk-S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školy 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jej environmentálne </a:t>
            </a:r>
            <a:r>
              <a:rPr lang="sk-S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štandardy.</a:t>
            </a: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5414"/>
            <a:ext cx="2699792" cy="1781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476672"/>
            <a:ext cx="6347713" cy="1320800"/>
          </a:xfrm>
        </p:spPr>
        <p:txBody>
          <a:bodyPr/>
          <a:lstStyle/>
          <a:p>
            <a:r>
              <a:rPr lang="sk-SK" b="1" i="1" dirty="0" smtClean="0">
                <a:solidFill>
                  <a:srgbClr val="00CC00"/>
                </a:solidFill>
                <a:latin typeface="Berlin Sans FB Demi" panose="020E0802020502020306" pitchFamily="34" charset="0"/>
              </a:rPr>
              <a:t>Kolégium Zelenej školy</a:t>
            </a:r>
            <a:endParaRPr lang="sk-SK" b="1" i="1" dirty="0">
              <a:solidFill>
                <a:srgbClr val="00CC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33977"/>
              </p:ext>
            </p:extLst>
          </p:nvPr>
        </p:nvGraphicFramePr>
        <p:xfrm>
          <a:off x="467544" y="1623913"/>
          <a:ext cx="4000528" cy="4929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Acrobat Document" r:id="rId4" imgW="4533723" imgH="6415677" progId="Acrobat.Document.DC">
                  <p:embed/>
                </p:oleObj>
              </mc:Choice>
              <mc:Fallback>
                <p:oleObj name="Acrobat Document" r:id="rId4" imgW="4533723" imgH="6415677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623913"/>
                        <a:ext cx="4000528" cy="4929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889922"/>
              </p:ext>
            </p:extLst>
          </p:nvPr>
        </p:nvGraphicFramePr>
        <p:xfrm>
          <a:off x="4610127" y="1636365"/>
          <a:ext cx="4248147" cy="4929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Acrobat Document" r:id="rId6" imgW="4533723" imgH="6415677" progId="Acrobat.Document.DC">
                  <p:embed/>
                </p:oleObj>
              </mc:Choice>
              <mc:Fallback>
                <p:oleObj name="Acrobat Document" r:id="rId6" imgW="4533723" imgH="6415677" progId="Acrobat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27" y="1636365"/>
                        <a:ext cx="4248147" cy="4929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467544" y="12687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009900"/>
                </a:solidFill>
              </a:rPr>
              <a:t>Školský rok 2020-2021</a:t>
            </a:r>
            <a:endParaRPr lang="sk-SK" b="1" dirty="0">
              <a:solidFill>
                <a:srgbClr val="0099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788024" y="1268760"/>
            <a:ext cx="262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009900"/>
                </a:solidFill>
              </a:rPr>
              <a:t>Školský rok 2021-2022</a:t>
            </a:r>
            <a:endParaRPr lang="sk-SK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548680"/>
            <a:ext cx="6347713" cy="1381720"/>
          </a:xfrm>
        </p:spPr>
        <p:txBody>
          <a:bodyPr/>
          <a:lstStyle/>
          <a:p>
            <a:r>
              <a:rPr lang="sk-SK" b="1" i="1" dirty="0" smtClean="0">
                <a:solidFill>
                  <a:srgbClr val="00CC00"/>
                </a:solidFill>
                <a:latin typeface="Berlin Sans FB Demi" panose="020E0802020502020306" pitchFamily="34" charset="0"/>
              </a:rPr>
              <a:t>Kolégium - stretnutia</a:t>
            </a:r>
            <a:endParaRPr lang="sk-SK" b="1" i="1" dirty="0">
              <a:solidFill>
                <a:srgbClr val="00CC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075" name="Picture 3" descr="C:\Users\User\Downloads\275399811_544750816776568_1247776144798106120_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00174"/>
            <a:ext cx="3255347" cy="2576897"/>
          </a:xfrm>
          <a:prstGeom prst="rect">
            <a:avLst/>
          </a:prstGeom>
          <a:noFill/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572264" y="3429000"/>
          <a:ext cx="2129461" cy="3013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Acrobat Document" r:id="rId5" imgW="4533723" imgH="6415677" progId="Acrobat.Document.DC">
                  <p:embed/>
                </p:oleObj>
              </mc:Choice>
              <mc:Fallback>
                <p:oleObj name="Acrobat Document" r:id="rId5" imgW="4533723" imgH="6415677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64" y="3429000"/>
                        <a:ext cx="2129461" cy="30130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 descr="C:\Users\User\Downloads\253021973_424168252599149_38280908264700828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292562"/>
            <a:ext cx="3071833" cy="2000264"/>
          </a:xfrm>
          <a:prstGeom prst="rect">
            <a:avLst/>
          </a:prstGeom>
          <a:noFill/>
        </p:spPr>
      </p:pic>
      <p:pic>
        <p:nvPicPr>
          <p:cNvPr id="3076" name="Picture 4" descr="C:\Users\User\Downloads\278981622_383395007008601_7048470354836558003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92619" y="3578182"/>
            <a:ext cx="2786082" cy="2714644"/>
          </a:xfrm>
          <a:prstGeom prst="rect">
            <a:avLst/>
          </a:prstGeom>
          <a:noFill/>
        </p:spPr>
      </p:pic>
      <p:pic>
        <p:nvPicPr>
          <p:cNvPr id="3077" name="Picture 5" descr="C:\Users\User\Downloads\279030459_540952210730910_7469040979646062217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1285860"/>
            <a:ext cx="1928826" cy="2000264"/>
          </a:xfrm>
          <a:prstGeom prst="rect">
            <a:avLst/>
          </a:prstGeom>
          <a:noFill/>
        </p:spPr>
      </p:pic>
      <p:pic>
        <p:nvPicPr>
          <p:cNvPr id="3078" name="Picture 6" descr="C:\Users\User\Downloads\258495463_416569733289712_3054766104440073239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620" y="1500175"/>
            <a:ext cx="2500330" cy="17859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Naša téma: </a:t>
            </a:r>
            <a:b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sz="40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Zeleň </a:t>
            </a:r>
            <a:r>
              <a:rPr lang="sk-SK" sz="40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 ochrana prírody</a:t>
            </a:r>
            <a:br>
              <a:rPr lang="sk-SK" sz="40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sk-SK" sz="4000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41176" y="1973643"/>
            <a:ext cx="8579296" cy="440768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EAP pre našu školu  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 schválený dňa 20.4.2021</a:t>
            </a:r>
          </a:p>
          <a:p>
            <a:pPr>
              <a:buNone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Cieľ 1:</a:t>
            </a:r>
            <a:r>
              <a:rPr lang="sk-SK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BYLINKOVÁ ZÁHRADA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Cieľ 2: </a:t>
            </a:r>
            <a:r>
              <a:rPr lang="sk-SK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KVETINOVÁ ZÁHRADA PODĽA ROČNÝCH </a:t>
            </a:r>
            <a:r>
              <a:rPr lang="sk-SK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OBDOBÍ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Cieľ </a:t>
            </a:r>
            <a:r>
              <a:rPr lang="sk-SK" sz="24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 </a:t>
            </a:r>
            <a:r>
              <a:rPr lang="sk-SK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VYTVORENIE </a:t>
            </a:r>
            <a:r>
              <a:rPr lang="sk-SK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LÚKY PRE MOTÝLE A </a:t>
            </a:r>
            <a:r>
              <a:rPr lang="sk-SK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VČELY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OCHRANA PRÍRODY  </a:t>
            </a:r>
          </a:p>
          <a:p>
            <a:pPr marL="0" indent="0">
              <a:buNone/>
            </a:pP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Chránené </a:t>
            </a:r>
            <a:r>
              <a:rPr lang="sk-SK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vtáčie </a:t>
            </a:r>
            <a:r>
              <a:rPr lang="sk-SK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územie - </a:t>
            </a:r>
            <a:r>
              <a:rPr lang="sk-SK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Lehnice </a:t>
            </a:r>
            <a:endParaRPr lang="sk-SK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„Zachráňme vtáčiky!“</a:t>
            </a:r>
          </a:p>
          <a:p>
            <a:pPr>
              <a:buNone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08" y="4365105"/>
            <a:ext cx="3509953" cy="2286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29436"/>
            <a:ext cx="1384252" cy="10381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1320800"/>
          </a:xfrm>
        </p:spPr>
        <p:txBody>
          <a:bodyPr>
            <a:normAutofit/>
          </a:bodyPr>
          <a:lstStyle/>
          <a:p>
            <a:r>
              <a:rPr lang="sk-SK" b="1" i="1" dirty="0" smtClean="0">
                <a:solidFill>
                  <a:srgbClr val="00CC00"/>
                </a:solidFill>
                <a:latin typeface="Berlin Sans FB Demi" panose="020E0802020502020306" pitchFamily="34" charset="0"/>
              </a:rPr>
              <a:t>Cieľ 1: BYLINKOVÁ ZÁHRADA</a:t>
            </a:r>
            <a:br>
              <a:rPr lang="sk-SK" b="1" i="1" dirty="0" smtClean="0">
                <a:solidFill>
                  <a:srgbClr val="00CC00"/>
                </a:solidFill>
                <a:latin typeface="Berlin Sans FB Demi" panose="020E0802020502020306" pitchFamily="34" charset="0"/>
              </a:rPr>
            </a:br>
            <a:endParaRPr lang="sk-SK" i="1" dirty="0">
              <a:latin typeface="Berlin Sans FB Demi" panose="020E0802020502020306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22784" y="1067780"/>
            <a:ext cx="6489769" cy="396450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Vytvorenie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bylinkovej záhrady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Výsadba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priesad do bylinkovej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záhrady </a:t>
            </a: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Výroba </a:t>
            </a:r>
            <a:r>
              <a:rPr lang="sk-S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zapichovacích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vyberacích menoviek na názvy  byliniek vhodných k 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výuke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Starostlivosť o bylinky 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Zber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byliniek</a:t>
            </a:r>
          </a:p>
          <a:p>
            <a:pPr>
              <a:buFont typeface="Wingdings" panose="05000000000000000000" pitchFamily="2" charset="2"/>
              <a:buChar char="v"/>
            </a:pP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Termín: jún 2021- jún </a:t>
            </a:r>
            <a:r>
              <a:rPr lang="sk-SK" sz="2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2022 - splnené</a:t>
            </a:r>
            <a:r>
              <a:rPr lang="sk-SK" sz="2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sk-SK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User\Desktop\Výtvarná výchva\Jar, Veľká Noc\Zajkovia+ vajíčka\stiahnuť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6256" y="596727"/>
            <a:ext cx="1965960" cy="1485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User\Desktop\Výtvarná výchva\Jar, Veľká Noc\Zajkovia+ vajíčka\stiahnuť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584" y="4773890"/>
            <a:ext cx="4104457" cy="1744298"/>
          </a:xfrm>
          <a:prstGeom prst="rect">
            <a:avLst/>
          </a:prstGeom>
          <a:noFill/>
        </p:spPr>
      </p:pic>
      <p:pic>
        <p:nvPicPr>
          <p:cNvPr id="8" name="Picture 4" descr="C:\Users\User\Desktop\Výtvarná výchva\Jar, Veľká Noc\Zajkovia+ vajíčka\stiahnuť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6841" y="3069303"/>
            <a:ext cx="370170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752528" cy="1464816"/>
          </a:xfrm>
        </p:spPr>
        <p:txBody>
          <a:bodyPr/>
          <a:lstStyle/>
          <a:p>
            <a:pPr algn="just"/>
            <a:r>
              <a:rPr lang="sk-SK" b="1" i="1" dirty="0" smtClean="0">
                <a:solidFill>
                  <a:srgbClr val="00CC00"/>
                </a:solidFill>
                <a:latin typeface="Bahnschrift" panose="020B0502040204020203" pitchFamily="34" charset="0"/>
              </a:rPr>
              <a:t>BYLINKOVÁ ZÁHRADA</a:t>
            </a:r>
            <a:endParaRPr lang="sk-SK" b="1" i="1" dirty="0">
              <a:latin typeface="Bahnschrift" panose="020B0502040204020203" pitchFamily="34" charset="0"/>
            </a:endParaRPr>
          </a:p>
        </p:txBody>
      </p:sp>
      <p:pic>
        <p:nvPicPr>
          <p:cNvPr id="27650" name="Picture 2" descr="C:\Users\User\Desktop\Výtvarná výchva\Jar, Veľká Noc\Zajkovia+ vajíčka\279023904_385072576849403_2069366041887679327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993055"/>
            <a:ext cx="2428892" cy="2721697"/>
          </a:xfrm>
          <a:prstGeom prst="rect">
            <a:avLst/>
          </a:prstGeom>
          <a:noFill/>
        </p:spPr>
      </p:pic>
      <p:pic>
        <p:nvPicPr>
          <p:cNvPr id="27651" name="Picture 3" descr="C:\Users\User\Desktop\Výtvarná výchva\Jar, Veľká Noc\Zajkovia+ vajíčka\279117715_679011803385183_400763515882988362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980728"/>
            <a:ext cx="2643196" cy="2734025"/>
          </a:xfrm>
          <a:prstGeom prst="rect">
            <a:avLst/>
          </a:prstGeom>
          <a:noFill/>
        </p:spPr>
      </p:pic>
      <p:pic>
        <p:nvPicPr>
          <p:cNvPr id="7" name="Picture 4" descr="C:\Users\User\Downloads\278956795_280597730956033_781682577491841765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993055"/>
            <a:ext cx="2714644" cy="3105107"/>
          </a:xfrm>
          <a:prstGeom prst="rect">
            <a:avLst/>
          </a:prstGeom>
          <a:noFill/>
        </p:spPr>
      </p:pic>
      <p:pic>
        <p:nvPicPr>
          <p:cNvPr id="27653" name="Picture 5" descr="C:\Users\User\Desktop\Výtvarná výchva\Jar, Veľká Noc\Zajkovia+ vajíčka\279224443_593065074990526_8456151507151052024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857628"/>
            <a:ext cx="2428892" cy="2883740"/>
          </a:xfrm>
          <a:prstGeom prst="rect">
            <a:avLst/>
          </a:prstGeom>
          <a:noFill/>
        </p:spPr>
      </p:pic>
      <p:pic>
        <p:nvPicPr>
          <p:cNvPr id="10" name="Picture 6" descr="C:\Users\User\Downloads\278938560_331218395593344_16411322476713823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857628"/>
            <a:ext cx="2643206" cy="2883740"/>
          </a:xfrm>
          <a:prstGeom prst="rect">
            <a:avLst/>
          </a:prstGeom>
          <a:noFill/>
        </p:spPr>
      </p:pic>
      <p:pic>
        <p:nvPicPr>
          <p:cNvPr id="9" name="Picture 2" descr="C:\Users\User\Downloads\279000510_315068254042695_824049685410473130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149080"/>
            <a:ext cx="1327474" cy="2592288"/>
          </a:xfrm>
          <a:prstGeom prst="rect">
            <a:avLst/>
          </a:prstGeom>
          <a:noFill/>
        </p:spPr>
      </p:pic>
      <p:pic>
        <p:nvPicPr>
          <p:cNvPr id="11" name="Picture 8" descr="C:\Users\User\Desktop\Výtvarná výchva\Jar, Veľká Noc\Zajkovia+ vajíčka\278977467_562668778470605_1186821039758747223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6460" y="4149080"/>
            <a:ext cx="1398944" cy="2643206"/>
          </a:xfrm>
          <a:prstGeom prst="rect">
            <a:avLst/>
          </a:prstGeom>
          <a:noFill/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7" y="116632"/>
            <a:ext cx="3078943" cy="1131236"/>
          </a:xfrm>
          <a:prstGeom prst="ellipse">
            <a:avLst/>
          </a:prstGeom>
          <a:ln w="6350" cap="rnd">
            <a:solidFill>
              <a:srgbClr val="00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488" y="116632"/>
            <a:ext cx="6489768" cy="1381720"/>
          </a:xfrm>
        </p:spPr>
        <p:txBody>
          <a:bodyPr>
            <a:normAutofit/>
          </a:bodyPr>
          <a:lstStyle/>
          <a:p>
            <a:pPr algn="l"/>
            <a:r>
              <a:rPr lang="sk-SK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BYLINKOVÁ ZÁHRADA</a:t>
            </a:r>
            <a:endParaRPr lang="sk-SK" b="1" i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5602" name="Picture 2" descr="C:\Users\User\Downloads\278937905_486554449910595_7925024796254181881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704273"/>
            <a:ext cx="2775323" cy="1611006"/>
          </a:xfrm>
          <a:prstGeom prst="rect">
            <a:avLst/>
          </a:prstGeom>
          <a:noFill/>
        </p:spPr>
      </p:pic>
      <p:sp>
        <p:nvSpPr>
          <p:cNvPr id="13" name="BlokTextu 12"/>
          <p:cNvSpPr txBox="1"/>
          <p:nvPr/>
        </p:nvSpPr>
        <p:spPr>
          <a:xfrm>
            <a:off x="5538314" y="1403484"/>
            <a:ext cx="133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menovky</a:t>
            </a:r>
            <a:endParaRPr lang="sk-SK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Picture 3" descr="C:\Users\User\Desktop\Výtvarná výchva\Jar, Veľká Noc\Zajkovia+ vajíčka\279197873_958989981474282_715454276764992491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620" y="764704"/>
            <a:ext cx="2563180" cy="2628312"/>
          </a:xfrm>
          <a:prstGeom prst="rect">
            <a:avLst/>
          </a:prstGeom>
          <a:noFill/>
        </p:spPr>
      </p:pic>
      <p:pic>
        <p:nvPicPr>
          <p:cNvPr id="25605" name="Picture 5" descr="C:\Users\User\Desktop\Výtvarná výchva\Jar, Veľká Noc\Zajkovia+ vajíčka\279025678_306534021633578_781578878198877159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8620" y="3500438"/>
            <a:ext cx="2556074" cy="3213112"/>
          </a:xfrm>
          <a:prstGeom prst="rect">
            <a:avLst/>
          </a:prstGeom>
          <a:noFill/>
        </p:spPr>
      </p:pic>
      <p:pic>
        <p:nvPicPr>
          <p:cNvPr id="20" name="Picture 8" descr="C:\Users\User\Downloads\279289644_692556038531727_9158423973998530956_n.jpg"/>
          <p:cNvPicPr>
            <a:picLocks noChangeAspect="1" noChangeArrowheads="1"/>
          </p:cNvPicPr>
          <p:nvPr/>
        </p:nvPicPr>
        <p:blipFill rotWithShape="1">
          <a:blip r:embed="rId6" cstate="print"/>
          <a:srcRect b="18943"/>
          <a:stretch/>
        </p:blipFill>
        <p:spPr bwMode="auto">
          <a:xfrm>
            <a:off x="2885607" y="764704"/>
            <a:ext cx="2622498" cy="2594455"/>
          </a:xfrm>
          <a:prstGeom prst="rect">
            <a:avLst/>
          </a:prstGeom>
          <a:noFill/>
        </p:spPr>
      </p:pic>
      <p:pic>
        <p:nvPicPr>
          <p:cNvPr id="25609" name="Picture 9" descr="C:\Users\User\Desktop\Výtvarná výchva\Jar, Veľká Noc\Zajkovia+ vajíčka\279092193_413335886893947_2774764501361125660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6205" y="3500438"/>
            <a:ext cx="2771238" cy="3213112"/>
          </a:xfrm>
          <a:prstGeom prst="rect">
            <a:avLst/>
          </a:prstGeom>
          <a:noFill/>
        </p:spPr>
      </p:pic>
      <p:pic>
        <p:nvPicPr>
          <p:cNvPr id="25610" name="Picture 10" descr="C:\Users\User\Desktop\Výtvarná výchva\Jar, Veľká Noc\Zajkovia+ vajíčka\279277449_502417598323435_8586276633232805004_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30273" y="3500438"/>
            <a:ext cx="2577831" cy="1643074"/>
          </a:xfrm>
          <a:prstGeom prst="rect">
            <a:avLst/>
          </a:prstGeom>
          <a:noFill/>
        </p:spPr>
      </p:pic>
      <p:pic>
        <p:nvPicPr>
          <p:cNvPr id="25611" name="Picture 11" descr="C:\Users\User\Desktop\Výtvarná výchva\Jar, Veľká Noc\Zajkovia+ vajíčka\278974278_676889313368600_746315257236445668_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125" y="5284790"/>
            <a:ext cx="2621979" cy="1428760"/>
          </a:xfrm>
          <a:prstGeom prst="rect">
            <a:avLst/>
          </a:prstGeom>
          <a:noFill/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62" y="108890"/>
            <a:ext cx="2814575" cy="1447902"/>
          </a:xfrm>
          <a:prstGeom prst="ellipse">
            <a:avLst/>
          </a:prstGeom>
          <a:ln w="9525" cap="rnd">
            <a:solidFill>
              <a:srgbClr val="00C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1260</TotalTime>
  <Words>212</Words>
  <Application>Microsoft Office PowerPoint</Application>
  <PresentationFormat>Prezentácia na obrazovke (4:3)</PresentationFormat>
  <Paragraphs>97</Paragraphs>
  <Slides>29</Slides>
  <Notes>7</Notes>
  <HiddenSlides>0</HiddenSlides>
  <MMClips>0</MMClips>
  <ScaleCrop>false</ScaleCrop>
  <HeadingPairs>
    <vt:vector size="8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41" baseType="lpstr">
      <vt:lpstr>Arial</vt:lpstr>
      <vt:lpstr>Bahnschrift</vt:lpstr>
      <vt:lpstr>Berlin Sans FB</vt:lpstr>
      <vt:lpstr>Berlin Sans FB Demi</vt:lpstr>
      <vt:lpstr>Book Antiqua</vt:lpstr>
      <vt:lpstr>Bookman Old Style</vt:lpstr>
      <vt:lpstr>Calibri</vt:lpstr>
      <vt:lpstr>Trebuchet MS</vt:lpstr>
      <vt:lpstr>Wingdings</vt:lpstr>
      <vt:lpstr>Wingdings 3</vt:lpstr>
      <vt:lpstr>Fazeta</vt:lpstr>
      <vt:lpstr>Acrobat Document</vt:lpstr>
      <vt:lpstr>Z(elená) š(kola)  Základná škola Lehnice 2020/2021 - 2021/2022</vt:lpstr>
      <vt:lpstr>Ciele programu Zelená škola</vt:lpstr>
      <vt:lpstr>Uplatňovanie metodiky  7 krokov</vt:lpstr>
      <vt:lpstr>Kolégium Zelenej školy</vt:lpstr>
      <vt:lpstr>Kolégium - stretnutia</vt:lpstr>
      <vt:lpstr>Naša téma:  Zeleň a ochrana prírody </vt:lpstr>
      <vt:lpstr>Cieľ 1: BYLINKOVÁ ZÁHRADA </vt:lpstr>
      <vt:lpstr>BYLINKOVÁ ZÁHRADA</vt:lpstr>
      <vt:lpstr>BYLINKOVÁ ZÁHRADA</vt:lpstr>
      <vt:lpstr>Cieľ 2: KVETINOVÁ ZÁHRADA  PODĽA ROČNÝCH OBDOBÍ </vt:lpstr>
      <vt:lpstr>KVETINOVÁ ZÁHRADA </vt:lpstr>
      <vt:lpstr>KVETINOVÁ ZÁHRADA </vt:lpstr>
      <vt:lpstr>Cieľ 3:  VYTVORENIE LÚKY PRE MOTÝLE A VČELY VHODNEJ  K VÝUKE </vt:lpstr>
      <vt:lpstr>LÚKA   domčeky – mŕtve drevo </vt:lpstr>
      <vt:lpstr>         LÚKA       (domčeky, mŕtve drevo) </vt:lpstr>
      <vt:lpstr>OCHRANA  PRÍRODY</vt:lpstr>
      <vt:lpstr>„Zachráňme vtáčiky!“</vt:lpstr>
      <vt:lpstr>NÁZORNÁ VÝUKA</vt:lpstr>
      <vt:lpstr>NAŠE ZÁHRADKY- fotky</vt:lpstr>
      <vt:lpstr>NAŠE ZÁHRADKY- fotky</vt:lpstr>
      <vt:lpstr>Stretnutie so starostom  na Obecnom úrade Lehnice  </vt:lpstr>
      <vt:lpstr>HANDYMADE- naše výrobky </vt:lpstr>
      <vt:lpstr>HANDYMADE (naše výrobky) </vt:lpstr>
      <vt:lpstr>HANDYMADE  naše výrobky </vt:lpstr>
      <vt:lpstr>HANDYMADE  naše výrobky </vt:lpstr>
      <vt:lpstr>NAŠI POMOCNÍCI </vt:lpstr>
      <vt:lpstr>NAŠE NÁSTENKY</vt:lpstr>
      <vt:lpstr>EKOKÓDEX LOGO ŠKOLY</vt:lpstr>
      <vt:lpstr>Prezentácia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Zelená škola  Základná škola Lehnice</dc:title>
  <dc:creator>User</dc:creator>
  <cp:lastModifiedBy>ZS_Lehnice_2</cp:lastModifiedBy>
  <cp:revision>129</cp:revision>
  <dcterms:created xsi:type="dcterms:W3CDTF">2022-04-27T12:55:50Z</dcterms:created>
  <dcterms:modified xsi:type="dcterms:W3CDTF">2022-05-06T11:56:47Z</dcterms:modified>
  <cp:contentStatus>Finálna verzia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