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6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DA024B-4848-4FAD-9C42-C95D882C0D37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7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B145BA-6AC1-468F-8FD4-D912D7C7CCB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32814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C666-7E92-4F4A-A8E4-EF37F176AD5D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5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ABB1-6CC7-40DD-8710-08790A2F7B1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910727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171EB1-9CE2-4CFE-9C32-91F3104C7D5A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B5791-2559-40AC-A73F-D4225D69857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6579228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503D-996F-4F5E-BDC6-EBC819812103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5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F4E6-27D1-4ABE-BA20-350F312D697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0106389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FDCD3BD-BFF1-4125-A1FE-0643DFB8C744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73C50-ED75-4F54-83FE-B1AC29CD220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1612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282EF-239D-4FD0-B482-362E31872EF7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6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0065-3093-4D2D-869F-D78C3E90731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54245055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4704-5386-4171-9728-211DB730C1B0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8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56D8-E9BF-4824-AFF3-D1C8BA72D61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0067461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087B-513F-4FCB-BB60-87C102F820FE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40DE3-14B8-4779-8CF3-48DF5BF917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56295923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B7C5-E640-4D28-9FF3-A98C5EF0FAA5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3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5281-ECB7-4AC1-B98C-FE49A44EB5B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27679613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067F-0031-4215-8DBA-2EE88DDEBC5C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6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0D61-5D7A-47F9-AC46-9BC4F89588A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8094496"/>
      </p:ext>
    </p:extLst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ĺžni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7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1737F2-E5C2-475C-BFDA-E7871F6BA073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8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4D306-8C6F-4C2F-91F7-16B65F56FEC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57180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2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030" name="Zástupný symbol text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C2914F0-0A43-4406-9E39-437E735C6E63}" type="datetimeFigureOut">
              <a:rPr lang="sk-SK"/>
              <a:pPr>
                <a:defRPr/>
              </a:pPr>
              <a:t>19.03.2018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 smtClean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8A7AC2B6-D57D-49B0-9F9D-C6EE8064579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14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5" r:id="rId9"/>
    <p:sldLayoutId id="2147483712" r:id="rId10"/>
    <p:sldLayoutId id="2147483716" r:id="rId11"/>
  </p:sldLayoutIdLst>
  <p:transition spd="slow">
    <p:wedge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gif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1214422"/>
            <a:ext cx="5105400" cy="2868168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Prídavné mená, zámená, príslovky, slovesá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/>
              <a:t>8. </a:t>
            </a:r>
            <a:r>
              <a:rPr lang="sk-SK" cap="none" dirty="0" smtClean="0"/>
              <a:t>ročník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3429000" y="4500563"/>
            <a:ext cx="5114925" cy="1101725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Precvičenie a upevnenie poznatkov      z predchádzajúcich ročníkov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251520" y="60932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i="1" dirty="0" smtClean="0">
                <a:latin typeface="Bradley Hand ITC" panose="03070402050302030203" pitchFamily="66" charset="0"/>
              </a:rPr>
              <a:t>Marta Podhradská</a:t>
            </a:r>
          </a:p>
          <a:p>
            <a:pPr algn="ctr"/>
            <a:r>
              <a:rPr lang="sk-SK" b="1" i="1">
                <a:latin typeface="Bradley Hand ITC" panose="03070402050302030203" pitchFamily="66" charset="0"/>
              </a:rPr>
              <a:t>c</a:t>
            </a:r>
            <a:endParaRPr lang="sk-SK" b="1" i="1" dirty="0" smtClean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Príslovky</a:t>
            </a:r>
            <a:br>
              <a:rPr lang="sk-SK" dirty="0" smtClean="0"/>
            </a:br>
            <a:r>
              <a:rPr lang="sk-SK" sz="3100" dirty="0" smtClean="0"/>
              <a:t>vyjadrujú rozličné okolnosti deja</a:t>
            </a:r>
            <a:endParaRPr lang="sk-SK" sz="31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D R U H Y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 R Í K L A D Y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36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pPr eaLnBrk="1" hangingPunct="1"/>
            <a:r>
              <a:rPr lang="sk-SK" altLang="sk-SK" b="1" dirty="0" smtClean="0"/>
              <a:t>príslovky miesta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kde?, kam?, odkiaľ? ...</a:t>
            </a:r>
          </a:p>
          <a:p>
            <a:pPr eaLnBrk="1" hangingPunct="1"/>
            <a:r>
              <a:rPr lang="sk-SK" altLang="sk-SK" b="1" dirty="0" smtClean="0"/>
              <a:t>príslovky času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kedy?, odkedy?, dokedy?, ako dlho?</a:t>
            </a:r>
          </a:p>
          <a:p>
            <a:pPr eaLnBrk="1" hangingPunct="1"/>
            <a:r>
              <a:rPr lang="sk-SK" altLang="sk-SK" b="1" dirty="0" smtClean="0"/>
              <a:t>príslovky spôsobu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ako?, akým spôsobom?</a:t>
            </a:r>
          </a:p>
          <a:p>
            <a:pPr eaLnBrk="1" hangingPunct="1"/>
            <a:r>
              <a:rPr lang="sk-SK" altLang="sk-SK" b="1" dirty="0" smtClean="0"/>
              <a:t>príslovky príčiny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prečo?, načo?, začo?, pre akú príčinu?</a:t>
            </a:r>
          </a:p>
          <a:p>
            <a:pPr eaLnBrk="1" hangingPunct="1"/>
            <a:endParaRPr lang="sk-SK" altLang="sk-SK" sz="2000" i="1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b="1" dirty="0" smtClean="0">
                <a:solidFill>
                  <a:srgbClr val="FF0000"/>
                </a:solidFill>
              </a:rPr>
              <a:t>Dnes</a:t>
            </a:r>
            <a:r>
              <a:rPr lang="sk-SK" sz="2200" i="1" dirty="0" smtClean="0"/>
              <a:t> je </a:t>
            </a:r>
            <a:r>
              <a:rPr lang="sk-SK" sz="2200" b="1" dirty="0" smtClean="0">
                <a:solidFill>
                  <a:srgbClr val="FF0000"/>
                </a:solidFill>
              </a:rPr>
              <a:t>pekne</a:t>
            </a:r>
            <a:r>
              <a:rPr lang="sk-SK" sz="2200" i="1" dirty="0" smtClean="0"/>
              <a:t>. </a:t>
            </a:r>
            <a:r>
              <a:rPr lang="sk-SK" sz="2200" b="1" dirty="0" smtClean="0">
                <a:solidFill>
                  <a:srgbClr val="FF0000"/>
                </a:solidFill>
              </a:rPr>
              <a:t>Stále</a:t>
            </a:r>
            <a:r>
              <a:rPr lang="sk-SK" sz="2200" i="1" dirty="0" smtClean="0"/>
              <a:t> sa usilujem </a:t>
            </a:r>
            <a:r>
              <a:rPr lang="sk-SK" sz="2200" b="1" dirty="0" smtClean="0">
                <a:solidFill>
                  <a:srgbClr val="FF0000"/>
                </a:solidFill>
              </a:rPr>
              <a:t>zdravo</a:t>
            </a:r>
            <a:r>
              <a:rPr lang="sk-SK" sz="2200" i="1" dirty="0" smtClean="0"/>
              <a:t> žiť. </a:t>
            </a:r>
            <a:r>
              <a:rPr lang="sk-SK" sz="2200" b="1" dirty="0" smtClean="0">
                <a:solidFill>
                  <a:srgbClr val="FF0000"/>
                </a:solidFill>
              </a:rPr>
              <a:t>Náročky</a:t>
            </a:r>
            <a:r>
              <a:rPr lang="sk-SK" sz="2200" i="1" dirty="0" smtClean="0"/>
              <a:t> neprišiel.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i="1" dirty="0" smtClean="0">
                <a:solidFill>
                  <a:srgbClr val="FF0000"/>
                </a:solidFill>
              </a:rPr>
              <a:t>Dnes a stále</a:t>
            </a:r>
            <a:r>
              <a:rPr lang="sk-SK" sz="2200" i="1" dirty="0" smtClean="0"/>
              <a:t>: p. času, </a:t>
            </a:r>
            <a:r>
              <a:rPr lang="sk-SK" sz="2200" i="1" dirty="0" smtClean="0">
                <a:solidFill>
                  <a:srgbClr val="FF0000"/>
                </a:solidFill>
              </a:rPr>
              <a:t>pekne a zdravo</a:t>
            </a:r>
            <a:r>
              <a:rPr lang="sk-SK" sz="2200" i="1" dirty="0" smtClean="0"/>
              <a:t>: p. spôsobu, </a:t>
            </a:r>
            <a:r>
              <a:rPr lang="sk-SK" sz="2200" i="1" dirty="0" smtClean="0">
                <a:solidFill>
                  <a:srgbClr val="FF0000"/>
                </a:solidFill>
              </a:rPr>
              <a:t>náročky</a:t>
            </a:r>
            <a:r>
              <a:rPr lang="sk-SK" sz="2200" i="1" dirty="0" smtClean="0"/>
              <a:t>: p. príčiny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k-SK" sz="2200" i="1" dirty="0" smtClean="0"/>
              <a:t>POZOR!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i="1" dirty="0" smtClean="0"/>
              <a:t>Úlohu sa naučil </a:t>
            </a:r>
            <a:r>
              <a:rPr lang="sk-SK" sz="2200" b="1" dirty="0" smtClean="0">
                <a:solidFill>
                  <a:srgbClr val="FF0000"/>
                </a:solidFill>
              </a:rPr>
              <a:t>sčasti</a:t>
            </a:r>
            <a:r>
              <a:rPr lang="sk-SK" sz="2200" i="1" dirty="0" smtClean="0"/>
              <a:t>. = príslovka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i="1" dirty="0" smtClean="0">
                <a:solidFill>
                  <a:srgbClr val="FF0000"/>
                </a:solidFill>
              </a:rPr>
              <a:t>Z časti </a:t>
            </a:r>
            <a:r>
              <a:rPr lang="sk-SK" sz="2200" i="1" dirty="0" smtClean="0"/>
              <a:t>knihy vypadol list. = predložka + podstatné meno</a:t>
            </a:r>
            <a:endParaRPr lang="sk-SK" sz="2200" i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3596"/>
            <a:ext cx="1028700" cy="5810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1536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Poznámky k pravopisu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Píšeme dovedna aj osobitne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</a:rPr>
              <a:t> Iba osobitne a iné poznámky</a:t>
            </a:r>
            <a:endParaRPr lang="sk-SK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Príslovky píšeme ako jedno slovo: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   </a:t>
            </a:r>
            <a:r>
              <a:rPr lang="sk-SK" sz="2000" i="1" dirty="0" smtClean="0">
                <a:solidFill>
                  <a:srgbClr val="0033CC"/>
                </a:solidFill>
              </a:rPr>
              <a:t>sčasti, naprostriedku, nadránom, dovedna, donedávna, doluznačky 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dirty="0" smtClean="0"/>
              <a:t>Dovedna aj osobitne píšeme takéto príslovky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dobiela/do biela, nabielo/ na bielo, odmala/ od mala,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odmlada(i)/od mlada (i)</a:t>
            </a:r>
          </a:p>
          <a:p>
            <a:pPr marL="100584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endParaRPr lang="sk-SK" dirty="0">
              <a:solidFill>
                <a:schemeClr val="tx1">
                  <a:tint val="85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po slovensky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, ale aj len </a:t>
            </a:r>
            <a:r>
              <a:rPr lang="sk-SK" sz="2000" i="1" dirty="0" smtClean="0">
                <a:solidFill>
                  <a:srgbClr val="0033CC"/>
                </a:solidFill>
              </a:rPr>
              <a:t>slovensky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Bolo mi </a:t>
            </a:r>
            <a:r>
              <a:rPr lang="sk-SK" sz="2000" i="1" dirty="0" smtClean="0">
                <a:solidFill>
                  <a:srgbClr val="0033CC"/>
                </a:solidFill>
              </a:rPr>
              <a:t>dobre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. = príslovka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Dobre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sk-SK" sz="2000" dirty="0" smtClean="0"/>
              <a:t>nezabudnem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. = častica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Príď </a:t>
            </a:r>
            <a:r>
              <a:rPr lang="sk-SK" sz="2000" i="1" dirty="0" smtClean="0">
                <a:solidFill>
                  <a:srgbClr val="0033CC"/>
                </a:solidFill>
              </a:rPr>
              <a:t>skôr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! = príslovka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Je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i="1" dirty="0" smtClean="0">
                <a:solidFill>
                  <a:srgbClr val="0033CC"/>
                </a:solidFill>
              </a:rPr>
              <a:t>skôr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smtClean="0"/>
              <a:t>žltý ako oranžový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. = častica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Strelil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i="1" dirty="0" smtClean="0">
                <a:solidFill>
                  <a:srgbClr val="0033CC"/>
                </a:solidFill>
              </a:rPr>
              <a:t>vedľa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. = príslovka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Stojí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i="1" dirty="0" smtClean="0">
                <a:solidFill>
                  <a:srgbClr val="0033CC"/>
                </a:solidFill>
              </a:rPr>
              <a:t>vedľa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2000" dirty="0" smtClean="0"/>
              <a:t>domu.</a:t>
            </a:r>
            <a:r>
              <a:rPr lang="sk-SK" sz="2000" i="1" dirty="0" smtClean="0">
                <a:solidFill>
                  <a:schemeClr val="bg2">
                    <a:lumMod val="10000"/>
                  </a:schemeClr>
                </a:solidFill>
              </a:rPr>
              <a:t> = predložka</a:t>
            </a:r>
            <a:endParaRPr lang="sk-SK" sz="2000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936104" cy="122213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Stupňovanie prísloviek</a:t>
            </a:r>
            <a:endParaRPr lang="sk-SK" dirty="0"/>
          </a:p>
        </p:txBody>
      </p:sp>
      <p:sp>
        <p:nvSpPr>
          <p:cNvPr id="17411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pravidelné</a:t>
            </a:r>
          </a:p>
        </p:txBody>
      </p:sp>
      <p:sp>
        <p:nvSpPr>
          <p:cNvPr id="17412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nepravidelné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11325"/>
            <a:ext cx="3654747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milo, milšie, najmilšie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múdro, múdrejšie, najmúdrejšie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veselo, veselšie, najveselšie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Pri stupňovaní opisom použijeme 1. stupeň príslovky a k 2. stupňu pridáme </a:t>
            </a:r>
            <a:r>
              <a:rPr lang="sk-SK" sz="2000" dirty="0" smtClean="0">
                <a:solidFill>
                  <a:srgbClr val="FF0000"/>
                </a:solidFill>
              </a:rPr>
              <a:t>viac/menej</a:t>
            </a:r>
            <a:r>
              <a:rPr lang="sk-SK" sz="2000" dirty="0" smtClean="0"/>
              <a:t> a k 3. st. </a:t>
            </a:r>
            <a:r>
              <a:rPr lang="sk-SK" sz="2000" dirty="0" smtClean="0">
                <a:solidFill>
                  <a:srgbClr val="FF0000"/>
                </a:solidFill>
              </a:rPr>
              <a:t>najviac/najmenej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dobre, viac/menej dobre, najviac/najmenej dobre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2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dobre, lepšie, najlepšie,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zle, horšie, najhoršie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pekne, krajšie, najkrajšie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málo, menej, najmenej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>
                <a:solidFill>
                  <a:srgbClr val="0033CC"/>
                </a:solidFill>
              </a:rPr>
              <a:t>veľa, viac, najviac</a:t>
            </a:r>
            <a:endParaRPr lang="sk-SK" sz="2000" b="1" i="1" dirty="0">
              <a:solidFill>
                <a:srgbClr val="0033CC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69" y="4010769"/>
            <a:ext cx="1578471" cy="157847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19" y="476672"/>
            <a:ext cx="885825" cy="7715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 animBg="1"/>
      <p:bldP spid="17412" grpId="0" build="p" animBg="1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Slovesá              Neurčité </a:t>
            </a:r>
            <a:br>
              <a:rPr lang="sk-SK" dirty="0" smtClean="0"/>
            </a:br>
            <a:r>
              <a:rPr lang="sk-SK" dirty="0" smtClean="0"/>
              <a:t>                            slovesné tvary</a:t>
            </a:r>
            <a:endParaRPr lang="sk-SK" dirty="0"/>
          </a:p>
        </p:txBody>
      </p:sp>
      <p:sp>
        <p:nvSpPr>
          <p:cNvPr id="18435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Čo už vieme</a:t>
            </a:r>
          </a:p>
        </p:txBody>
      </p:sp>
      <p:sp>
        <p:nvSpPr>
          <p:cNvPr id="18436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Nové učivo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850084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dirty="0" smtClean="0"/>
              <a:t>neurčitok: </a:t>
            </a:r>
            <a:r>
              <a:rPr lang="sk-SK" sz="1800" b="1" i="1" dirty="0" smtClean="0">
                <a:solidFill>
                  <a:srgbClr val="0033CC"/>
                </a:solidFill>
              </a:rPr>
              <a:t>čítať, kresliť, biť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dirty="0" smtClean="0"/>
              <a:t>prechodník: </a:t>
            </a:r>
            <a:r>
              <a:rPr lang="sk-SK" sz="1800" b="1" i="1" dirty="0" smtClean="0">
                <a:solidFill>
                  <a:srgbClr val="0033CC"/>
                </a:solidFill>
              </a:rPr>
              <a:t>čítajúc, kresliac, bijúc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dirty="0" smtClean="0"/>
              <a:t>činné príčastie: </a:t>
            </a:r>
            <a:r>
              <a:rPr lang="sk-SK" sz="1800" i="1" dirty="0" smtClean="0">
                <a:solidFill>
                  <a:srgbClr val="0033CC"/>
                </a:solidFill>
              </a:rPr>
              <a:t>čítajúci, kresliaci, bijúci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dirty="0" smtClean="0"/>
              <a:t>trpné príčastie: </a:t>
            </a:r>
            <a:r>
              <a:rPr lang="sk-SK" sz="1800" i="1" dirty="0" smtClean="0">
                <a:solidFill>
                  <a:srgbClr val="0033CC"/>
                </a:solidFill>
              </a:rPr>
              <a:t>čítaný, kreslený, bitý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dirty="0" smtClean="0"/>
              <a:t>slovesné podstatné meno: </a:t>
            </a:r>
            <a:r>
              <a:rPr lang="sk-SK" sz="1800" i="1" dirty="0" smtClean="0">
                <a:solidFill>
                  <a:srgbClr val="0033CC"/>
                </a:solidFill>
              </a:rPr>
              <a:t>čítanie, kreslenie, bitie</a:t>
            </a:r>
            <a:endParaRPr lang="sk-SK" sz="1800" i="1" dirty="0">
              <a:solidFill>
                <a:srgbClr val="0033CC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dirty="0" smtClean="0"/>
              <a:t>plnovýznamové,  ohybné, majú </a:t>
            </a:r>
            <a:r>
              <a:rPr lang="sk-SK" sz="1800" dirty="0" err="1" smtClean="0"/>
              <a:t>vetnočlenskú</a:t>
            </a:r>
            <a:r>
              <a:rPr lang="sk-SK" sz="1800" dirty="0" smtClean="0"/>
              <a:t> platnosť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gramatické kategórie: </a:t>
            </a:r>
            <a:r>
              <a:rPr lang="sk-SK" sz="1800" i="1" dirty="0" smtClean="0">
                <a:solidFill>
                  <a:srgbClr val="FF0000"/>
                </a:solidFill>
              </a:rPr>
              <a:t>osoba, číslo, čas, spôsob, slovesný rod a vid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/>
              <a:t>spôsob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sk-SK" sz="1800" i="1" dirty="0" smtClean="0">
                <a:solidFill>
                  <a:srgbClr val="FF0000"/>
                </a:solidFill>
              </a:rPr>
              <a:t>oznamovací, rozkazovací, podmieňovací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/>
              <a:t>vid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sk-SK" sz="1800" i="1" dirty="0" smtClean="0">
                <a:solidFill>
                  <a:srgbClr val="FF0000"/>
                </a:solidFill>
              </a:rPr>
              <a:t>dokonavý, nedokonavý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/>
              <a:t>slovesný </a:t>
            </a:r>
            <a:r>
              <a:rPr lang="sk-SK" sz="1800" b="1" dirty="0" smtClean="0"/>
              <a:t>rod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sk-SK" sz="1800" i="1" dirty="0" smtClean="0">
                <a:solidFill>
                  <a:srgbClr val="FF0000"/>
                </a:solidFill>
              </a:rPr>
              <a:t>činný, trpný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čítam</a:t>
            </a:r>
            <a:r>
              <a:rPr lang="sk-SK" sz="1800" b="1" i="1" dirty="0" smtClean="0"/>
              <a:t> </a:t>
            </a:r>
            <a:r>
              <a:rPr lang="sk-SK" sz="1800" b="1" i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 1. os., </a:t>
            </a:r>
            <a:r>
              <a:rPr lang="sk-SK" sz="1800" i="1" dirty="0" err="1" smtClean="0">
                <a:solidFill>
                  <a:schemeClr val="tx2">
                    <a:lumMod val="50000"/>
                  </a:schemeClr>
                </a:solidFill>
              </a:rPr>
              <a:t>sg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., </a:t>
            </a:r>
            <a:r>
              <a:rPr lang="sk-SK" sz="1800" i="1" dirty="0" err="1" smtClean="0">
                <a:solidFill>
                  <a:schemeClr val="tx2">
                    <a:lumMod val="50000"/>
                  </a:schemeClr>
                </a:solidFill>
              </a:rPr>
              <a:t>prít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. č., oznam. </a:t>
            </a:r>
            <a:r>
              <a:rPr lang="sk-SK" sz="1800" i="1" dirty="0" err="1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., nedokonavý vid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bol by napísal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: 3. os., </a:t>
            </a:r>
            <a:r>
              <a:rPr lang="sk-SK" sz="1800" i="1" dirty="0" err="1" smtClean="0">
                <a:solidFill>
                  <a:schemeClr val="tx2">
                    <a:lumMod val="50000"/>
                  </a:schemeClr>
                </a:solidFill>
              </a:rPr>
              <a:t>sg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., min. č., podmieň. </a:t>
            </a:r>
            <a:r>
              <a:rPr lang="sk-SK" sz="1800" i="1" dirty="0" err="1" smtClean="0">
                <a:solidFill>
                  <a:schemeClr val="tx2">
                    <a:lumMod val="50000"/>
                  </a:schemeClr>
                </a:solidFill>
              </a:rPr>
              <a:t>sp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., činný r., dokonavý vid</a:t>
            </a:r>
            <a:endParaRPr lang="sk-SK" sz="1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1224136" cy="122413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9160"/>
            <a:ext cx="1902672" cy="95696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uiExpand="1" build="p" animBg="1"/>
      <p:bldP spid="18436" grpId="0" build="p" animBg="1"/>
      <p:bldP spid="6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Učebné osnovy hovoria 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precvičovanie a upevňovanie poznatkov        z predchádzajúcich ročníkov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ŠTANDARDY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ovládať členenie slovných druhov z hľadiska ohybnosti a </a:t>
            </a:r>
            <a:r>
              <a:rPr lang="sk-SK" dirty="0" err="1" smtClean="0"/>
              <a:t>vetnočlenskej</a:t>
            </a:r>
            <a:r>
              <a:rPr lang="sk-SK" dirty="0" smtClean="0"/>
              <a:t> platnosti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TOTO UŽ DÁVNO VIEME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i="1" dirty="0" smtClean="0">
                <a:solidFill>
                  <a:srgbClr val="0033CC"/>
                </a:solidFill>
              </a:rPr>
              <a:t>pri ohybných slovných druhoch treba vedieť určiť aj gramatické kategórie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i="1" dirty="0" smtClean="0">
                <a:solidFill>
                  <a:srgbClr val="0033CC"/>
                </a:solidFill>
              </a:rPr>
              <a:t>všetky slovné druhy teba vedieť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i="1" dirty="0" smtClean="0">
                <a:solidFill>
                  <a:srgbClr val="0033CC"/>
                </a:solidFill>
              </a:rPr>
              <a:t>   vyhľadať v texte a určiť.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47" y="5085184"/>
            <a:ext cx="1254751" cy="129614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Prídavné mená</a:t>
            </a:r>
            <a:endParaRPr lang="sk-SK" dirty="0"/>
          </a:p>
        </p:txBody>
      </p:sp>
      <p:sp>
        <p:nvSpPr>
          <p:cNvPr id="8195" name="Zástupný symbol obsah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sk-SK" altLang="sk-SK" sz="2400" dirty="0" smtClean="0"/>
              <a:t>Pomenúvajú vlastnosti a vlastníctvo podstatných mien.</a:t>
            </a:r>
          </a:p>
          <a:p>
            <a:pPr algn="just" eaLnBrk="1" hangingPunct="1"/>
            <a:r>
              <a:rPr lang="sk-SK" altLang="sk-SK" sz="2400" dirty="0" smtClean="0"/>
              <a:t>Pýtame sa </a:t>
            </a:r>
            <a:r>
              <a:rPr lang="sk-SK" altLang="sk-SK" sz="2400" dirty="0" smtClean="0">
                <a:solidFill>
                  <a:srgbClr val="FF0000"/>
                </a:solidFill>
              </a:rPr>
              <a:t>aký, ktorý, čí</a:t>
            </a:r>
            <a:r>
              <a:rPr lang="sk-SK" altLang="sk-SK" sz="2400" dirty="0" smtClean="0"/>
              <a:t> vo všetkých rodoch a pádoch.</a:t>
            </a:r>
          </a:p>
          <a:p>
            <a:pPr eaLnBrk="1" hangingPunct="1"/>
            <a:r>
              <a:rPr lang="sk-SK" altLang="sk-SK" sz="2400" dirty="0" smtClean="0"/>
              <a:t>Plnovýznamové, ohybné.</a:t>
            </a:r>
          </a:p>
          <a:p>
            <a:pPr eaLnBrk="1" hangingPunct="1"/>
            <a:r>
              <a:rPr lang="sk-SK" altLang="sk-SK" sz="2400" dirty="0" smtClean="0"/>
              <a:t>Majú  </a:t>
            </a:r>
            <a:r>
              <a:rPr lang="sk-SK" altLang="sk-SK" sz="2400" dirty="0" err="1" smtClean="0"/>
              <a:t>vetnočlenskú</a:t>
            </a:r>
            <a:r>
              <a:rPr lang="sk-SK" altLang="sk-SK" sz="2400" dirty="0" smtClean="0"/>
              <a:t> platnosť.</a:t>
            </a:r>
          </a:p>
          <a:p>
            <a:pPr eaLnBrk="1" hangingPunct="1"/>
            <a:r>
              <a:rPr lang="sk-SK" altLang="sk-SK" sz="2400" dirty="0" smtClean="0"/>
              <a:t>Akostné sa stupňujú.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k-SK" altLang="sk-SK" sz="2000" dirty="0" smtClean="0"/>
          </a:p>
        </p:txBody>
      </p:sp>
      <p:sp>
        <p:nvSpPr>
          <p:cNvPr id="8196" name="Zástupný symbol obsahu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7811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k-SK" altLang="sk-SK" b="1" dirty="0" smtClean="0"/>
              <a:t>DRUHY</a:t>
            </a:r>
          </a:p>
          <a:p>
            <a:pPr eaLnBrk="1" hangingPunct="1"/>
            <a:r>
              <a:rPr lang="sk-SK" altLang="sk-SK" sz="2400" i="1" dirty="0" smtClean="0">
                <a:solidFill>
                  <a:srgbClr val="FF0000"/>
                </a:solidFill>
              </a:rPr>
              <a:t>akostné</a:t>
            </a:r>
            <a:r>
              <a:rPr lang="sk-SK" altLang="sk-SK" sz="2400" i="1" dirty="0" smtClean="0"/>
              <a:t> </a:t>
            </a:r>
            <a:r>
              <a:rPr lang="sk-SK" altLang="sk-SK" sz="2400" b="1" dirty="0" smtClean="0"/>
              <a:t>– </a:t>
            </a:r>
            <a:r>
              <a:rPr lang="sk-SK" altLang="sk-SK" sz="2400" i="1" dirty="0" smtClean="0">
                <a:solidFill>
                  <a:srgbClr val="0033CC"/>
                </a:solidFill>
              </a:rPr>
              <a:t>nový, veselý, múdry, zlý</a:t>
            </a:r>
            <a:r>
              <a:rPr lang="sk-SK" altLang="sk-SK" sz="2400" i="1" dirty="0" smtClean="0"/>
              <a:t>...</a:t>
            </a:r>
          </a:p>
          <a:p>
            <a:pPr eaLnBrk="1" hangingPunct="1"/>
            <a:r>
              <a:rPr lang="sk-SK" altLang="sk-SK" sz="2400" i="1" dirty="0" smtClean="0">
                <a:solidFill>
                  <a:srgbClr val="FF0000"/>
                </a:solidFill>
              </a:rPr>
              <a:t>vzťahové </a:t>
            </a:r>
            <a:r>
              <a:rPr lang="sk-SK" altLang="sk-SK" sz="2400" i="1" dirty="0" smtClean="0"/>
              <a:t>– </a:t>
            </a:r>
            <a:r>
              <a:rPr lang="sk-SK" altLang="sk-SK" sz="2400" i="1" dirty="0" smtClean="0">
                <a:solidFill>
                  <a:srgbClr val="0033CC"/>
                </a:solidFill>
              </a:rPr>
              <a:t>drevený, rozprávkový, sklený</a:t>
            </a:r>
            <a:r>
              <a:rPr lang="sk-SK" altLang="sk-SK" sz="2400" dirty="0" smtClean="0"/>
              <a:t>...</a:t>
            </a:r>
            <a:endParaRPr lang="sk-SK" altLang="sk-SK" sz="2400" i="1" dirty="0" smtClean="0"/>
          </a:p>
          <a:p>
            <a:pPr eaLnBrk="1" hangingPunct="1"/>
            <a:r>
              <a:rPr lang="sk-SK" altLang="sk-SK" sz="2400" i="1" dirty="0" smtClean="0">
                <a:solidFill>
                  <a:srgbClr val="FF0000"/>
                </a:solidFill>
              </a:rPr>
              <a:t>privlastňovacie individuálne </a:t>
            </a:r>
            <a:r>
              <a:rPr lang="sk-SK" altLang="sk-SK" sz="2400" i="1" dirty="0" smtClean="0"/>
              <a:t>– </a:t>
            </a:r>
            <a:r>
              <a:rPr lang="sk-SK" altLang="sk-SK" sz="2400" i="1" dirty="0" smtClean="0">
                <a:solidFill>
                  <a:srgbClr val="0033CC"/>
                </a:solidFill>
              </a:rPr>
              <a:t>sestrin, Paľov, mačkin, psov...</a:t>
            </a:r>
          </a:p>
          <a:p>
            <a:pPr eaLnBrk="1" hangingPunct="1"/>
            <a:r>
              <a:rPr lang="sk-SK" altLang="sk-SK" sz="2400" dirty="0" smtClean="0">
                <a:solidFill>
                  <a:srgbClr val="FF0000"/>
                </a:solidFill>
              </a:rPr>
              <a:t>privlastňovacie druhové – </a:t>
            </a:r>
            <a:r>
              <a:rPr lang="sk-SK" altLang="sk-SK" sz="2400" i="1" dirty="0" smtClean="0">
                <a:solidFill>
                  <a:srgbClr val="0033CC"/>
                </a:solidFill>
              </a:rPr>
              <a:t>vtáčí, psí,</a:t>
            </a:r>
          </a:p>
          <a:p>
            <a:pPr marL="0" indent="0" eaLnBrk="1" hangingPunct="1">
              <a:buNone/>
            </a:pPr>
            <a:r>
              <a:rPr lang="sk-SK" altLang="sk-SK" sz="2400" i="1" dirty="0">
                <a:solidFill>
                  <a:srgbClr val="0033CC"/>
                </a:solidFill>
              </a:rPr>
              <a:t> </a:t>
            </a:r>
            <a:r>
              <a:rPr lang="sk-SK" altLang="sk-SK" sz="2400" i="1" dirty="0" smtClean="0">
                <a:solidFill>
                  <a:srgbClr val="0033CC"/>
                </a:solidFill>
              </a:rPr>
              <a:t>  motýlí... </a:t>
            </a:r>
          </a:p>
          <a:p>
            <a:pPr eaLnBrk="1" hangingPunct="1"/>
            <a:endParaRPr lang="sk-SK" altLang="sk-SK" sz="2400" i="1" dirty="0" smtClean="0"/>
          </a:p>
          <a:p>
            <a:pPr eaLnBrk="1" hangingPunct="1"/>
            <a:endParaRPr lang="sk-SK" alt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5072568"/>
            <a:ext cx="1503040" cy="15967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67482"/>
            <a:ext cx="1863866" cy="106413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4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6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6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vzory</a:t>
            </a:r>
            <a:endParaRPr lang="sk-SK" dirty="0"/>
          </a:p>
        </p:txBody>
      </p:sp>
      <p:sp>
        <p:nvSpPr>
          <p:cNvPr id="9221" name="Zástupný symbol obsahu 6"/>
          <p:cNvSpPr>
            <a:spLocks noGrp="1"/>
          </p:cNvSpPr>
          <p:nvPr>
            <p:ph sz="quarter" idx="2"/>
          </p:nvPr>
        </p:nvSpPr>
        <p:spPr>
          <a:xfrm>
            <a:off x="251520" y="1711325"/>
            <a:ext cx="3926780" cy="3805907"/>
          </a:xfrm>
        </p:spPr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FF0000"/>
                </a:solidFill>
              </a:rPr>
              <a:t>pekný, -á, -é </a:t>
            </a:r>
            <a:r>
              <a:rPr lang="sk-SK" altLang="sk-SK" sz="2000" dirty="0" smtClean="0"/>
              <a:t>= tvrdo zakončené, t. j. pred pádovou príponou je tvrdá alebo obojaká spoluhláska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vese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l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ej, smut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n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ého, skle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n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é...</a:t>
            </a:r>
          </a:p>
          <a:p>
            <a:pPr eaLnBrk="1" hangingPunct="1"/>
            <a:r>
              <a:rPr lang="sk-SK" altLang="sk-SK" b="1" dirty="0" smtClean="0">
                <a:solidFill>
                  <a:srgbClr val="FF0000"/>
                </a:solidFill>
              </a:rPr>
              <a:t>cudzí, -</a:t>
            </a:r>
            <a:r>
              <a:rPr lang="sk-SK" altLang="sk-SK" b="1" dirty="0" err="1" smtClean="0">
                <a:solidFill>
                  <a:srgbClr val="FF0000"/>
                </a:solidFill>
              </a:rPr>
              <a:t>ia</a:t>
            </a:r>
            <a:r>
              <a:rPr lang="sk-SK" altLang="sk-SK" b="1" dirty="0" smtClean="0">
                <a:solidFill>
                  <a:srgbClr val="FF0000"/>
                </a:solidFill>
              </a:rPr>
              <a:t>, -</a:t>
            </a:r>
            <a:r>
              <a:rPr lang="sk-SK" altLang="sk-SK" b="1" dirty="0" err="1" smtClean="0">
                <a:solidFill>
                  <a:srgbClr val="FF0000"/>
                </a:solidFill>
              </a:rPr>
              <a:t>ie</a:t>
            </a:r>
            <a:r>
              <a:rPr lang="sk-SK" altLang="sk-SK" b="1" dirty="0" smtClean="0">
                <a:solidFill>
                  <a:srgbClr val="FF0000"/>
                </a:solidFill>
              </a:rPr>
              <a:t> </a:t>
            </a:r>
            <a:r>
              <a:rPr lang="sk-SK" altLang="sk-SK" sz="2000" dirty="0" smtClean="0"/>
              <a:t>= mäkko zakončené, t. j. pred pádovou príponou je mäkká spoluhláska.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o svie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ž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om, s horú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c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im, najvyš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š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iemu, k hádajú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c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im...</a:t>
            </a:r>
          </a:p>
          <a:p>
            <a:pPr algn="just" eaLnBrk="1" hangingPunct="1"/>
            <a:endParaRPr lang="sk-SK" altLang="sk-SK" sz="2000" dirty="0" smtClean="0"/>
          </a:p>
        </p:txBody>
      </p:sp>
      <p:sp>
        <p:nvSpPr>
          <p:cNvPr id="9222" name="Zástupný symbol obsahu 8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922092" cy="1501651"/>
          </a:xfrm>
        </p:spPr>
        <p:txBody>
          <a:bodyPr/>
          <a:lstStyle/>
          <a:p>
            <a:pPr eaLnBrk="1" hangingPunct="1"/>
            <a:r>
              <a:rPr lang="sk-SK" altLang="sk-SK" b="1" dirty="0" smtClean="0">
                <a:solidFill>
                  <a:srgbClr val="FF0000"/>
                </a:solidFill>
              </a:rPr>
              <a:t>otcov/matkin</a:t>
            </a:r>
            <a:r>
              <a:rPr lang="sk-SK" altLang="sk-SK" b="1" dirty="0" smtClean="0"/>
              <a:t> </a:t>
            </a:r>
            <a:r>
              <a:rPr lang="sk-SK" altLang="sk-SK" b="1" dirty="0" smtClean="0">
                <a:solidFill>
                  <a:srgbClr val="FF0000"/>
                </a:solidFill>
              </a:rPr>
              <a:t>–a, -o   </a:t>
            </a:r>
            <a:r>
              <a:rPr lang="sk-SK" altLang="sk-SK" sz="2000" dirty="0" smtClean="0"/>
              <a:t>= ak privlastňujeme jednotlivcovi.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chlapcovo, sestrin, </a:t>
            </a:r>
            <a:r>
              <a:rPr lang="sk-SK" altLang="sk-SK" sz="2000" i="1" dirty="0" err="1" smtClean="0">
                <a:solidFill>
                  <a:srgbClr val="0033CC"/>
                </a:solidFill>
              </a:rPr>
              <a:t>líškina</a:t>
            </a:r>
            <a:r>
              <a:rPr lang="sk-SK" altLang="sk-SK" sz="2000" dirty="0" smtClean="0"/>
              <a:t>...</a:t>
            </a:r>
          </a:p>
          <a:p>
            <a:pPr marL="0" indent="0" algn="just" eaLnBrk="1" hangingPunct="1">
              <a:buNone/>
            </a:pPr>
            <a:endParaRPr lang="sk-SK" altLang="sk-SK" sz="2000" dirty="0"/>
          </a:p>
          <a:p>
            <a:pPr marL="0" indent="0" algn="just" eaLnBrk="1" hangingPunct="1">
              <a:buNone/>
            </a:pPr>
            <a:endParaRPr lang="sk-SK" altLang="sk-SK" sz="2000" dirty="0" smtClean="0"/>
          </a:p>
        </p:txBody>
      </p:sp>
      <p:sp>
        <p:nvSpPr>
          <p:cNvPr id="10" name="Zástupný symbol obsahu 8"/>
          <p:cNvSpPr txBox="1">
            <a:spLocks/>
          </p:cNvSpPr>
          <p:nvPr/>
        </p:nvSpPr>
        <p:spPr bwMode="auto">
          <a:xfrm>
            <a:off x="4330700" y="4015581"/>
            <a:ext cx="3769692" cy="15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73000"/>
              <a:buFont typeface="Wingdings 2" panose="05020102010507070707" pitchFamily="18" charset="2"/>
              <a:buChar char="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7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"/>
              <a:defRPr sz="20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2pPr>
            <a:lvl3pPr marL="7588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60000"/>
              <a:buFont typeface="Wingdings" panose="05000000000000000000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80000"/>
              <a:buFont typeface="Wingdings 2" panose="05020102010507070707" pitchFamily="18" charset="2"/>
              <a:buChar char=""/>
              <a:defRPr sz="1600" kern="1200">
                <a:solidFill>
                  <a:srgbClr val="6C6C6C"/>
                </a:solidFill>
                <a:latin typeface="+mn-lt"/>
                <a:ea typeface="+mn-ea"/>
                <a:cs typeface="+mn-cs"/>
              </a:defRPr>
            </a:lvl4pPr>
            <a:lvl5pPr marL="127952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anose="05000000000000000000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sk-SK" altLang="sk-SK" b="1" dirty="0" smtClean="0">
                <a:solidFill>
                  <a:srgbClr val="FF0000"/>
                </a:solidFill>
              </a:rPr>
              <a:t>páví –</a:t>
            </a:r>
            <a:r>
              <a:rPr lang="sk-SK" altLang="sk-SK" b="1" dirty="0" err="1" smtClean="0">
                <a:solidFill>
                  <a:srgbClr val="FF0000"/>
                </a:solidFill>
              </a:rPr>
              <a:t>ia</a:t>
            </a:r>
            <a:r>
              <a:rPr lang="sk-SK" altLang="sk-SK" b="1" dirty="0" smtClean="0">
                <a:solidFill>
                  <a:srgbClr val="FF0000"/>
                </a:solidFill>
              </a:rPr>
              <a:t>, -</a:t>
            </a:r>
            <a:r>
              <a:rPr lang="sk-SK" altLang="sk-SK" b="1" dirty="0" err="1" smtClean="0">
                <a:solidFill>
                  <a:srgbClr val="FF0000"/>
                </a:solidFill>
              </a:rPr>
              <a:t>ie</a:t>
            </a:r>
            <a:r>
              <a:rPr lang="sk-SK" altLang="sk-SK" b="1" dirty="0" smtClean="0">
                <a:solidFill>
                  <a:srgbClr val="FF0000"/>
                </a:solidFill>
              </a:rPr>
              <a:t> </a:t>
            </a:r>
            <a:r>
              <a:rPr lang="sk-SK" altLang="sk-SK" sz="2000" dirty="0" smtClean="0"/>
              <a:t>= ak privlastňujeme celému druhu.</a:t>
            </a:r>
          </a:p>
          <a:p>
            <a:pPr algn="just"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žabí, psia, vlčie, kohútí...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sk-SK" altLang="sk-SK" sz="2000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4330700" y="5867400"/>
            <a:ext cx="35210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privlastňovacie druhové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83568" y="5867400"/>
            <a:ext cx="329470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akostné, vzťahové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211960" y="3284984"/>
            <a:ext cx="363981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privlastňovacie individuálne</a:t>
            </a:r>
            <a:endParaRPr lang="sk-SK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20040"/>
            <a:ext cx="1368152" cy="1271057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1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1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6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194920" cy="9487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/>
              <a:t>Pravopis </a:t>
            </a:r>
            <a:br>
              <a:rPr lang="sk-SK" dirty="0" smtClean="0"/>
            </a:br>
            <a:r>
              <a:rPr lang="sk-SK" dirty="0" smtClean="0"/>
              <a:t>Prídavných mien</a:t>
            </a:r>
            <a:endParaRPr lang="sk-SK" dirty="0"/>
          </a:p>
        </p:txBody>
      </p:sp>
      <p:sp>
        <p:nvSpPr>
          <p:cNvPr id="1024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400" dirty="0" smtClean="0">
                <a:solidFill>
                  <a:schemeClr val="tx1"/>
                </a:solidFill>
              </a:rPr>
              <a:t>pekný, otcov, matkin</a:t>
            </a:r>
          </a:p>
        </p:txBody>
      </p:sp>
      <p:sp>
        <p:nvSpPr>
          <p:cNvPr id="1024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400" dirty="0" smtClean="0">
                <a:solidFill>
                  <a:schemeClr val="tx1"/>
                </a:solidFill>
              </a:rPr>
              <a:t>páví, cudzí</a:t>
            </a:r>
            <a:endParaRPr lang="sk-SK" altLang="sk-SK" dirty="0" smtClean="0"/>
          </a:p>
        </p:txBody>
      </p:sp>
      <p:sp>
        <p:nvSpPr>
          <p:cNvPr id="1024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11325"/>
            <a:ext cx="3854772" cy="3877915"/>
          </a:xfrm>
        </p:spPr>
        <p:txBody>
          <a:bodyPr/>
          <a:lstStyle/>
          <a:p>
            <a:pPr eaLnBrk="1" hangingPunct="1"/>
            <a:r>
              <a:rPr lang="sk-SK" altLang="sk-SK" sz="2000" dirty="0" smtClean="0"/>
              <a:t>Vo všetkých pádových príponách </a:t>
            </a:r>
            <a:r>
              <a:rPr lang="sk-SK" altLang="sk-SK" sz="2000" dirty="0" smtClean="0">
                <a:solidFill>
                  <a:srgbClr val="FF0000"/>
                </a:solidFill>
              </a:rPr>
              <a:t>ypsilon</a:t>
            </a:r>
            <a:r>
              <a:rPr lang="sk-SK" altLang="sk-SK" sz="2000" dirty="0" smtClean="0"/>
              <a:t> okrem </a:t>
            </a:r>
            <a:r>
              <a:rPr lang="sk-SK" altLang="sk-SK" sz="2000" dirty="0" smtClean="0">
                <a:solidFill>
                  <a:srgbClr val="FF0000"/>
                </a:solidFill>
              </a:rPr>
              <a:t>N</a:t>
            </a:r>
            <a:r>
              <a:rPr lang="sk-SK" altLang="sk-SK" sz="2000" dirty="0" smtClean="0"/>
              <a:t> </a:t>
            </a:r>
            <a:r>
              <a:rPr lang="sk-SK" altLang="sk-SK" sz="2000" dirty="0" smtClean="0">
                <a:solidFill>
                  <a:srgbClr val="FF0000"/>
                </a:solidFill>
              </a:rPr>
              <a:t>mn</a:t>
            </a:r>
            <a:r>
              <a:rPr lang="sk-SK" altLang="sk-SK" sz="2000" dirty="0" smtClean="0"/>
              <a:t>ožného </a:t>
            </a:r>
            <a:r>
              <a:rPr lang="sk-SK" altLang="sk-SK" sz="2000" dirty="0" smtClean="0">
                <a:solidFill>
                  <a:srgbClr val="FF0000"/>
                </a:solidFill>
              </a:rPr>
              <a:t>č</a:t>
            </a:r>
            <a:r>
              <a:rPr lang="sk-SK" altLang="sk-SK" sz="2000" dirty="0" smtClean="0"/>
              <a:t>ísla </a:t>
            </a:r>
            <a:r>
              <a:rPr lang="sk-SK" altLang="sk-SK" sz="2000" dirty="0" smtClean="0">
                <a:solidFill>
                  <a:srgbClr val="FF0000"/>
                </a:solidFill>
              </a:rPr>
              <a:t>mužský životný rod.</a:t>
            </a:r>
          </a:p>
          <a:p>
            <a:pPr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pekn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ý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m,  otcov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ý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m, pekn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ý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,  matkin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ý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mi, matkin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ý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ch...</a:t>
            </a:r>
          </a:p>
          <a:p>
            <a:pPr eaLnBrk="1" hangingPunct="1"/>
            <a:r>
              <a:rPr lang="sk-SK" altLang="sk-SK" sz="2000" dirty="0" smtClean="0"/>
              <a:t>t</a:t>
            </a:r>
            <a:r>
              <a:rPr lang="sk-SK" altLang="sk-SK" sz="2000" dirty="0" smtClean="0">
                <a:solidFill>
                  <a:srgbClr val="FF0000"/>
                </a:solidFill>
              </a:rPr>
              <a:t>í</a:t>
            </a:r>
            <a:r>
              <a:rPr lang="sk-SK" altLang="sk-SK" sz="2000" dirty="0" smtClean="0"/>
              <a:t> pekn</a:t>
            </a:r>
            <a:r>
              <a:rPr lang="sk-SK" altLang="sk-SK" sz="2000" dirty="0" smtClean="0">
                <a:solidFill>
                  <a:srgbClr val="FF0000"/>
                </a:solidFill>
              </a:rPr>
              <a:t>í </a:t>
            </a:r>
            <a:r>
              <a:rPr lang="sk-SK" altLang="sk-SK" sz="2000" dirty="0" smtClean="0"/>
              <a:t>otcov</a:t>
            </a:r>
            <a:r>
              <a:rPr lang="sk-SK" altLang="sk-SK" sz="2000" dirty="0" smtClean="0">
                <a:solidFill>
                  <a:srgbClr val="FF0000"/>
                </a:solidFill>
              </a:rPr>
              <a:t>i </a:t>
            </a:r>
            <a:r>
              <a:rPr lang="sk-SK" altLang="sk-SK" sz="2000" dirty="0" smtClean="0"/>
              <a:t>a matkin</a:t>
            </a:r>
            <a:r>
              <a:rPr lang="sk-SK" altLang="sk-SK" sz="2000" dirty="0" smtClean="0">
                <a:solidFill>
                  <a:srgbClr val="FF0000"/>
                </a:solidFill>
              </a:rPr>
              <a:t>i </a:t>
            </a:r>
            <a:r>
              <a:rPr lang="sk-SK" altLang="sk-SK" sz="2000" dirty="0" smtClean="0"/>
              <a:t>znám</a:t>
            </a:r>
            <a:r>
              <a:rPr lang="sk-SK" altLang="sk-SK" sz="2000" dirty="0" smtClean="0">
                <a:solidFill>
                  <a:srgbClr val="FF0000"/>
                </a:solidFill>
              </a:rPr>
              <a:t>i = N </a:t>
            </a:r>
            <a:r>
              <a:rPr lang="sk-SK" altLang="sk-SK" sz="2000" dirty="0" err="1" smtClean="0">
                <a:solidFill>
                  <a:srgbClr val="FF0000"/>
                </a:solidFill>
              </a:rPr>
              <a:t>pl</a:t>
            </a:r>
            <a:r>
              <a:rPr lang="sk-SK" altLang="sk-SK" sz="2000" dirty="0" smtClean="0">
                <a:solidFill>
                  <a:srgbClr val="FF0000"/>
                </a:solidFill>
              </a:rPr>
              <a:t>. muž. živ. rod</a:t>
            </a:r>
          </a:p>
          <a:p>
            <a:pPr eaLnBrk="1" hangingPunct="1"/>
            <a:r>
              <a:rPr lang="sk-SK" altLang="sk-SK" sz="2000" dirty="0" smtClean="0"/>
              <a:t>Slovotvorná prípona </a:t>
            </a:r>
            <a:r>
              <a:rPr lang="sk-SK" altLang="sk-SK" sz="2000" dirty="0" smtClean="0">
                <a:solidFill>
                  <a:srgbClr val="C00000"/>
                </a:solidFill>
              </a:rPr>
              <a:t>-in, -</a:t>
            </a:r>
            <a:r>
              <a:rPr lang="sk-SK" altLang="sk-SK" sz="2000" dirty="0" err="1" smtClean="0">
                <a:solidFill>
                  <a:srgbClr val="C00000"/>
                </a:solidFill>
              </a:rPr>
              <a:t>ina</a:t>
            </a:r>
            <a:r>
              <a:rPr lang="sk-SK" altLang="sk-SK" sz="2000" dirty="0" smtClean="0">
                <a:solidFill>
                  <a:srgbClr val="C00000"/>
                </a:solidFill>
              </a:rPr>
              <a:t>, -</a:t>
            </a:r>
            <a:r>
              <a:rPr lang="sk-SK" altLang="sk-SK" sz="2000" dirty="0" err="1" smtClean="0">
                <a:solidFill>
                  <a:srgbClr val="C00000"/>
                </a:solidFill>
              </a:rPr>
              <a:t>ino</a:t>
            </a:r>
            <a:r>
              <a:rPr lang="sk-SK" altLang="sk-SK" sz="2000" dirty="0" smtClean="0">
                <a:solidFill>
                  <a:srgbClr val="C00000"/>
                </a:solidFill>
              </a:rPr>
              <a:t> </a:t>
            </a:r>
            <a:r>
              <a:rPr lang="sk-SK" altLang="sk-SK" sz="2000" dirty="0" smtClean="0"/>
              <a:t>je vždy s –i.</a:t>
            </a:r>
          </a:p>
          <a:p>
            <a:pPr algn="just" eaLnBrk="1" hangingPunct="1"/>
            <a:r>
              <a:rPr lang="sk-SK" altLang="sk-SK" sz="2000" i="1" dirty="0" smtClean="0">
                <a:solidFill>
                  <a:srgbClr val="0033CC"/>
                </a:solidFill>
              </a:rPr>
              <a:t>sestr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i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n, Evk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i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no, mam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i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nmu...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sk-SK" altLang="sk-SK" sz="2000" dirty="0" smtClean="0"/>
          </a:p>
          <a:p>
            <a:pPr algn="just" eaLnBrk="1" hangingPunct="1"/>
            <a:endParaRPr lang="sk-SK" altLang="sk-SK" sz="2000" dirty="0" smtClean="0"/>
          </a:p>
          <a:p>
            <a:pPr algn="just" eaLnBrk="1" hangingPunct="1"/>
            <a:endParaRPr lang="sk-SK" altLang="sk-SK" sz="2000" dirty="0" smtClean="0"/>
          </a:p>
          <a:p>
            <a:pPr algn="just" eaLnBrk="1" hangingPunct="1"/>
            <a:endParaRPr lang="sk-SK" altLang="sk-SK" sz="2000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922092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Vo všetkých pádových príponách je vždy mäkké </a:t>
            </a:r>
            <a:r>
              <a:rPr lang="sk-SK" sz="2000" dirty="0" smtClean="0">
                <a:solidFill>
                  <a:srgbClr val="FF0000"/>
                </a:solidFill>
              </a:rPr>
              <a:t>i/í</a:t>
            </a:r>
            <a:r>
              <a:rPr lang="sk-SK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s páv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m, cudz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m, k páv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m, cudz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m, o páv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ch, cudz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ch...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Pri vzore páví je </a:t>
            </a:r>
            <a:r>
              <a:rPr lang="sk-SK" sz="2000" dirty="0" smtClean="0">
                <a:solidFill>
                  <a:srgbClr val="FF0000"/>
                </a:solidFill>
              </a:rPr>
              <a:t>porušený rytmický zákon</a:t>
            </a:r>
            <a:r>
              <a:rPr lang="sk-SK" sz="2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p</a:t>
            </a:r>
            <a:r>
              <a:rPr lang="sk-SK" sz="2000" i="1" dirty="0" smtClean="0">
                <a:solidFill>
                  <a:srgbClr val="FF0000"/>
                </a:solidFill>
              </a:rPr>
              <a:t>á</a:t>
            </a:r>
            <a:r>
              <a:rPr lang="sk-SK" sz="2000" i="1" dirty="0" smtClean="0">
                <a:solidFill>
                  <a:srgbClr val="0033CC"/>
                </a:solidFill>
              </a:rPr>
              <a:t>v</a:t>
            </a:r>
            <a:r>
              <a:rPr lang="sk-SK" sz="2000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, vt</a:t>
            </a:r>
            <a:r>
              <a:rPr lang="sk-SK" sz="2000" i="1" dirty="0" smtClean="0">
                <a:solidFill>
                  <a:srgbClr val="FF0000"/>
                </a:solidFill>
              </a:rPr>
              <a:t>á</a:t>
            </a:r>
            <a:r>
              <a:rPr lang="sk-SK" sz="2000" i="1" dirty="0" smtClean="0">
                <a:solidFill>
                  <a:srgbClr val="0033CC"/>
                </a:solidFill>
              </a:rPr>
              <a:t>č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, krokod</a:t>
            </a:r>
            <a:r>
              <a:rPr lang="sk-SK" sz="2000" i="1" dirty="0" smtClean="0">
                <a:solidFill>
                  <a:srgbClr val="FF0000"/>
                </a:solidFill>
              </a:rPr>
              <a:t>í</a:t>
            </a:r>
            <a:r>
              <a:rPr lang="sk-SK" sz="2000" i="1" dirty="0" smtClean="0">
                <a:solidFill>
                  <a:srgbClr val="0033CC"/>
                </a:solidFill>
              </a:rPr>
              <a:t>l</a:t>
            </a:r>
            <a:r>
              <a:rPr lang="sk-SK" sz="2000" i="1" dirty="0" smtClean="0">
                <a:solidFill>
                  <a:srgbClr val="FF0000"/>
                </a:solidFill>
              </a:rPr>
              <a:t>í...</a:t>
            </a:r>
            <a:endParaRPr lang="sk-SK" sz="2000" i="1" dirty="0" smtClean="0">
              <a:solidFill>
                <a:srgbClr val="0033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dirty="0" smtClean="0"/>
              <a:t> ale </a:t>
            </a:r>
            <a:r>
              <a:rPr lang="sk-SK" sz="2000" i="1" dirty="0" smtClean="0">
                <a:solidFill>
                  <a:srgbClr val="0033CC"/>
                </a:solidFill>
              </a:rPr>
              <a:t>kamzičí, chrobačí, slimačí </a:t>
            </a:r>
            <a:r>
              <a:rPr lang="sk-SK" sz="2000" dirty="0" smtClean="0"/>
              <a:t>(ak je </a:t>
            </a:r>
            <a:r>
              <a:rPr lang="sk-SK" sz="2000" dirty="0" smtClean="0"/>
              <a:t>prídavné meno </a:t>
            </a:r>
            <a:r>
              <a:rPr lang="sk-SK" sz="2000" dirty="0" smtClean="0"/>
              <a:t>utvorené od </a:t>
            </a:r>
            <a:r>
              <a:rPr lang="sk-SK" sz="2000" dirty="0" smtClean="0"/>
              <a:t>podstatného mena </a:t>
            </a:r>
            <a:r>
              <a:rPr lang="sk-SK" sz="2000" dirty="0" smtClean="0"/>
              <a:t>s príponou –</a:t>
            </a:r>
            <a:r>
              <a:rPr lang="sk-SK" sz="2000" dirty="0" err="1" smtClean="0"/>
              <a:t>ík</a:t>
            </a:r>
            <a:r>
              <a:rPr lang="sk-SK" sz="2000" dirty="0" smtClean="0"/>
              <a:t>, </a:t>
            </a:r>
            <a:r>
              <a:rPr lang="sk-SK" sz="2000" dirty="0" smtClean="0"/>
              <a:t>-</a:t>
            </a:r>
            <a:r>
              <a:rPr lang="sk-SK" sz="2000" dirty="0" err="1" smtClean="0"/>
              <a:t>ák</a:t>
            </a:r>
            <a:r>
              <a:rPr lang="sk-SK" sz="2000" dirty="0" smtClean="0"/>
              <a:t> = </a:t>
            </a:r>
            <a:r>
              <a:rPr lang="sk-SK" sz="2000" dirty="0" smtClean="0"/>
              <a:t>kamzík, chrobák)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2520280" cy="86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uiExpand="1" build="p" animBg="1"/>
      <p:bldP spid="10244" grpId="0" build="p" animBg="1"/>
      <p:bldP spid="10245" grpId="0" uiExpand="1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B02091"/>
                </a:solidFill>
              </a:rPr>
              <a:t>Zámená - opakovanie</a:t>
            </a:r>
            <a:endParaRPr lang="sk-SK" dirty="0">
              <a:solidFill>
                <a:srgbClr val="B02091"/>
              </a:solidFill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5000" dirty="0" smtClean="0">
                <a:solidFill>
                  <a:srgbClr val="7030A0"/>
                </a:solidFill>
              </a:rPr>
              <a:t> O S O B N É</a:t>
            </a:r>
            <a:r>
              <a:rPr lang="sk-SK" sz="7200" dirty="0" smtClean="0">
                <a:solidFill>
                  <a:srgbClr val="7030A0"/>
                </a:solidFill>
              </a:rPr>
              <a:t> </a:t>
            </a:r>
            <a:endParaRPr lang="sk-SK" sz="7200" b="0" dirty="0">
              <a:solidFill>
                <a:srgbClr val="7030A0"/>
              </a:solidFill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rgbClr val="7030A0"/>
                </a:solidFill>
              </a:rPr>
              <a:t>Z V R A T N É</a:t>
            </a:r>
            <a:endParaRPr lang="sk-SK" sz="2000" dirty="0">
              <a:solidFill>
                <a:srgbClr val="7030A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04330"/>
            <a:ext cx="1461492" cy="1943474"/>
          </a:xfrm>
          <a:prstGeom prst="rect">
            <a:avLst/>
          </a:prstGeom>
        </p:spPr>
      </p:pic>
      <p:sp>
        <p:nvSpPr>
          <p:cNvPr id="11269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84784"/>
            <a:ext cx="3521075" cy="4114800"/>
          </a:xfrm>
        </p:spPr>
        <p:txBody>
          <a:bodyPr/>
          <a:lstStyle/>
          <a:p>
            <a:pPr eaLnBrk="1" hangingPunct="1"/>
            <a:r>
              <a:rPr lang="sk-SK" altLang="sk-SK" sz="2000" b="1" dirty="0" smtClean="0"/>
              <a:t>základné</a:t>
            </a:r>
            <a:r>
              <a:rPr lang="sk-SK" altLang="sk-SK" sz="2000" dirty="0" smtClean="0"/>
              <a:t>: 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ja, ty, on, ona, ono, my, vy, oni, ony </a:t>
            </a:r>
          </a:p>
          <a:p>
            <a:pPr eaLnBrk="1" hangingPunct="1"/>
            <a:r>
              <a:rPr lang="sk-SK" altLang="sk-SK" sz="2000" b="1" dirty="0" smtClean="0"/>
              <a:t>privlastňovacie</a:t>
            </a:r>
            <a:r>
              <a:rPr lang="sk-SK" altLang="sk-SK" sz="2000" i="1" dirty="0" smtClean="0"/>
              <a:t>: 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môj, tvoj, jeho, jej, náš, váš, ich</a:t>
            </a:r>
          </a:p>
          <a:p>
            <a:pPr eaLnBrk="1" hangingPunct="1"/>
            <a:r>
              <a:rPr lang="sk-SK" altLang="sk-SK" sz="2000" b="1" dirty="0" smtClean="0"/>
              <a:t>bezrodové</a:t>
            </a:r>
            <a:r>
              <a:rPr lang="sk-SK" altLang="sk-SK" sz="2000" i="1" dirty="0" smtClean="0"/>
              <a:t>: 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ja, ty, my, vy, seba/sa</a:t>
            </a:r>
          </a:p>
          <a:p>
            <a:pPr eaLnBrk="1" hangingPunct="1"/>
            <a:r>
              <a:rPr lang="sk-SK" altLang="sk-SK" sz="2000" b="1" dirty="0" smtClean="0"/>
              <a:t>nesklonné</a:t>
            </a:r>
            <a:r>
              <a:rPr lang="sk-SK" altLang="sk-SK" sz="2000" i="1" dirty="0" smtClean="0"/>
              <a:t>: </a:t>
            </a:r>
            <a:r>
              <a:rPr lang="sk-SK" altLang="sk-SK" sz="2000" i="1" dirty="0" smtClean="0">
                <a:solidFill>
                  <a:srgbClr val="0033CC"/>
                </a:solidFill>
              </a:rPr>
              <a:t>jeho, jej, ich</a:t>
            </a:r>
          </a:p>
          <a:p>
            <a:pPr eaLnBrk="1" hangingPunct="1"/>
            <a:r>
              <a:rPr lang="sk-SK" altLang="sk-SK" sz="2000" b="1" dirty="0" smtClean="0"/>
              <a:t>vzory</a:t>
            </a:r>
            <a:r>
              <a:rPr lang="sk-SK" altLang="sk-SK" sz="2000" i="1" dirty="0" smtClean="0"/>
              <a:t>: základné sa skloňujú 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samy podľa seba </a:t>
            </a:r>
            <a:r>
              <a:rPr lang="sk-SK" altLang="sk-SK" sz="2000" i="1" dirty="0" smtClean="0"/>
              <a:t>a privlastňovacie podľa vzoru </a:t>
            </a:r>
            <a:r>
              <a:rPr lang="sk-SK" altLang="sk-SK" sz="2000" i="1" dirty="0" smtClean="0">
                <a:solidFill>
                  <a:srgbClr val="FF0000"/>
                </a:solidFill>
              </a:rPr>
              <a:t>môj, moja, moje</a:t>
            </a:r>
            <a:r>
              <a:rPr lang="sk-SK" altLang="sk-SK" sz="2000" i="1" dirty="0" smtClean="0"/>
              <a:t>.</a:t>
            </a:r>
          </a:p>
          <a:p>
            <a:pPr eaLnBrk="1" hangingPunct="1"/>
            <a:endParaRPr lang="sk-SK" altLang="sk-SK" sz="2000" i="1" dirty="0" smtClean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2437755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k-SK" sz="8000" i="1" dirty="0">
                <a:solidFill>
                  <a:schemeClr val="tx2">
                    <a:lumMod val="50000"/>
                  </a:schemeClr>
                </a:solidFill>
              </a:rPr>
              <a:t>Zámená sú plnovýznamové, ohybné, majú </a:t>
            </a:r>
            <a:r>
              <a:rPr lang="sk-SK" sz="8000" i="1" dirty="0" err="1">
                <a:solidFill>
                  <a:schemeClr val="tx2">
                    <a:lumMod val="50000"/>
                  </a:schemeClr>
                </a:solidFill>
              </a:rPr>
              <a:t>vetnočlenskú</a:t>
            </a:r>
            <a:r>
              <a:rPr lang="sk-SK" sz="8000" i="1" dirty="0">
                <a:solidFill>
                  <a:schemeClr val="tx2">
                    <a:lumMod val="50000"/>
                  </a:schemeClr>
                </a:solidFill>
              </a:rPr>
              <a:t> platnosť.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k-SK" sz="8000" i="1" dirty="0">
                <a:solidFill>
                  <a:schemeClr val="tx2">
                    <a:lumMod val="50000"/>
                  </a:schemeClr>
                </a:solidFill>
              </a:rPr>
              <a:t>Zámená ukazujú alebo odkazujú na osobu, zviera, vec alebo ich vlastnosti.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k-SK" sz="8000" i="1" dirty="0">
                <a:solidFill>
                  <a:schemeClr val="tx2">
                    <a:lumMod val="50000"/>
                  </a:schemeClr>
                </a:solidFill>
              </a:rPr>
              <a:t>Zastupujú podstatné a prídavné mená, číslovky, </a:t>
            </a:r>
            <a:r>
              <a:rPr lang="sk-SK" sz="8000" i="1" dirty="0" smtClean="0">
                <a:solidFill>
                  <a:schemeClr val="tx2">
                    <a:lumMod val="50000"/>
                  </a:schemeClr>
                </a:solidFill>
              </a:rPr>
              <a:t>príslovky.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k-SK" sz="48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sk-SK" sz="7200" i="1" dirty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2000" i="1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7200" i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7200" i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7200" i="1" dirty="0" smtClean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789040"/>
            <a:ext cx="2376265" cy="92925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178300" y="4653136"/>
            <a:ext cx="3520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dirty="0"/>
              <a:t>základné</a:t>
            </a:r>
            <a:r>
              <a:rPr lang="sk-SK" i="1" dirty="0"/>
              <a:t>: </a:t>
            </a:r>
            <a:r>
              <a:rPr lang="sk-SK" b="1" i="1" dirty="0">
                <a:solidFill>
                  <a:srgbClr val="FF0000"/>
                </a:solidFill>
              </a:rPr>
              <a:t>seba/sa, si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i="1" dirty="0"/>
              <a:t>Toto zámeno </a:t>
            </a:r>
            <a:r>
              <a:rPr lang="sk-SK" b="1" dirty="0"/>
              <a:t>nemá N.</a:t>
            </a:r>
            <a:endParaRPr lang="sk-SK" i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dirty="0"/>
              <a:t>privlastňovacie</a:t>
            </a:r>
            <a:r>
              <a:rPr lang="sk-SK" i="1" dirty="0"/>
              <a:t>: </a:t>
            </a:r>
            <a:r>
              <a:rPr lang="sk-SK" b="1" i="1" dirty="0">
                <a:solidFill>
                  <a:srgbClr val="FF0000"/>
                </a:solidFill>
              </a:rPr>
              <a:t>svoj, svoja, svoje</a:t>
            </a: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build="p" animBg="1"/>
      <p:bldP spid="11269" grpId="0" build="p"/>
      <p:bldP spid="6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186808" cy="1143000"/>
          </a:xfrm>
          <a:noFill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Zámená – </a:t>
            </a:r>
            <a:br>
              <a:rPr lang="sk-SK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ešte opakovanie</a:t>
            </a:r>
            <a:endParaRPr lang="sk-SK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U K A Z O V  A C I E</a:t>
            </a:r>
          </a:p>
        </p:txBody>
      </p:sp>
      <p:sp>
        <p:nvSpPr>
          <p:cNvPr id="12292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V Y M E D Z O V A C I E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ten, tá, to, tí, tie, tento, táto, toto, títo, tamten, tamtá, tamtí,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>
                <a:solidFill>
                  <a:srgbClr val="0033CC"/>
                </a:solidFill>
              </a:rPr>
              <a:t>taký , toľký, toľko, sem, tak, tam, onen, oná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/>
              <a:t>Vzory: </a:t>
            </a:r>
            <a:r>
              <a:rPr lang="sk-SK" sz="2000" i="1" dirty="0" smtClean="0">
                <a:solidFill>
                  <a:srgbClr val="FF0000"/>
                </a:solidFill>
              </a:rPr>
              <a:t>ten, tá, to, pekný, onen, oná, ono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/>
              <a:t>O </a:t>
            </a:r>
            <a:r>
              <a:rPr lang="sk-SK" sz="1800" i="1" dirty="0" smtClean="0">
                <a:solidFill>
                  <a:schemeClr val="accent6">
                    <a:lumMod val="75000"/>
                  </a:schemeClr>
                </a:solidFill>
              </a:rPr>
              <a:t>takých</a:t>
            </a:r>
            <a:r>
              <a:rPr lang="sk-SK" sz="1800" i="1" dirty="0" smtClean="0"/>
              <a:t> dievčatách </a:t>
            </a:r>
            <a:r>
              <a:rPr lang="sk-SK" sz="1800" i="1" dirty="0" smtClean="0">
                <a:solidFill>
                  <a:schemeClr val="accent6">
                    <a:lumMod val="75000"/>
                  </a:schemeClr>
                </a:solidFill>
              </a:rPr>
              <a:t>títo tu toľko </a:t>
            </a:r>
            <a:r>
              <a:rPr lang="sk-SK" sz="1800" i="1" dirty="0" smtClean="0"/>
              <a:t>klebetili!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>
                <a:solidFill>
                  <a:srgbClr val="0033CC"/>
                </a:solidFill>
              </a:rPr>
              <a:t>takých</a:t>
            </a:r>
            <a:r>
              <a:rPr lang="sk-SK" sz="1800" i="1" dirty="0" smtClean="0"/>
              <a:t>: </a:t>
            </a:r>
            <a:r>
              <a:rPr lang="sk-SK" sz="1800" i="1" dirty="0" err="1" smtClean="0"/>
              <a:t>ž.r</a:t>
            </a:r>
            <a:r>
              <a:rPr lang="sk-SK" sz="1800" i="1" dirty="0" smtClean="0"/>
              <a:t>., </a:t>
            </a:r>
            <a:r>
              <a:rPr lang="sk-SK" sz="1800" i="1" dirty="0" err="1" smtClean="0"/>
              <a:t>pl</a:t>
            </a:r>
            <a:r>
              <a:rPr lang="sk-SK" sz="1800" i="1" dirty="0" smtClean="0"/>
              <a:t>., L, pekná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>
                <a:solidFill>
                  <a:srgbClr val="0033CC"/>
                </a:solidFill>
              </a:rPr>
              <a:t>títo</a:t>
            </a:r>
            <a:r>
              <a:rPr lang="sk-SK" sz="1800" i="1" dirty="0" smtClean="0"/>
              <a:t>: m. r., </a:t>
            </a:r>
            <a:r>
              <a:rPr lang="sk-SK" sz="1800" i="1" dirty="0" err="1" smtClean="0"/>
              <a:t>pl</a:t>
            </a:r>
            <a:r>
              <a:rPr lang="sk-SK" sz="1800" i="1" dirty="0" smtClean="0"/>
              <a:t>., N, ten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>
                <a:solidFill>
                  <a:srgbClr val="0033CC"/>
                </a:solidFill>
              </a:rPr>
              <a:t>tu, toľko</a:t>
            </a:r>
            <a:r>
              <a:rPr lang="sk-SK" sz="1800" i="1" dirty="0" smtClean="0"/>
              <a:t>: nesklonné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1800" i="1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778076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 dirty="0" smtClean="0"/>
              <a:t>vyjadrujú </a:t>
            </a:r>
            <a:r>
              <a:rPr lang="sk-SK" sz="2000" b="1" i="1" dirty="0" smtClean="0"/>
              <a:t>totožnosť alebo odlišnosť</a:t>
            </a:r>
            <a:r>
              <a:rPr lang="sk-SK" sz="2000" i="1" dirty="0" smtClean="0"/>
              <a:t>– </a:t>
            </a:r>
            <a:r>
              <a:rPr lang="sk-SK" sz="1800" b="1" i="1" dirty="0" smtClean="0">
                <a:solidFill>
                  <a:srgbClr val="0033CC"/>
                </a:solidFill>
              </a:rPr>
              <a:t>ten istý, iný</a:t>
            </a:r>
            <a:r>
              <a:rPr lang="sk-SK" sz="1800" i="1" dirty="0" smtClean="0">
                <a:solidFill>
                  <a:srgbClr val="0033CC"/>
                </a:solidFill>
              </a:rPr>
              <a:t>, </a:t>
            </a:r>
            <a:r>
              <a:rPr lang="sk-SK" sz="1800" b="1" i="1" dirty="0" smtClean="0">
                <a:solidFill>
                  <a:srgbClr val="0033CC"/>
                </a:solidFill>
              </a:rPr>
              <a:t>vtedy, inokedy</a:t>
            </a:r>
            <a:r>
              <a:rPr lang="sk-SK" sz="1800" i="1" dirty="0" smtClean="0">
                <a:solidFill>
                  <a:srgbClr val="0033CC"/>
                </a:solidFill>
              </a:rPr>
              <a:t>, </a:t>
            </a:r>
            <a:r>
              <a:rPr lang="sk-SK" sz="2000" b="1" i="1" dirty="0" err="1" smtClean="0"/>
              <a:t>súhrnnosť</a:t>
            </a:r>
            <a:r>
              <a:rPr lang="sk-SK" sz="2000" b="1" i="1" dirty="0" smtClean="0"/>
              <a:t> </a:t>
            </a:r>
            <a:r>
              <a:rPr lang="sk-SK" sz="2000" i="1" dirty="0" smtClean="0"/>
              <a:t>či</a:t>
            </a:r>
            <a:r>
              <a:rPr lang="sk-SK" sz="2000" b="1" i="1" dirty="0" smtClean="0"/>
              <a:t> nedostatok </a:t>
            </a:r>
            <a:r>
              <a:rPr lang="sk-SK" sz="2000" i="1" dirty="0" smtClean="0"/>
              <a:t>– </a:t>
            </a:r>
            <a:r>
              <a:rPr lang="sk-SK" sz="1800" b="1" i="1" dirty="0" smtClean="0">
                <a:solidFill>
                  <a:srgbClr val="0033CC"/>
                </a:solidFill>
              </a:rPr>
              <a:t>každý, nikto, všade, </a:t>
            </a:r>
            <a:r>
              <a:rPr lang="sk-SK" sz="2000" b="1" i="1" dirty="0" smtClean="0">
                <a:solidFill>
                  <a:srgbClr val="0033CC"/>
                </a:solidFill>
              </a:rPr>
              <a:t>nikde</a:t>
            </a:r>
            <a:r>
              <a:rPr lang="sk-SK" sz="2000" b="1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sk-SK" sz="2000" i="1" dirty="0" smtClean="0"/>
              <a:t> </a:t>
            </a:r>
            <a:r>
              <a:rPr lang="sk-SK" sz="2000" b="1" i="1" dirty="0" smtClean="0"/>
              <a:t>jedinečnosť </a:t>
            </a:r>
            <a:r>
              <a:rPr lang="sk-SK" sz="2000" i="1" dirty="0" smtClean="0"/>
              <a:t>alebo </a:t>
            </a:r>
            <a:r>
              <a:rPr lang="sk-SK" sz="2000" b="1" i="1" dirty="0" smtClean="0"/>
              <a:t>obmedzenie</a:t>
            </a:r>
            <a:r>
              <a:rPr lang="sk-SK" sz="2000" i="1" dirty="0" smtClean="0"/>
              <a:t> – </a:t>
            </a:r>
            <a:r>
              <a:rPr lang="sk-SK" sz="1800" b="1" i="1" dirty="0" smtClean="0">
                <a:solidFill>
                  <a:srgbClr val="0033CC"/>
                </a:solidFill>
              </a:rPr>
              <a:t>sám, samý samotný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/>
              <a:t>Vzory: </a:t>
            </a:r>
            <a:r>
              <a:rPr lang="sk-SK" sz="2000" b="1" i="1" dirty="0" smtClean="0">
                <a:solidFill>
                  <a:srgbClr val="FF0000"/>
                </a:solidFill>
              </a:rPr>
              <a:t>pekný, kto, čo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 i="1" dirty="0" smtClean="0"/>
              <a:t>Nesklonné: </a:t>
            </a:r>
            <a:r>
              <a:rPr lang="sk-SK" sz="2000" b="1" i="1" dirty="0" smtClean="0">
                <a:solidFill>
                  <a:srgbClr val="0033CC"/>
                </a:solidFill>
              </a:rPr>
              <a:t>všade, nikam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>
                <a:solidFill>
                  <a:schemeClr val="accent6">
                    <a:lumMod val="75000"/>
                  </a:schemeClr>
                </a:solidFill>
              </a:rPr>
              <a:t>Nikoho </a:t>
            </a:r>
            <a:r>
              <a:rPr lang="sk-SK" sz="1800" i="1" dirty="0" smtClean="0"/>
              <a:t>nenecháme</a:t>
            </a:r>
            <a:r>
              <a:rPr lang="sk-SK" sz="1800" i="1" dirty="0" smtClean="0">
                <a:solidFill>
                  <a:schemeClr val="accent6">
                    <a:lumMod val="75000"/>
                  </a:schemeClr>
                </a:solidFill>
              </a:rPr>
              <a:t> samého.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rgbClr val="0033CC"/>
                </a:solidFill>
              </a:rPr>
              <a:t>nikoho</a:t>
            </a:r>
            <a:r>
              <a:rPr lang="sk-SK" sz="1800" b="1" i="1" dirty="0" smtClean="0"/>
              <a:t>:</a:t>
            </a:r>
            <a:r>
              <a:rPr lang="sk-SK" sz="1800" i="1" dirty="0" smtClean="0"/>
              <a:t> bezrodové,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A, kto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rgbClr val="0033CC"/>
                </a:solidFill>
              </a:rPr>
              <a:t>samého</a:t>
            </a:r>
            <a:r>
              <a:rPr lang="sk-SK" sz="1800" b="1" i="1" dirty="0" smtClean="0"/>
              <a:t>:</a:t>
            </a:r>
            <a:r>
              <a:rPr lang="sk-SK" sz="1800" i="1" dirty="0" smtClean="0"/>
              <a:t> </a:t>
            </a:r>
            <a:r>
              <a:rPr lang="sk-SK" sz="1800" i="1" dirty="0" err="1" smtClean="0"/>
              <a:t>m.r</a:t>
            </a:r>
            <a:r>
              <a:rPr lang="sk-SK" sz="1800" i="1" dirty="0" smtClean="0"/>
              <a:t>.,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A, pekný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21" y="200050"/>
            <a:ext cx="2107853" cy="142875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12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 animBg="1"/>
      <p:bldP spid="12292" grpId="0" build="p" animBg="1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05090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Zámená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        posledné 3 druhy</a:t>
            </a:r>
            <a:endParaRPr lang="sk-SK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OPYTOVACIE, VZŤAŽNÉ</a:t>
            </a:r>
          </a:p>
        </p:txBody>
      </p:sp>
      <p:sp>
        <p:nvSpPr>
          <p:cNvPr id="13316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k-SK" altLang="sk-SK" sz="2000" dirty="0" smtClean="0">
                <a:solidFill>
                  <a:schemeClr val="tx1"/>
                </a:solidFill>
              </a:rPr>
              <a:t>N E U R Č I T É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b="1" dirty="0" smtClean="0"/>
              <a:t>opytovacie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chemeClr val="bg2">
                    <a:lumMod val="10000"/>
                  </a:schemeClr>
                </a:solidFill>
              </a:rPr>
              <a:t>všetky pádové otázky</a:t>
            </a:r>
            <a:r>
              <a:rPr lang="sk-SK" sz="1800" i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sk-SK" sz="1800" i="1" dirty="0" smtClean="0">
                <a:solidFill>
                  <a:srgbClr val="0033CC"/>
                </a:solidFill>
              </a:rPr>
              <a:t>kto, čo, koho, čoho, komu, čomu, kom, čom, kým, čím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chemeClr val="bg2">
                    <a:lumMod val="10000"/>
                  </a:schemeClr>
                </a:solidFill>
              </a:rPr>
              <a:t>otázky na </a:t>
            </a:r>
            <a:r>
              <a:rPr lang="sk-SK" sz="18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k-SK" sz="1800" b="1" i="1" dirty="0" smtClean="0">
                <a:solidFill>
                  <a:schemeClr val="bg2">
                    <a:lumMod val="10000"/>
                  </a:schemeClr>
                </a:solidFill>
              </a:rPr>
              <a:t>slovné druhy: </a:t>
            </a:r>
            <a:r>
              <a:rPr lang="sk-SK" sz="1800" i="1" dirty="0" smtClean="0">
                <a:solidFill>
                  <a:srgbClr val="0033CC"/>
                </a:solidFill>
              </a:rPr>
              <a:t>kde, kedy, ako, prečo, aký, ktorý, čí, koľko, koľký 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b="1" dirty="0" smtClean="0"/>
              <a:t>vzťažné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chemeClr val="tx2">
                    <a:lumMod val="50000"/>
                  </a:schemeClr>
                </a:solidFill>
              </a:rPr>
              <a:t>všetky opytovacie zámená použité v súvetiach ako spájacie výrazy.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sk-SK" sz="2200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778076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2200" b="1" dirty="0" smtClean="0"/>
              <a:t>neurčité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dirty="0" smtClean="0"/>
              <a:t>Sú utvorené od opytovacích </a:t>
            </a:r>
            <a:r>
              <a:rPr lang="sk-SK" sz="1800" b="1" dirty="0" smtClean="0"/>
              <a:t>predponami</a:t>
            </a:r>
            <a:r>
              <a:rPr lang="sk-SK" sz="1800" dirty="0" smtClean="0"/>
              <a:t>: </a:t>
            </a:r>
            <a:r>
              <a:rPr lang="sk-SK" sz="1800" i="1" dirty="0" err="1" smtClean="0">
                <a:solidFill>
                  <a:srgbClr val="0033CC"/>
                </a:solidFill>
              </a:rPr>
              <a:t>da</a:t>
            </a:r>
            <a:r>
              <a:rPr lang="sk-SK" sz="1800" i="1" dirty="0" smtClean="0">
                <a:solidFill>
                  <a:srgbClr val="0033CC"/>
                </a:solidFill>
              </a:rPr>
              <a:t>-, nie-, </a:t>
            </a:r>
            <a:r>
              <a:rPr lang="sk-SK" sz="1800" i="1" dirty="0" err="1" smtClean="0">
                <a:solidFill>
                  <a:srgbClr val="0033CC"/>
                </a:solidFill>
              </a:rPr>
              <a:t>voľa</a:t>
            </a:r>
            <a:r>
              <a:rPr lang="sk-SK" sz="1800" i="1" dirty="0" smtClean="0">
                <a:solidFill>
                  <a:srgbClr val="0033CC"/>
                </a:solidFill>
              </a:rPr>
              <a:t>- hoci-, ne-, bár-, bárs- ...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/>
              <a:t>príponami</a:t>
            </a:r>
            <a:r>
              <a:rPr lang="sk-SK" sz="18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sk-SK" sz="1800" i="1" dirty="0" smtClean="0">
                <a:solidFill>
                  <a:srgbClr val="0033CC"/>
                </a:solidFill>
              </a:rPr>
              <a:t>-si, -</a:t>
            </a:r>
            <a:r>
              <a:rPr lang="sk-SK" sz="1800" i="1" dirty="0" err="1" smtClean="0">
                <a:solidFill>
                  <a:srgbClr val="0033CC"/>
                </a:solidFill>
              </a:rPr>
              <a:t>koľvek</a:t>
            </a:r>
            <a:endParaRPr lang="sk-SK" sz="1800" i="1" dirty="0" smtClean="0">
              <a:solidFill>
                <a:srgbClr val="0033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>
                <a:solidFill>
                  <a:srgbClr val="0033CC"/>
                </a:solidFill>
              </a:rPr>
              <a:t>dakto, niečo, čosi, nejaký, </a:t>
            </a:r>
            <a:r>
              <a:rPr lang="sk-SK" sz="1800" i="1" dirty="0" err="1" smtClean="0">
                <a:solidFill>
                  <a:srgbClr val="0033CC"/>
                </a:solidFill>
              </a:rPr>
              <a:t>bársktorý</a:t>
            </a:r>
            <a:r>
              <a:rPr lang="sk-SK" sz="1800" i="1" dirty="0" smtClean="0">
                <a:solidFill>
                  <a:srgbClr val="0033CC"/>
                </a:solidFill>
              </a:rPr>
              <a:t>, komukoľvek, voľakde, kamsi, niečí...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sk-SK" sz="2000" b="1" dirty="0" smtClean="0"/>
              <a:t>Vzory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i="1" dirty="0" smtClean="0">
                <a:solidFill>
                  <a:srgbClr val="FF0000"/>
                </a:solidFill>
              </a:rPr>
              <a:t>kto, čo, pekný, cudzí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i="1" dirty="0" smtClean="0"/>
              <a:t>Sleduj tvar zámena, ako je utvorené, k čomu sa vzťahuje.</a:t>
            </a:r>
            <a:endParaRPr lang="sk-SK" sz="1800" i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54" y="433611"/>
            <a:ext cx="1759074" cy="61912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13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 build="p" animBg="1"/>
      <p:bldP spid="13316" grpId="0" build="p" animBg="1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/>
              <a:t>Zámená - testové otázky</a:t>
            </a:r>
            <a:endParaRPr lang="sk-SK" dirty="0"/>
          </a:p>
        </p:txBody>
      </p:sp>
      <p:sp>
        <p:nvSpPr>
          <p:cNvPr id="14339" name="Zástupný symbol textu 2"/>
          <p:cNvSpPr>
            <a:spLocks noGrp="1"/>
          </p:cNvSpPr>
          <p:nvPr>
            <p:ph type="body" idx="1"/>
          </p:nvPr>
        </p:nvSpPr>
        <p:spPr>
          <a:xfrm>
            <a:off x="906909" y="5867400"/>
            <a:ext cx="3521075" cy="457200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sk-SK" altLang="sk-SK" dirty="0" smtClean="0"/>
              <a:t>A ešte napr.: ktoré zámená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435301" y="5867400"/>
            <a:ext cx="3521075" cy="457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7200" dirty="0" smtClean="0"/>
              <a:t>sú nesklonné, bezrodové ap.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23528" y="1711325"/>
            <a:ext cx="4032448" cy="4114800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sk-SK" sz="1800" b="1" i="1" dirty="0" smtClean="0">
                <a:solidFill>
                  <a:srgbClr val="FF0000"/>
                </a:solidFill>
              </a:rPr>
              <a:t>Tvoja</a:t>
            </a:r>
            <a:r>
              <a:rPr lang="sk-SK" sz="1800" dirty="0" smtClean="0">
                <a:solidFill>
                  <a:srgbClr val="FF0000"/>
                </a:solidFill>
              </a:rPr>
              <a:t>   </a:t>
            </a:r>
            <a:r>
              <a:rPr lang="sk-SK" sz="1800" dirty="0" smtClean="0"/>
              <a:t>sestra,</a:t>
            </a:r>
            <a:r>
              <a:rPr lang="sk-SK" sz="1800" dirty="0" smtClean="0">
                <a:solidFill>
                  <a:srgbClr val="FF0000"/>
                </a:solidFill>
              </a:rPr>
              <a:t>  </a:t>
            </a:r>
            <a:r>
              <a:rPr lang="sk-SK" sz="1800" b="1" i="1" dirty="0" smtClean="0">
                <a:solidFill>
                  <a:srgbClr val="FF0000"/>
                </a:solidFill>
              </a:rPr>
              <a:t>jej</a:t>
            </a:r>
            <a:r>
              <a:rPr lang="sk-SK" sz="1800" dirty="0" smtClean="0">
                <a:solidFill>
                  <a:srgbClr val="FF0000"/>
                </a:solidFill>
              </a:rPr>
              <a:t>  </a:t>
            </a:r>
            <a:r>
              <a:rPr lang="sk-SK" sz="1800" dirty="0" smtClean="0"/>
              <a:t>brat  a</a:t>
            </a:r>
            <a:r>
              <a:rPr lang="sk-SK" sz="1800" dirty="0" smtClean="0">
                <a:solidFill>
                  <a:srgbClr val="FF0000"/>
                </a:solidFill>
              </a:rPr>
              <a:t>   </a:t>
            </a:r>
            <a:r>
              <a:rPr lang="sk-SK" sz="1800" b="1" i="1" dirty="0" smtClean="0">
                <a:solidFill>
                  <a:srgbClr val="FF0000"/>
                </a:solidFill>
              </a:rPr>
              <a:t>ja  </a:t>
            </a:r>
            <a:r>
              <a:rPr lang="sk-SK" sz="1800" b="1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sme v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b="1" i="1" dirty="0" smtClean="0">
                <a:solidFill>
                  <a:srgbClr val="FF0000"/>
                </a:solidFill>
              </a:rPr>
              <a:t>niektorý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deň kamaráti, v </a:t>
            </a:r>
            <a:r>
              <a:rPr lang="sk-SK" sz="1800" b="1" i="1" dirty="0" smtClean="0">
                <a:solidFill>
                  <a:srgbClr val="FF0000"/>
                </a:solidFill>
              </a:rPr>
              <a:t>iné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nie.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b="1" i="1" dirty="0" smtClean="0">
                <a:solidFill>
                  <a:srgbClr val="FF0000"/>
                </a:solidFill>
              </a:rPr>
              <a:t>Takú</a:t>
            </a:r>
            <a:r>
              <a:rPr lang="sk-SK" sz="1800" b="1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pieseň o </a:t>
            </a:r>
            <a:r>
              <a:rPr lang="sk-SK" sz="1800" b="1" i="1" dirty="0" smtClean="0">
                <a:solidFill>
                  <a:srgbClr val="FF0000"/>
                </a:solidFill>
              </a:rPr>
              <a:t>nej</a:t>
            </a:r>
            <a:r>
              <a:rPr lang="sk-SK" sz="1800" i="1" dirty="0" smtClean="0"/>
              <a:t> </a:t>
            </a:r>
            <a:r>
              <a:rPr lang="sk-SK" sz="1800" dirty="0" smtClean="0"/>
              <a:t>nepoznám. </a:t>
            </a:r>
            <a:r>
              <a:rPr lang="sk-SK" sz="1800" b="1" i="1" dirty="0" smtClean="0">
                <a:solidFill>
                  <a:srgbClr val="FF0000"/>
                </a:solidFill>
              </a:rPr>
              <a:t>Sebe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nadávaj za problémy, </a:t>
            </a:r>
            <a:r>
              <a:rPr lang="sk-SK" sz="1800" b="1" i="1" dirty="0" smtClean="0">
                <a:solidFill>
                  <a:srgbClr val="FF0000"/>
                </a:solidFill>
              </a:rPr>
              <a:t>ktoré</a:t>
            </a:r>
            <a:r>
              <a:rPr lang="sk-SK" sz="1800" b="1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/>
              <a:t>si spôsobil. </a:t>
            </a:r>
            <a:r>
              <a:rPr lang="sk-SK" sz="1800" b="1" i="1" dirty="0" smtClean="0">
                <a:solidFill>
                  <a:srgbClr val="FF0000"/>
                </a:solidFill>
              </a:rPr>
              <a:t>Kto to </a:t>
            </a:r>
            <a:r>
              <a:rPr lang="sk-SK" sz="1800" dirty="0" smtClean="0"/>
              <a:t>je?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tvoja</a:t>
            </a:r>
            <a:r>
              <a:rPr lang="sk-SK" sz="1800" b="1" i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osobné privlastňovacie,  ž. r.,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N, môj</a:t>
            </a:r>
            <a:endParaRPr lang="sk-SK" sz="1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jej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osobné privlastňovacie, nesklonné</a:t>
            </a:r>
            <a:endParaRPr lang="sk-SK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niektorý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neurčité, m. r.,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A, pekný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iné 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sk-SK" sz="1800" i="1" dirty="0" smtClean="0"/>
              <a:t>vymedzovacie, m. r., </a:t>
            </a:r>
            <a:r>
              <a:rPr lang="sk-SK" sz="1800" i="1" dirty="0" err="1" smtClean="0"/>
              <a:t>pl</a:t>
            </a:r>
            <a:r>
              <a:rPr lang="sk-SK" sz="1800" i="1" dirty="0" smtClean="0"/>
              <a:t>., A, pekný</a:t>
            </a:r>
            <a:endParaRPr lang="sk-SK" sz="1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507309" y="1711325"/>
            <a:ext cx="3521075" cy="4114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takú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</a:t>
            </a:r>
            <a:r>
              <a:rPr lang="sk-SK" sz="1800" b="1" i="1" dirty="0" smtClean="0"/>
              <a:t> </a:t>
            </a:r>
            <a:r>
              <a:rPr lang="sk-SK" sz="1800" i="1" dirty="0" smtClean="0"/>
              <a:t>ukazovacie</a:t>
            </a:r>
            <a:endParaRPr lang="sk-SK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nej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osobné základné, ž. r.,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L, ona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sebe 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sk-SK" sz="1800" i="1" dirty="0" smtClean="0"/>
              <a:t>zvratné základné, bezrodové,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D, seba/sa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ktoré 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sk-SK" sz="1800" i="1" dirty="0" smtClean="0"/>
              <a:t>vzťažné, </a:t>
            </a:r>
            <a:r>
              <a:rPr lang="sk-SK" sz="1800" i="1" dirty="0" err="1" smtClean="0"/>
              <a:t>m.r</a:t>
            </a:r>
            <a:r>
              <a:rPr lang="sk-SK" sz="1800" i="1" dirty="0" smtClean="0"/>
              <a:t>., </a:t>
            </a:r>
            <a:r>
              <a:rPr lang="sk-SK" sz="1800" i="1" dirty="0" err="1" smtClean="0"/>
              <a:t>pl</a:t>
            </a:r>
            <a:r>
              <a:rPr lang="sk-SK" sz="1800" i="1" dirty="0" smtClean="0"/>
              <a:t>., A, pekný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ja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osobné základné,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N, bezrodové, ja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kto 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sk-SK" sz="1800" i="1" dirty="0" smtClean="0"/>
              <a:t>opytovacie, bezrodové,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N, kto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sk-SK" sz="1800" b="1" dirty="0" smtClean="0">
                <a:solidFill>
                  <a:srgbClr val="0033CC"/>
                </a:solidFill>
              </a:rPr>
              <a:t>to</a:t>
            </a:r>
            <a:r>
              <a:rPr lang="sk-SK" sz="1800" b="1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k-SK" sz="1800" i="1" dirty="0" smtClean="0"/>
              <a:t>ukazovacie, str. r., </a:t>
            </a:r>
            <a:r>
              <a:rPr lang="sk-SK" sz="1800" i="1" dirty="0" err="1" smtClean="0"/>
              <a:t>sg</a:t>
            </a:r>
            <a:r>
              <a:rPr lang="sk-SK" sz="1800" i="1" dirty="0" smtClean="0"/>
              <a:t>., N, to</a:t>
            </a:r>
            <a:endParaRPr lang="sk-SK" sz="1800" i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43" y="188640"/>
            <a:ext cx="1520957" cy="114071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 animBg="1"/>
      <p:bldP spid="4" grpId="0" build="p" animBg="1"/>
      <p:bldP spid="5" grpId="0" uiExpand="1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xusn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854</TotalTime>
  <Words>1423</Words>
  <Application>Microsoft Office PowerPoint</Application>
  <PresentationFormat>Prezentácia na obrazovke (4:3)</PresentationFormat>
  <Paragraphs>179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Bradley Hand ITC</vt:lpstr>
      <vt:lpstr>Trebuchet MS</vt:lpstr>
      <vt:lpstr>Wingdings</vt:lpstr>
      <vt:lpstr>Wingdings 2</vt:lpstr>
      <vt:lpstr>Luxusný</vt:lpstr>
      <vt:lpstr>Prídavné mená, zámená, príslovky, slovesá 8. ročník </vt:lpstr>
      <vt:lpstr>Učebné osnovy hovoria ...</vt:lpstr>
      <vt:lpstr>Prídavné mená</vt:lpstr>
      <vt:lpstr>vzory</vt:lpstr>
      <vt:lpstr>Pravopis  Prídavných mien</vt:lpstr>
      <vt:lpstr>Zámená - opakovanie</vt:lpstr>
      <vt:lpstr>Zámená –  ešte opakovanie</vt:lpstr>
      <vt:lpstr>Zámená –           posledné 3 druhy</vt:lpstr>
      <vt:lpstr>Zámená - testové otázky</vt:lpstr>
      <vt:lpstr>Príslovky vyjadrujú rozličné okolnosti deja</vt:lpstr>
      <vt:lpstr>Poznámky k pravopisu</vt:lpstr>
      <vt:lpstr>Stupňovanie prísloviek</vt:lpstr>
      <vt:lpstr>Slovesá              Neurčité                              slovesné tvary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Ročník Prídavné mená, zámená, príslovky, spojky, citoslovcia</dc:title>
  <dc:creator>Knižnica - Bohdanka</dc:creator>
  <cp:lastModifiedBy>HP</cp:lastModifiedBy>
  <cp:revision>113</cp:revision>
  <dcterms:created xsi:type="dcterms:W3CDTF">2008-03-17T08:31:25Z</dcterms:created>
  <dcterms:modified xsi:type="dcterms:W3CDTF">2018-03-19T17:37:43Z</dcterms:modified>
</cp:coreProperties>
</file>