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8" r:id="rId2"/>
    <p:sldId id="287" r:id="rId3"/>
    <p:sldId id="289" r:id="rId4"/>
    <p:sldId id="291" r:id="rId5"/>
    <p:sldId id="265" r:id="rId6"/>
    <p:sldId id="259" r:id="rId7"/>
    <p:sldId id="290" r:id="rId8"/>
    <p:sldId id="260" r:id="rId9"/>
    <p:sldId id="258" r:id="rId10"/>
    <p:sldId id="29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71" autoAdjust="0"/>
    <p:restoredTop sz="94660"/>
  </p:normalViewPr>
  <p:slideViewPr>
    <p:cSldViewPr snapToGrid="0">
      <p:cViewPr varScale="1">
        <p:scale>
          <a:sx n="45" d="100"/>
          <a:sy n="45" d="100"/>
        </p:scale>
        <p:origin x="60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A02B88-872F-41D4-8AEE-4595FEF789DC}" type="doc">
      <dgm:prSet loTypeId="urn:microsoft.com/office/officeart/2005/8/layout/default" loCatId="list" qsTypeId="urn:microsoft.com/office/officeart/2005/8/quickstyle/3d1" qsCatId="3D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01D004F-68FF-4704-BB6F-5C114E7010E7}">
      <dgm:prSet/>
      <dgm:spPr/>
      <dgm:t>
        <a:bodyPr/>
        <a:lstStyle/>
        <a:p>
          <a:r>
            <a:rPr lang="sk-SK"/>
            <a:t>Osvojiť si štátny jazyk.</a:t>
          </a:r>
          <a:endParaRPr lang="en-US"/>
        </a:p>
      </dgm:t>
    </dgm:pt>
    <dgm:pt modelId="{4715D819-8B76-424F-9A99-0B4F36DA951A}" type="parTrans" cxnId="{A45BF2D1-36BF-4FB1-8919-EB7AAE396A17}">
      <dgm:prSet/>
      <dgm:spPr/>
      <dgm:t>
        <a:bodyPr/>
        <a:lstStyle/>
        <a:p>
          <a:endParaRPr lang="en-US"/>
        </a:p>
      </dgm:t>
    </dgm:pt>
    <dgm:pt modelId="{291853EB-7A2E-4458-91AD-F8631EE43C7E}" type="sibTrans" cxnId="{A45BF2D1-36BF-4FB1-8919-EB7AAE396A17}">
      <dgm:prSet/>
      <dgm:spPr/>
      <dgm:t>
        <a:bodyPr/>
        <a:lstStyle/>
        <a:p>
          <a:endParaRPr lang="en-US"/>
        </a:p>
      </dgm:t>
    </dgm:pt>
    <dgm:pt modelId="{01399B74-5D8A-4EA1-A8D0-4556DE659933}">
      <dgm:prSet/>
      <dgm:spPr/>
      <dgm:t>
        <a:bodyPr/>
        <a:lstStyle/>
        <a:p>
          <a:r>
            <a:rPr lang="sk-SK" dirty="0"/>
            <a:t>Vzdelávať sa v materinskom jazyku.</a:t>
          </a:r>
          <a:endParaRPr lang="en-US" dirty="0"/>
        </a:p>
      </dgm:t>
    </dgm:pt>
    <dgm:pt modelId="{D90589ED-1858-4FA8-A080-7EA20E48502A}" type="parTrans" cxnId="{762B67EA-AEA7-4D96-A718-57FAFA1EDA46}">
      <dgm:prSet/>
      <dgm:spPr/>
      <dgm:t>
        <a:bodyPr/>
        <a:lstStyle/>
        <a:p>
          <a:endParaRPr lang="en-US"/>
        </a:p>
      </dgm:t>
    </dgm:pt>
    <dgm:pt modelId="{C03F3A10-EC21-474F-BF6B-E73FB3EC1BBA}" type="sibTrans" cxnId="{762B67EA-AEA7-4D96-A718-57FAFA1EDA46}">
      <dgm:prSet/>
      <dgm:spPr/>
      <dgm:t>
        <a:bodyPr/>
        <a:lstStyle/>
        <a:p>
          <a:endParaRPr lang="en-US"/>
        </a:p>
      </dgm:t>
    </dgm:pt>
    <dgm:pt modelId="{BF6F698F-B516-4D2B-8E5E-ABDF0D20174B}">
      <dgm:prSet/>
      <dgm:spPr/>
      <dgm:t>
        <a:bodyPr/>
        <a:lstStyle/>
        <a:p>
          <a:r>
            <a:rPr lang="sk-SK" dirty="0"/>
            <a:t>Rozvíjať vlastnú kultúru.</a:t>
          </a:r>
          <a:endParaRPr lang="en-US" dirty="0"/>
        </a:p>
      </dgm:t>
    </dgm:pt>
    <dgm:pt modelId="{FED8F202-4A62-451D-A219-70FF06255AD4}" type="parTrans" cxnId="{8DAE2D4D-9588-427C-9CBE-6E66CD18F681}">
      <dgm:prSet/>
      <dgm:spPr/>
      <dgm:t>
        <a:bodyPr/>
        <a:lstStyle/>
        <a:p>
          <a:endParaRPr lang="en-US"/>
        </a:p>
      </dgm:t>
    </dgm:pt>
    <dgm:pt modelId="{DDC619FA-8E4B-491D-A369-48BABD38CFFC}" type="sibTrans" cxnId="{8DAE2D4D-9588-427C-9CBE-6E66CD18F681}">
      <dgm:prSet/>
      <dgm:spPr/>
      <dgm:t>
        <a:bodyPr/>
        <a:lstStyle/>
        <a:p>
          <a:endParaRPr lang="en-US"/>
        </a:p>
      </dgm:t>
    </dgm:pt>
    <dgm:pt modelId="{7F4E3011-C391-4A3F-9D13-8C04C3A7C1AA}">
      <dgm:prSet/>
      <dgm:spPr/>
      <dgm:t>
        <a:bodyPr/>
        <a:lstStyle/>
        <a:p>
          <a:r>
            <a:rPr lang="sk-SK"/>
            <a:t>Rozširovať a prijímať informácie v materinskom jazyku.</a:t>
          </a:r>
          <a:endParaRPr lang="en-US"/>
        </a:p>
      </dgm:t>
    </dgm:pt>
    <dgm:pt modelId="{39625BAD-D293-4033-BF2A-F86361E5F784}" type="parTrans" cxnId="{ADD5143D-2A5D-4231-9388-3B3017472288}">
      <dgm:prSet/>
      <dgm:spPr/>
      <dgm:t>
        <a:bodyPr/>
        <a:lstStyle/>
        <a:p>
          <a:endParaRPr lang="en-US"/>
        </a:p>
      </dgm:t>
    </dgm:pt>
    <dgm:pt modelId="{5E8A37D9-4AE7-4856-B3C6-ED14D3109665}" type="sibTrans" cxnId="{ADD5143D-2A5D-4231-9388-3B3017472288}">
      <dgm:prSet/>
      <dgm:spPr/>
      <dgm:t>
        <a:bodyPr/>
        <a:lstStyle/>
        <a:p>
          <a:endParaRPr lang="en-US"/>
        </a:p>
      </dgm:t>
    </dgm:pt>
    <dgm:pt modelId="{4AB9EB5B-482B-40BA-A0C2-BA80C9318360}">
      <dgm:prSet/>
      <dgm:spPr/>
      <dgm:t>
        <a:bodyPr/>
        <a:lstStyle/>
        <a:p>
          <a:r>
            <a:rPr lang="sk-SK"/>
            <a:t>Združovať sa v národnostných združeniach.</a:t>
          </a:r>
          <a:endParaRPr lang="en-US"/>
        </a:p>
      </dgm:t>
    </dgm:pt>
    <dgm:pt modelId="{B5FE39D3-EC0B-4AA0-A1CC-90D09B33E562}" type="parTrans" cxnId="{174A85C6-0178-4DC6-8EC2-724B7595435C}">
      <dgm:prSet/>
      <dgm:spPr/>
      <dgm:t>
        <a:bodyPr/>
        <a:lstStyle/>
        <a:p>
          <a:endParaRPr lang="en-US"/>
        </a:p>
      </dgm:t>
    </dgm:pt>
    <dgm:pt modelId="{9B7981E5-4B0D-4684-8040-74E0D09C73CC}" type="sibTrans" cxnId="{174A85C6-0178-4DC6-8EC2-724B7595435C}">
      <dgm:prSet/>
      <dgm:spPr/>
      <dgm:t>
        <a:bodyPr/>
        <a:lstStyle/>
        <a:p>
          <a:endParaRPr lang="en-US"/>
        </a:p>
      </dgm:t>
    </dgm:pt>
    <dgm:pt modelId="{F1DB436C-6B95-46BA-A312-0187AA395D78}">
      <dgm:prSet/>
      <dgm:spPr/>
      <dgm:t>
        <a:bodyPr/>
        <a:lstStyle/>
        <a:p>
          <a:r>
            <a:rPr lang="sk-SK" dirty="0"/>
            <a:t>Zakladať a udržiavať vzdelávacie inštitúcie.</a:t>
          </a:r>
          <a:endParaRPr lang="en-US" dirty="0"/>
        </a:p>
      </dgm:t>
    </dgm:pt>
    <dgm:pt modelId="{16591051-CCCB-4931-A156-7A192B45DBD2}" type="parTrans" cxnId="{9058CE49-C85C-4974-BA57-0FFAB9496F40}">
      <dgm:prSet/>
      <dgm:spPr/>
      <dgm:t>
        <a:bodyPr/>
        <a:lstStyle/>
        <a:p>
          <a:endParaRPr lang="en-US"/>
        </a:p>
      </dgm:t>
    </dgm:pt>
    <dgm:pt modelId="{FBEEE5AA-97DE-43D4-9C30-44F81CB2137A}" type="sibTrans" cxnId="{9058CE49-C85C-4974-BA57-0FFAB9496F40}">
      <dgm:prSet/>
      <dgm:spPr/>
      <dgm:t>
        <a:bodyPr/>
        <a:lstStyle/>
        <a:p>
          <a:endParaRPr lang="en-US"/>
        </a:p>
      </dgm:t>
    </dgm:pt>
    <dgm:pt modelId="{C6ACCEF5-AA9C-464B-8DE5-21F11FD747F2}" type="pres">
      <dgm:prSet presAssocID="{B0A02B88-872F-41D4-8AEE-4595FEF789D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5BCC822C-D3FF-47EC-BF9B-C9A4D8B1EFEF}" type="pres">
      <dgm:prSet presAssocID="{701D004F-68FF-4704-BB6F-5C114E7010E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EEBDA8CD-6005-4F0E-8998-F3DE5D607A25}" type="pres">
      <dgm:prSet presAssocID="{291853EB-7A2E-4458-91AD-F8631EE43C7E}" presName="sibTrans" presStyleCnt="0"/>
      <dgm:spPr/>
      <dgm:t>
        <a:bodyPr/>
        <a:lstStyle/>
        <a:p>
          <a:endParaRPr lang="sk-SK"/>
        </a:p>
      </dgm:t>
    </dgm:pt>
    <dgm:pt modelId="{EC3EA977-6B23-4338-99E6-E825011610D4}" type="pres">
      <dgm:prSet presAssocID="{01399B74-5D8A-4EA1-A8D0-4556DE65993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CEF20A59-358E-49EC-AC53-6406C29F0310}" type="pres">
      <dgm:prSet presAssocID="{C03F3A10-EC21-474F-BF6B-E73FB3EC1BBA}" presName="sibTrans" presStyleCnt="0"/>
      <dgm:spPr/>
      <dgm:t>
        <a:bodyPr/>
        <a:lstStyle/>
        <a:p>
          <a:endParaRPr lang="sk-SK"/>
        </a:p>
      </dgm:t>
    </dgm:pt>
    <dgm:pt modelId="{31DDDD64-BC23-49A1-B310-7B244947FDEC}" type="pres">
      <dgm:prSet presAssocID="{BF6F698F-B516-4D2B-8E5E-ABDF0D20174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E3311E8F-98B8-41E5-8741-D29DBC745EBF}" type="pres">
      <dgm:prSet presAssocID="{DDC619FA-8E4B-491D-A369-48BABD38CFFC}" presName="sibTrans" presStyleCnt="0"/>
      <dgm:spPr/>
      <dgm:t>
        <a:bodyPr/>
        <a:lstStyle/>
        <a:p>
          <a:endParaRPr lang="sk-SK"/>
        </a:p>
      </dgm:t>
    </dgm:pt>
    <dgm:pt modelId="{343DEC59-A925-4179-8ABA-B4A567E1A134}" type="pres">
      <dgm:prSet presAssocID="{7F4E3011-C391-4A3F-9D13-8C04C3A7C1A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0C0B318E-E63E-4D09-B3E5-9776A120BE26}" type="pres">
      <dgm:prSet presAssocID="{5E8A37D9-4AE7-4856-B3C6-ED14D3109665}" presName="sibTrans" presStyleCnt="0"/>
      <dgm:spPr/>
      <dgm:t>
        <a:bodyPr/>
        <a:lstStyle/>
        <a:p>
          <a:endParaRPr lang="sk-SK"/>
        </a:p>
      </dgm:t>
    </dgm:pt>
    <dgm:pt modelId="{FBC0D957-C3D4-4FDC-BE21-4BABED5DEA10}" type="pres">
      <dgm:prSet presAssocID="{4AB9EB5B-482B-40BA-A0C2-BA80C931836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18E30016-8AED-4D0F-B5E4-82CA26E454DF}" type="pres">
      <dgm:prSet presAssocID="{9B7981E5-4B0D-4684-8040-74E0D09C73CC}" presName="sibTrans" presStyleCnt="0"/>
      <dgm:spPr/>
      <dgm:t>
        <a:bodyPr/>
        <a:lstStyle/>
        <a:p>
          <a:endParaRPr lang="sk-SK"/>
        </a:p>
      </dgm:t>
    </dgm:pt>
    <dgm:pt modelId="{98CF8A41-E496-424C-BBB6-D86024A40E1F}" type="pres">
      <dgm:prSet presAssocID="{F1DB436C-6B95-46BA-A312-0187AA395D78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174A85C6-0178-4DC6-8EC2-724B7595435C}" srcId="{B0A02B88-872F-41D4-8AEE-4595FEF789DC}" destId="{4AB9EB5B-482B-40BA-A0C2-BA80C9318360}" srcOrd="4" destOrd="0" parTransId="{B5FE39D3-EC0B-4AA0-A1CC-90D09B33E562}" sibTransId="{9B7981E5-4B0D-4684-8040-74E0D09C73CC}"/>
    <dgm:cxn modelId="{B575FC6E-5CA3-48D3-B782-94D5A8217704}" type="presOf" srcId="{01399B74-5D8A-4EA1-A8D0-4556DE659933}" destId="{EC3EA977-6B23-4338-99E6-E825011610D4}" srcOrd="0" destOrd="0" presId="urn:microsoft.com/office/officeart/2005/8/layout/default"/>
    <dgm:cxn modelId="{ADD5143D-2A5D-4231-9388-3B3017472288}" srcId="{B0A02B88-872F-41D4-8AEE-4595FEF789DC}" destId="{7F4E3011-C391-4A3F-9D13-8C04C3A7C1AA}" srcOrd="3" destOrd="0" parTransId="{39625BAD-D293-4033-BF2A-F86361E5F784}" sibTransId="{5E8A37D9-4AE7-4856-B3C6-ED14D3109665}"/>
    <dgm:cxn modelId="{9D9F2205-B365-41DB-84DA-A912D14038A6}" type="presOf" srcId="{4AB9EB5B-482B-40BA-A0C2-BA80C9318360}" destId="{FBC0D957-C3D4-4FDC-BE21-4BABED5DEA10}" srcOrd="0" destOrd="0" presId="urn:microsoft.com/office/officeart/2005/8/layout/default"/>
    <dgm:cxn modelId="{2A38F001-B8BB-4EC3-85EB-A582CC57FA36}" type="presOf" srcId="{B0A02B88-872F-41D4-8AEE-4595FEF789DC}" destId="{C6ACCEF5-AA9C-464B-8DE5-21F11FD747F2}" srcOrd="0" destOrd="0" presId="urn:microsoft.com/office/officeart/2005/8/layout/default"/>
    <dgm:cxn modelId="{A36F32CA-0C96-4A38-A9D2-D573A33D6E63}" type="presOf" srcId="{F1DB436C-6B95-46BA-A312-0187AA395D78}" destId="{98CF8A41-E496-424C-BBB6-D86024A40E1F}" srcOrd="0" destOrd="0" presId="urn:microsoft.com/office/officeart/2005/8/layout/default"/>
    <dgm:cxn modelId="{9058CE49-C85C-4974-BA57-0FFAB9496F40}" srcId="{B0A02B88-872F-41D4-8AEE-4595FEF789DC}" destId="{F1DB436C-6B95-46BA-A312-0187AA395D78}" srcOrd="5" destOrd="0" parTransId="{16591051-CCCB-4931-A156-7A192B45DBD2}" sibTransId="{FBEEE5AA-97DE-43D4-9C30-44F81CB2137A}"/>
    <dgm:cxn modelId="{A45BF2D1-36BF-4FB1-8919-EB7AAE396A17}" srcId="{B0A02B88-872F-41D4-8AEE-4595FEF789DC}" destId="{701D004F-68FF-4704-BB6F-5C114E7010E7}" srcOrd="0" destOrd="0" parTransId="{4715D819-8B76-424F-9A99-0B4F36DA951A}" sibTransId="{291853EB-7A2E-4458-91AD-F8631EE43C7E}"/>
    <dgm:cxn modelId="{B543C78F-20EE-480C-AE2B-F38C256D5740}" type="presOf" srcId="{BF6F698F-B516-4D2B-8E5E-ABDF0D20174B}" destId="{31DDDD64-BC23-49A1-B310-7B244947FDEC}" srcOrd="0" destOrd="0" presId="urn:microsoft.com/office/officeart/2005/8/layout/default"/>
    <dgm:cxn modelId="{8DAE2D4D-9588-427C-9CBE-6E66CD18F681}" srcId="{B0A02B88-872F-41D4-8AEE-4595FEF789DC}" destId="{BF6F698F-B516-4D2B-8E5E-ABDF0D20174B}" srcOrd="2" destOrd="0" parTransId="{FED8F202-4A62-451D-A219-70FF06255AD4}" sibTransId="{DDC619FA-8E4B-491D-A369-48BABD38CFFC}"/>
    <dgm:cxn modelId="{762B67EA-AEA7-4D96-A718-57FAFA1EDA46}" srcId="{B0A02B88-872F-41D4-8AEE-4595FEF789DC}" destId="{01399B74-5D8A-4EA1-A8D0-4556DE659933}" srcOrd="1" destOrd="0" parTransId="{D90589ED-1858-4FA8-A080-7EA20E48502A}" sibTransId="{C03F3A10-EC21-474F-BF6B-E73FB3EC1BBA}"/>
    <dgm:cxn modelId="{CA748C82-0E2D-4457-AB2C-50DC14B99049}" type="presOf" srcId="{7F4E3011-C391-4A3F-9D13-8C04C3A7C1AA}" destId="{343DEC59-A925-4179-8ABA-B4A567E1A134}" srcOrd="0" destOrd="0" presId="urn:microsoft.com/office/officeart/2005/8/layout/default"/>
    <dgm:cxn modelId="{BFBDDB28-9C6F-4452-8476-929C53FDCAAA}" type="presOf" srcId="{701D004F-68FF-4704-BB6F-5C114E7010E7}" destId="{5BCC822C-D3FF-47EC-BF9B-C9A4D8B1EFEF}" srcOrd="0" destOrd="0" presId="urn:microsoft.com/office/officeart/2005/8/layout/default"/>
    <dgm:cxn modelId="{EE795EC3-C5E5-4FBC-8C95-FD2FFAEDFDB5}" type="presParOf" srcId="{C6ACCEF5-AA9C-464B-8DE5-21F11FD747F2}" destId="{5BCC822C-D3FF-47EC-BF9B-C9A4D8B1EFEF}" srcOrd="0" destOrd="0" presId="urn:microsoft.com/office/officeart/2005/8/layout/default"/>
    <dgm:cxn modelId="{60AD06E3-6C78-44AF-BE68-481AD3F92E7D}" type="presParOf" srcId="{C6ACCEF5-AA9C-464B-8DE5-21F11FD747F2}" destId="{EEBDA8CD-6005-4F0E-8998-F3DE5D607A25}" srcOrd="1" destOrd="0" presId="urn:microsoft.com/office/officeart/2005/8/layout/default"/>
    <dgm:cxn modelId="{7EB7BD20-35BF-4921-BA7D-C8BA49EB2B4D}" type="presParOf" srcId="{C6ACCEF5-AA9C-464B-8DE5-21F11FD747F2}" destId="{EC3EA977-6B23-4338-99E6-E825011610D4}" srcOrd="2" destOrd="0" presId="urn:microsoft.com/office/officeart/2005/8/layout/default"/>
    <dgm:cxn modelId="{8571BAE4-85D4-48D1-AF53-E1BD1B08FD3C}" type="presParOf" srcId="{C6ACCEF5-AA9C-464B-8DE5-21F11FD747F2}" destId="{CEF20A59-358E-49EC-AC53-6406C29F0310}" srcOrd="3" destOrd="0" presId="urn:microsoft.com/office/officeart/2005/8/layout/default"/>
    <dgm:cxn modelId="{27AED2D6-3CFE-4A01-9B19-51944D0B8B4E}" type="presParOf" srcId="{C6ACCEF5-AA9C-464B-8DE5-21F11FD747F2}" destId="{31DDDD64-BC23-49A1-B310-7B244947FDEC}" srcOrd="4" destOrd="0" presId="urn:microsoft.com/office/officeart/2005/8/layout/default"/>
    <dgm:cxn modelId="{F74299C4-3D3C-48CB-88E0-6034C081C7B4}" type="presParOf" srcId="{C6ACCEF5-AA9C-464B-8DE5-21F11FD747F2}" destId="{E3311E8F-98B8-41E5-8741-D29DBC745EBF}" srcOrd="5" destOrd="0" presId="urn:microsoft.com/office/officeart/2005/8/layout/default"/>
    <dgm:cxn modelId="{D4244C22-7482-473E-9F97-F2F34FAF308A}" type="presParOf" srcId="{C6ACCEF5-AA9C-464B-8DE5-21F11FD747F2}" destId="{343DEC59-A925-4179-8ABA-B4A567E1A134}" srcOrd="6" destOrd="0" presId="urn:microsoft.com/office/officeart/2005/8/layout/default"/>
    <dgm:cxn modelId="{41C516F8-AD0A-43D3-8A6B-FF923806C93E}" type="presParOf" srcId="{C6ACCEF5-AA9C-464B-8DE5-21F11FD747F2}" destId="{0C0B318E-E63E-4D09-B3E5-9776A120BE26}" srcOrd="7" destOrd="0" presId="urn:microsoft.com/office/officeart/2005/8/layout/default"/>
    <dgm:cxn modelId="{D80070A2-2BF0-4699-97EC-1BFADF763854}" type="presParOf" srcId="{C6ACCEF5-AA9C-464B-8DE5-21F11FD747F2}" destId="{FBC0D957-C3D4-4FDC-BE21-4BABED5DEA10}" srcOrd="8" destOrd="0" presId="urn:microsoft.com/office/officeart/2005/8/layout/default"/>
    <dgm:cxn modelId="{1DBFB5F8-A488-4B8B-B37F-8EE2A546A8C7}" type="presParOf" srcId="{C6ACCEF5-AA9C-464B-8DE5-21F11FD747F2}" destId="{18E30016-8AED-4D0F-B5E4-82CA26E454DF}" srcOrd="9" destOrd="0" presId="urn:microsoft.com/office/officeart/2005/8/layout/default"/>
    <dgm:cxn modelId="{7B3408D3-1B25-41BD-A574-51B9C6B93691}" type="presParOf" srcId="{C6ACCEF5-AA9C-464B-8DE5-21F11FD747F2}" destId="{98CF8A41-E496-424C-BBB6-D86024A40E1F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CC822C-D3FF-47EC-BF9B-C9A4D8B1EFEF}">
      <dsp:nvSpPr>
        <dsp:cNvPr id="0" name=""/>
        <dsp:cNvSpPr/>
      </dsp:nvSpPr>
      <dsp:spPr>
        <a:xfrm>
          <a:off x="142769" y="2464"/>
          <a:ext cx="2916435" cy="174986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400" kern="1200"/>
            <a:t>Osvojiť si štátny jazyk.</a:t>
          </a:r>
          <a:endParaRPr lang="en-US" sz="2400" kern="1200"/>
        </a:p>
      </dsp:txBody>
      <dsp:txXfrm>
        <a:off x="142769" y="2464"/>
        <a:ext cx="2916435" cy="1749861"/>
      </dsp:txXfrm>
    </dsp:sp>
    <dsp:sp modelId="{EC3EA977-6B23-4338-99E6-E825011610D4}">
      <dsp:nvSpPr>
        <dsp:cNvPr id="0" name=""/>
        <dsp:cNvSpPr/>
      </dsp:nvSpPr>
      <dsp:spPr>
        <a:xfrm>
          <a:off x="3350848" y="2464"/>
          <a:ext cx="2916435" cy="174986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400" kern="1200" dirty="0"/>
            <a:t>Vzdelávať sa v materinskom jazyku.</a:t>
          </a:r>
          <a:endParaRPr lang="en-US" sz="2400" kern="1200" dirty="0"/>
        </a:p>
      </dsp:txBody>
      <dsp:txXfrm>
        <a:off x="3350848" y="2464"/>
        <a:ext cx="2916435" cy="1749861"/>
      </dsp:txXfrm>
    </dsp:sp>
    <dsp:sp modelId="{31DDDD64-BC23-49A1-B310-7B244947FDEC}">
      <dsp:nvSpPr>
        <dsp:cNvPr id="0" name=""/>
        <dsp:cNvSpPr/>
      </dsp:nvSpPr>
      <dsp:spPr>
        <a:xfrm>
          <a:off x="6558928" y="2464"/>
          <a:ext cx="2916435" cy="174986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400" kern="1200" dirty="0"/>
            <a:t>Rozvíjať vlastnú kultúru.</a:t>
          </a:r>
          <a:endParaRPr lang="en-US" sz="2400" kern="1200" dirty="0"/>
        </a:p>
      </dsp:txBody>
      <dsp:txXfrm>
        <a:off x="6558928" y="2464"/>
        <a:ext cx="2916435" cy="1749861"/>
      </dsp:txXfrm>
    </dsp:sp>
    <dsp:sp modelId="{343DEC59-A925-4179-8ABA-B4A567E1A134}">
      <dsp:nvSpPr>
        <dsp:cNvPr id="0" name=""/>
        <dsp:cNvSpPr/>
      </dsp:nvSpPr>
      <dsp:spPr>
        <a:xfrm>
          <a:off x="142769" y="2043969"/>
          <a:ext cx="2916435" cy="174986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400" kern="1200"/>
            <a:t>Rozširovať a prijímať informácie v materinskom jazyku.</a:t>
          </a:r>
          <a:endParaRPr lang="en-US" sz="2400" kern="1200"/>
        </a:p>
      </dsp:txBody>
      <dsp:txXfrm>
        <a:off x="142769" y="2043969"/>
        <a:ext cx="2916435" cy="1749861"/>
      </dsp:txXfrm>
    </dsp:sp>
    <dsp:sp modelId="{FBC0D957-C3D4-4FDC-BE21-4BABED5DEA10}">
      <dsp:nvSpPr>
        <dsp:cNvPr id="0" name=""/>
        <dsp:cNvSpPr/>
      </dsp:nvSpPr>
      <dsp:spPr>
        <a:xfrm>
          <a:off x="3350848" y="2043969"/>
          <a:ext cx="2916435" cy="174986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400" kern="1200"/>
            <a:t>Združovať sa v národnostných združeniach.</a:t>
          </a:r>
          <a:endParaRPr lang="en-US" sz="2400" kern="1200"/>
        </a:p>
      </dsp:txBody>
      <dsp:txXfrm>
        <a:off x="3350848" y="2043969"/>
        <a:ext cx="2916435" cy="1749861"/>
      </dsp:txXfrm>
    </dsp:sp>
    <dsp:sp modelId="{98CF8A41-E496-424C-BBB6-D86024A40E1F}">
      <dsp:nvSpPr>
        <dsp:cNvPr id="0" name=""/>
        <dsp:cNvSpPr/>
      </dsp:nvSpPr>
      <dsp:spPr>
        <a:xfrm>
          <a:off x="6558928" y="2043969"/>
          <a:ext cx="2916435" cy="174986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400" kern="1200" dirty="0"/>
            <a:t>Zakladať a udržiavať vzdelávacie inštitúcie.</a:t>
          </a:r>
          <a:endParaRPr lang="en-US" sz="2400" kern="1200" dirty="0"/>
        </a:p>
      </dsp:txBody>
      <dsp:txXfrm>
        <a:off x="6558928" y="2043969"/>
        <a:ext cx="2916435" cy="17498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5B90-CDD6-4CAD-B935-A8CA856F529C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8BC23-BF03-4A01-B4F9-F2771EBE3C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40725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5B90-CDD6-4CAD-B935-A8CA856F529C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8BC23-BF03-4A01-B4F9-F2771EBE3C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44551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5B90-CDD6-4CAD-B935-A8CA856F529C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8BC23-BF03-4A01-B4F9-F2771EBE3C75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3057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5B90-CDD6-4CAD-B935-A8CA856F529C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8BC23-BF03-4A01-B4F9-F2771EBE3C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33048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5B90-CDD6-4CAD-B935-A8CA856F529C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8BC23-BF03-4A01-B4F9-F2771EBE3C75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1460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5B90-CDD6-4CAD-B935-A8CA856F529C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8BC23-BF03-4A01-B4F9-F2771EBE3C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657398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5B90-CDD6-4CAD-B935-A8CA856F529C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8BC23-BF03-4A01-B4F9-F2771EBE3C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71818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5B90-CDD6-4CAD-B935-A8CA856F529C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8BC23-BF03-4A01-B4F9-F2771EBE3C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58155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5B90-CDD6-4CAD-B935-A8CA856F529C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8BC23-BF03-4A01-B4F9-F2771EBE3C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52171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5B90-CDD6-4CAD-B935-A8CA856F529C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8BC23-BF03-4A01-B4F9-F2771EBE3C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58234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5B90-CDD6-4CAD-B935-A8CA856F529C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8BC23-BF03-4A01-B4F9-F2771EBE3C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54141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5B90-CDD6-4CAD-B935-A8CA856F529C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8BC23-BF03-4A01-B4F9-F2771EBE3C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51876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5B90-CDD6-4CAD-B935-A8CA856F529C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8BC23-BF03-4A01-B4F9-F2771EBE3C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77331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5B90-CDD6-4CAD-B935-A8CA856F529C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8BC23-BF03-4A01-B4F9-F2771EBE3C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26986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5B90-CDD6-4CAD-B935-A8CA856F529C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8BC23-BF03-4A01-B4F9-F2771EBE3C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30889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5B90-CDD6-4CAD-B935-A8CA856F529C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8BC23-BF03-4A01-B4F9-F2771EBE3C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46265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15B90-CDD6-4CAD-B935-A8CA856F529C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6B8BC23-BF03-4A01-B4F9-F2771EBE3C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74021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74C393-2B8F-4E6B-BE9A-DBA662C09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objekt pre obsah 4" descr="Obrázok, na ktorom je text, mapa&#10;&#10;Automaticky generovaný popis">
            <a:extLst>
              <a:ext uri="{FF2B5EF4-FFF2-40B4-BE49-F238E27FC236}">
                <a16:creationId xmlns:a16="http://schemas.microsoft.com/office/drawing/2014/main" id="{24E4A217-B8CD-4775-AECE-0AC80B3F0B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08128" cy="6858000"/>
          </a:xfrm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F0993C47-5A68-46CE-9560-7083E1E75EE0}"/>
              </a:ext>
            </a:extLst>
          </p:cNvPr>
          <p:cNvSpPr txBox="1"/>
          <p:nvPr/>
        </p:nvSpPr>
        <p:spPr>
          <a:xfrm>
            <a:off x="2626134" y="317212"/>
            <a:ext cx="68558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Národnostné a etnické menšiny</a:t>
            </a:r>
          </a:p>
          <a:p>
            <a:pPr algn="ctr"/>
            <a:r>
              <a:rPr lang="sk-S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Spoluobčania či protivníci?</a:t>
            </a:r>
          </a:p>
        </p:txBody>
      </p:sp>
    </p:spTree>
    <p:extLst>
      <p:ext uri="{BB962C8B-B14F-4D97-AF65-F5344CB8AC3E}">
        <p14:creationId xmlns:p14="http://schemas.microsoft.com/office/powerpoint/2010/main" val="4116521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 descr="Obrázok, na ktorom je snímka obrazovky&#10;&#10;Automaticky generovaný popis">
            <a:extLst>
              <a:ext uri="{FF2B5EF4-FFF2-40B4-BE49-F238E27FC236}">
                <a16:creationId xmlns:a16="http://schemas.microsoft.com/office/drawing/2014/main" id="{BA415649-B597-4E20-8E03-BBF58E2BAB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3" t="2173" r="10698"/>
          <a:stretch/>
        </p:blipFill>
        <p:spPr>
          <a:xfrm>
            <a:off x="361507" y="157196"/>
            <a:ext cx="11653284" cy="6700804"/>
          </a:xfrm>
        </p:spPr>
      </p:pic>
    </p:spTree>
    <p:extLst>
      <p:ext uri="{BB962C8B-B14F-4D97-AF65-F5344CB8AC3E}">
        <p14:creationId xmlns:p14="http://schemas.microsoft.com/office/powerpoint/2010/main" val="1309153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table">
            <a:extLst>
              <a:ext uri="{FF2B5EF4-FFF2-40B4-BE49-F238E27FC236}">
                <a16:creationId xmlns:a16="http://schemas.microsoft.com/office/drawing/2014/main" id="{190593D4-DC53-4771-99E9-31F70381A7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6309" y="1831780"/>
            <a:ext cx="9941259" cy="3190814"/>
          </a:xfrm>
          <a:prstGeom prst="rect">
            <a:avLst/>
          </a:prstGeom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A861EBF5-CD8C-419A-9618-27E25DEA9AEF}"/>
              </a:ext>
            </a:extLst>
          </p:cNvPr>
          <p:cNvSpPr txBox="1"/>
          <p:nvPr/>
        </p:nvSpPr>
        <p:spPr>
          <a:xfrm>
            <a:off x="1126309" y="717452"/>
            <a:ext cx="9245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Národnostné zloženie obyvateľstva Slovenska roku 1930</a:t>
            </a:r>
          </a:p>
        </p:txBody>
      </p:sp>
    </p:spTree>
    <p:extLst>
      <p:ext uri="{BB962C8B-B14F-4D97-AF65-F5344CB8AC3E}">
        <p14:creationId xmlns:p14="http://schemas.microsoft.com/office/powerpoint/2010/main" val="1270728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4B0668-C037-454B-8467-82525314A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225" y="609600"/>
            <a:ext cx="5114776" cy="1320800"/>
          </a:xfrm>
        </p:spPr>
        <p:txBody>
          <a:bodyPr>
            <a:normAutofit/>
          </a:bodyPr>
          <a:lstStyle/>
          <a:p>
            <a:r>
              <a:rPr lang="sk-SK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Práva menšín</a:t>
            </a:r>
          </a:p>
        </p:txBody>
      </p:sp>
      <p:pic>
        <p:nvPicPr>
          <p:cNvPr id="7" name="Picture 4" descr="44503">
            <a:extLst>
              <a:ext uri="{FF2B5EF4-FFF2-40B4-BE49-F238E27FC236}">
                <a16:creationId xmlns:a16="http://schemas.microsoft.com/office/drawing/2014/main" id="{747AA085-98AE-44E3-87D1-D094712E94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0" b="-5"/>
          <a:stretch/>
        </p:blipFill>
        <p:spPr bwMode="auto">
          <a:xfrm>
            <a:off x="509136" y="10"/>
            <a:ext cx="3517876" cy="2282808"/>
          </a:xfrm>
          <a:custGeom>
            <a:avLst/>
            <a:gdLst>
              <a:gd name="connsiteX0" fmla="*/ 339471 w 3517876"/>
              <a:gd name="connsiteY0" fmla="*/ 0 h 2282818"/>
              <a:gd name="connsiteX1" fmla="*/ 3517876 w 3517876"/>
              <a:gd name="connsiteY1" fmla="*/ 0 h 2282818"/>
              <a:gd name="connsiteX2" fmla="*/ 3471247 w 3517876"/>
              <a:gd name="connsiteY2" fmla="*/ 312174 h 2282818"/>
              <a:gd name="connsiteX3" fmla="*/ 3471133 w 3517876"/>
              <a:gd name="connsiteY3" fmla="*/ 312174 h 2282818"/>
              <a:gd name="connsiteX4" fmla="*/ 3176778 w 3517876"/>
              <a:gd name="connsiteY4" fmla="*/ 2282818 h 2282818"/>
              <a:gd name="connsiteX5" fmla="*/ 0 w 3517876"/>
              <a:gd name="connsiteY5" fmla="*/ 2282818 h 2282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7876" h="2282818">
                <a:moveTo>
                  <a:pt x="339471" y="0"/>
                </a:moveTo>
                <a:lnTo>
                  <a:pt x="3517876" y="0"/>
                </a:lnTo>
                <a:lnTo>
                  <a:pt x="3471247" y="312174"/>
                </a:lnTo>
                <a:lnTo>
                  <a:pt x="3471133" y="312174"/>
                </a:lnTo>
                <a:lnTo>
                  <a:pt x="3176778" y="2282818"/>
                </a:lnTo>
                <a:lnTo>
                  <a:pt x="0" y="228281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ok 4" descr="Obrázok, na ktorom je text&#10;&#10;Automaticky generovaný popis">
            <a:extLst>
              <a:ext uri="{FF2B5EF4-FFF2-40B4-BE49-F238E27FC236}">
                <a16:creationId xmlns:a16="http://schemas.microsoft.com/office/drawing/2014/main" id="{BD5D664C-9CE8-4815-949F-9A647589F1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6265"/>
          <a:stretch/>
        </p:blipFill>
        <p:spPr>
          <a:xfrm>
            <a:off x="169666" y="2289183"/>
            <a:ext cx="3514822" cy="2273270"/>
          </a:xfrm>
          <a:custGeom>
            <a:avLst/>
            <a:gdLst>
              <a:gd name="connsiteX0" fmla="*/ 338051 w 3514822"/>
              <a:gd name="connsiteY0" fmla="*/ 0 h 2273270"/>
              <a:gd name="connsiteX1" fmla="*/ 3514822 w 3514822"/>
              <a:gd name="connsiteY1" fmla="*/ 0 h 2273270"/>
              <a:gd name="connsiteX2" fmla="*/ 3175264 w 3514822"/>
              <a:gd name="connsiteY2" fmla="*/ 2273270 h 2273270"/>
              <a:gd name="connsiteX3" fmla="*/ 0 w 3514822"/>
              <a:gd name="connsiteY3" fmla="*/ 2273270 h 2273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4822" h="2273270">
                <a:moveTo>
                  <a:pt x="338051" y="0"/>
                </a:moveTo>
                <a:lnTo>
                  <a:pt x="3514822" y="0"/>
                </a:lnTo>
                <a:lnTo>
                  <a:pt x="3175264" y="2273270"/>
                </a:lnTo>
                <a:lnTo>
                  <a:pt x="0" y="2273270"/>
                </a:lnTo>
                <a:close/>
              </a:path>
            </a:pathLst>
          </a:cu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FD507E91-5ABD-47B1-9E8B-F4909CC013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8914"/>
          <a:stretch/>
        </p:blipFill>
        <p:spPr bwMode="auto">
          <a:xfrm>
            <a:off x="-10633" y="4565636"/>
            <a:ext cx="3355563" cy="2292364"/>
          </a:xfrm>
          <a:custGeom>
            <a:avLst/>
            <a:gdLst>
              <a:gd name="connsiteX0" fmla="*/ 180299 w 3355563"/>
              <a:gd name="connsiteY0" fmla="*/ 0 h 2292364"/>
              <a:gd name="connsiteX1" fmla="*/ 3355563 w 3355563"/>
              <a:gd name="connsiteY1" fmla="*/ 0 h 2292364"/>
              <a:gd name="connsiteX2" fmla="*/ 3013153 w 3355563"/>
              <a:gd name="connsiteY2" fmla="*/ 2292364 h 2292364"/>
              <a:gd name="connsiteX3" fmla="*/ 0 w 3355563"/>
              <a:gd name="connsiteY3" fmla="*/ 2292364 h 2292364"/>
              <a:gd name="connsiteX4" fmla="*/ 0 w 3355563"/>
              <a:gd name="connsiteY4" fmla="*/ 1212444 h 2292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5563" h="2292364">
                <a:moveTo>
                  <a:pt x="180299" y="0"/>
                </a:moveTo>
                <a:lnTo>
                  <a:pt x="3355563" y="0"/>
                </a:lnTo>
                <a:lnTo>
                  <a:pt x="3013153" y="2292364"/>
                </a:lnTo>
                <a:lnTo>
                  <a:pt x="0" y="2292364"/>
                </a:lnTo>
                <a:lnTo>
                  <a:pt x="0" y="1212444"/>
                </a:lnTo>
                <a:close/>
              </a:path>
            </a:pathLst>
          </a:cu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" name="Isosceles Triangle 30">
            <a:extLst>
              <a:ext uri="{FF2B5EF4-FFF2-40B4-BE49-F238E27FC236}">
                <a16:creationId xmlns:a16="http://schemas.microsoft.com/office/drawing/2014/main" id="{FD076C4F-CB47-4A2D-95A1-9D5E3C2B76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0634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EAF915B-5344-46DC-8097-7DAF062774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232" y="2282818"/>
            <a:ext cx="32060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0B738F4-B505-468D-996C-FEC3D1CA10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2696" y="4565636"/>
            <a:ext cx="32060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Isosceles Triangle 30">
            <a:extLst>
              <a:ext uri="{FF2B5EF4-FFF2-40B4-BE49-F238E27FC236}">
                <a16:creationId xmlns:a16="http://schemas.microsoft.com/office/drawing/2014/main" id="{6F953D60-C1AF-4BFA-9B22-BFE8F0BA1D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97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BD2292E-2042-4952-A744-480C5D456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9225" y="1589654"/>
            <a:ext cx="5819662" cy="490390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k-SK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Československá vláda sa pri podpisovaní mierových zmlúv zaviazala zachovávať </a:t>
            </a:r>
            <a:r>
              <a:rPr lang="sk-SK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politické, občianske a kultúrne práva menšín.</a:t>
            </a:r>
          </a:p>
          <a:p>
            <a:pPr>
              <a:lnSpc>
                <a:spcPct val="90000"/>
              </a:lnSpc>
            </a:pPr>
            <a:r>
              <a:rPr lang="sk-SK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Národnostné menšiny :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sk-SK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Zakladali </a:t>
            </a:r>
            <a:r>
              <a:rPr lang="sk-SK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politické strany</a:t>
            </a:r>
            <a:r>
              <a:rPr lang="sk-SK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(zjednotená maďarská strana, </a:t>
            </a:r>
            <a:r>
              <a:rPr lang="sk-SK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Karpatonemecká</a:t>
            </a:r>
            <a:r>
              <a:rPr lang="sk-SK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strana, Židovská strana)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sk-SK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Vytvárali </a:t>
            </a:r>
            <a:r>
              <a:rPr lang="sk-SK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odborové, mládežnícke, ženské, kultúrne organizácie</a:t>
            </a:r>
            <a:r>
              <a:rPr lang="sk-SK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sk-SK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Vydávali </a:t>
            </a:r>
            <a:r>
              <a:rPr lang="sk-SK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noviny, časopisy a knihy.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sk-SK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oblastiach kde bolo 20% obyvateľstva príslušnej národnosti zriaďovali </a:t>
            </a:r>
            <a:r>
              <a:rPr lang="sk-SK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materské, základné a stredné školy </a:t>
            </a:r>
            <a:r>
              <a:rPr lang="sk-SK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materinskom jazyku.</a:t>
            </a:r>
          </a:p>
        </p:txBody>
      </p:sp>
    </p:spTree>
    <p:extLst>
      <p:ext uri="{BB962C8B-B14F-4D97-AF65-F5344CB8AC3E}">
        <p14:creationId xmlns:p14="http://schemas.microsoft.com/office/powerpoint/2010/main" val="3447900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D117DC-FA83-4031-B1E9-C4C3BBF0B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Spolunažívanie národnostných menšín</a:t>
            </a:r>
            <a:endParaRPr lang="sk-SK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1470E98-31A5-4325-AA5A-2442D2506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853" y="1730326"/>
            <a:ext cx="8024233" cy="3345997"/>
          </a:xfrm>
        </p:spPr>
        <p:txBody>
          <a:bodyPr>
            <a:normAutofit fontScale="92500" lnSpcReduction="10000"/>
          </a:bodyPr>
          <a:lstStyle/>
          <a:p>
            <a:r>
              <a:rPr lang="sk-SK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Spolunažívanie národnostných menšín prinášalo </a:t>
            </a:r>
            <a:r>
              <a:rPr lang="sk-SK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pozitívne aj negatívne javy. </a:t>
            </a:r>
            <a:r>
              <a:rPr lang="sk-SK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Medzi pozitívne patrilo </a:t>
            </a:r>
            <a:r>
              <a:rPr lang="sk-SK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prelínanie sa kultúry jednotlivých národností, spolupráca, priateľské vzťahy a vznik multikultúrnej spoločnosti.</a:t>
            </a:r>
          </a:p>
          <a:p>
            <a:r>
              <a:rPr lang="sk-SK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Negatívne sa spolunažívanie prejavilo vo forme </a:t>
            </a:r>
            <a:r>
              <a:rPr lang="sk-SK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radikálnych názorov </a:t>
            </a:r>
            <a:r>
              <a:rPr lang="sk-SK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otázku hraníc, politiky, samostatnosti, či náboženstva. Tieto negatíva sa naplno prejavili v období prenikania a </a:t>
            </a:r>
            <a:r>
              <a:rPr lang="sk-SK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šírenia fašizmu, ktorý podporoval rasovú a národnostnú neznášanlivosť.</a:t>
            </a:r>
          </a:p>
          <a:p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Spolužitie komplikovali hlavne vplyvy zo zahraničia, keď sa najmä Nemecko a Maďarsko usilovali využívať </a:t>
            </a:r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nemeckú a maďarskú menšinu ako nástroj svojej politiky. </a:t>
            </a:r>
          </a:p>
          <a:p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6" descr="18_2_~19016">
            <a:extLst>
              <a:ext uri="{FF2B5EF4-FFF2-40B4-BE49-F238E27FC236}">
                <a16:creationId xmlns:a16="http://schemas.microsoft.com/office/drawing/2014/main" id="{17C65ACD-9B1D-41E2-A7D1-32FD14C94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-6000"/>
          </a:blip>
          <a:srcRect/>
          <a:stretch>
            <a:fillRect/>
          </a:stretch>
        </p:blipFill>
        <p:spPr bwMode="auto">
          <a:xfrm>
            <a:off x="5303580" y="4800752"/>
            <a:ext cx="3235823" cy="20572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11" descr="cz%7Dsdp">
            <a:extLst>
              <a:ext uri="{FF2B5EF4-FFF2-40B4-BE49-F238E27FC236}">
                <a16:creationId xmlns:a16="http://schemas.microsoft.com/office/drawing/2014/main" id="{F402F035-D018-489E-B194-D052A3795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25992" r="27007"/>
          <a:stretch>
            <a:fillRect/>
          </a:stretch>
        </p:blipFill>
        <p:spPr bwMode="auto">
          <a:xfrm>
            <a:off x="9671681" y="0"/>
            <a:ext cx="2386578" cy="21465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11" descr="pkreich025">
            <a:extLst>
              <a:ext uri="{FF2B5EF4-FFF2-40B4-BE49-F238E27FC236}">
                <a16:creationId xmlns:a16="http://schemas.microsoft.com/office/drawing/2014/main" id="{D223753F-4FEB-425B-AA2F-4BA90179B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-6000"/>
          </a:blip>
          <a:srcRect l="5125" t="1872" r="3777" b="52028"/>
          <a:stretch>
            <a:fillRect/>
          </a:stretch>
        </p:blipFill>
        <p:spPr bwMode="auto">
          <a:xfrm>
            <a:off x="8701567" y="4553768"/>
            <a:ext cx="3384827" cy="23042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Obrázok 7" descr="Obrázok, na ktorom je osoba, vonkajšie, muž, staré&#10;&#10;Automaticky generovaný popis">
            <a:extLst>
              <a:ext uri="{FF2B5EF4-FFF2-40B4-BE49-F238E27FC236}">
                <a16:creationId xmlns:a16="http://schemas.microsoft.com/office/drawing/2014/main" id="{816E37F9-1739-47CD-9BB8-CA89AA823A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720" y="2146554"/>
            <a:ext cx="3383280" cy="242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368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31A1158-931F-4682-A085-AF74D62041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628354" y="-57899"/>
            <a:ext cx="3178002" cy="992594"/>
          </a:xfrm>
        </p:spPr>
        <p:txBody>
          <a:bodyPr anchor="b">
            <a:normAutofit/>
          </a:bodyPr>
          <a:lstStyle/>
          <a:p>
            <a:r>
              <a:rPr lang="sk-SK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Rómska otázka</a:t>
            </a:r>
          </a:p>
        </p:txBody>
      </p:sp>
      <p:pic>
        <p:nvPicPr>
          <p:cNvPr id="8" name="Obrázok 7" descr="Obrázok, na ktorom je vonkajšie, cesta, kôň, kočík&#10;&#10;Automaticky generovaný popis">
            <a:extLst>
              <a:ext uri="{FF2B5EF4-FFF2-40B4-BE49-F238E27FC236}">
                <a16:creationId xmlns:a16="http://schemas.microsoft.com/office/drawing/2014/main" id="{7FE43FB5-544A-4D66-9863-0629A9CD85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4" r="5079" b="2"/>
          <a:stretch/>
        </p:blipFill>
        <p:spPr>
          <a:xfrm>
            <a:off x="3078395" y="9"/>
            <a:ext cx="3452549" cy="3273074"/>
          </a:xfrm>
          <a:custGeom>
            <a:avLst/>
            <a:gdLst>
              <a:gd name="connsiteX0" fmla="*/ 398252 w 3030396"/>
              <a:gd name="connsiteY0" fmla="*/ 0 h 2618834"/>
              <a:gd name="connsiteX1" fmla="*/ 1887012 w 3030396"/>
              <a:gd name="connsiteY1" fmla="*/ 0 h 2618834"/>
              <a:gd name="connsiteX2" fmla="*/ 1887012 w 3030396"/>
              <a:gd name="connsiteY2" fmla="*/ 1 h 2618834"/>
              <a:gd name="connsiteX3" fmla="*/ 3030396 w 3030396"/>
              <a:gd name="connsiteY3" fmla="*/ 1 h 2618834"/>
              <a:gd name="connsiteX4" fmla="*/ 2639222 w 3030396"/>
              <a:gd name="connsiteY4" fmla="*/ 2618834 h 2618834"/>
              <a:gd name="connsiteX5" fmla="*/ 0 w 3030396"/>
              <a:gd name="connsiteY5" fmla="*/ 2618834 h 261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0396" h="2618834">
                <a:moveTo>
                  <a:pt x="398252" y="0"/>
                </a:moveTo>
                <a:lnTo>
                  <a:pt x="1887012" y="0"/>
                </a:lnTo>
                <a:lnTo>
                  <a:pt x="1887012" y="1"/>
                </a:lnTo>
                <a:lnTo>
                  <a:pt x="3030396" y="1"/>
                </a:lnTo>
                <a:lnTo>
                  <a:pt x="2639222" y="2618834"/>
                </a:lnTo>
                <a:lnTo>
                  <a:pt x="0" y="2618834"/>
                </a:lnTo>
                <a:close/>
              </a:path>
            </a:pathLst>
          </a:custGeom>
        </p:spPr>
      </p:pic>
      <p:pic>
        <p:nvPicPr>
          <p:cNvPr id="6" name="Obrázok 5" descr="Obrázok, na ktorom je vonkajšie, trávnik, kôň, fotografia&#10;&#10;Automaticky generovaný popis">
            <a:extLst>
              <a:ext uri="{FF2B5EF4-FFF2-40B4-BE49-F238E27FC236}">
                <a16:creationId xmlns:a16="http://schemas.microsoft.com/office/drawing/2014/main" id="{B4A50C2B-F43B-40E5-84A8-2066465B3F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8" r="19096" b="-1"/>
          <a:stretch/>
        </p:blipFill>
        <p:spPr>
          <a:xfrm>
            <a:off x="343262" y="-57899"/>
            <a:ext cx="3178002" cy="3330982"/>
          </a:xfrm>
          <a:custGeom>
            <a:avLst/>
            <a:gdLst>
              <a:gd name="connsiteX0" fmla="*/ 389438 w 3038117"/>
              <a:gd name="connsiteY0" fmla="*/ 0 h 2618834"/>
              <a:gd name="connsiteX1" fmla="*/ 3038117 w 3038117"/>
              <a:gd name="connsiteY1" fmla="*/ 0 h 2618834"/>
              <a:gd name="connsiteX2" fmla="*/ 2639865 w 3038117"/>
              <a:gd name="connsiteY2" fmla="*/ 2618834 h 2618834"/>
              <a:gd name="connsiteX3" fmla="*/ 0 w 3038117"/>
              <a:gd name="connsiteY3" fmla="*/ 2618834 h 261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8117" h="2618834">
                <a:moveTo>
                  <a:pt x="389438" y="0"/>
                </a:moveTo>
                <a:lnTo>
                  <a:pt x="3038117" y="0"/>
                </a:lnTo>
                <a:lnTo>
                  <a:pt x="2639865" y="2618834"/>
                </a:lnTo>
                <a:lnTo>
                  <a:pt x="0" y="2618834"/>
                </a:lnTo>
                <a:close/>
              </a:path>
            </a:pathLst>
          </a:custGeom>
        </p:spPr>
      </p:pic>
      <p:pic>
        <p:nvPicPr>
          <p:cNvPr id="9" name="Obrázek 3" descr="03Přístup zakázán">
            <a:extLst>
              <a:ext uri="{FF2B5EF4-FFF2-40B4-BE49-F238E27FC236}">
                <a16:creationId xmlns:a16="http://schemas.microsoft.com/office/drawing/2014/main" id="{CF987DCD-B48A-403E-8790-5E4A482B8A2B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2" b="8517"/>
          <a:stretch/>
        </p:blipFill>
        <p:spPr bwMode="auto">
          <a:xfrm>
            <a:off x="-14066" y="3273083"/>
            <a:ext cx="6049568" cy="3810000"/>
          </a:xfrm>
          <a:custGeom>
            <a:avLst/>
            <a:gdLst>
              <a:gd name="connsiteX0" fmla="*/ 440944 w 5717617"/>
              <a:gd name="connsiteY0" fmla="*/ 0 h 4239166"/>
              <a:gd name="connsiteX1" fmla="*/ 5717617 w 5717617"/>
              <a:gd name="connsiteY1" fmla="*/ 0 h 4239166"/>
              <a:gd name="connsiteX2" fmla="*/ 5084413 w 5717617"/>
              <a:gd name="connsiteY2" fmla="*/ 4239166 h 4239166"/>
              <a:gd name="connsiteX3" fmla="*/ 0 w 5717617"/>
              <a:gd name="connsiteY3" fmla="*/ 4239166 h 4239166"/>
              <a:gd name="connsiteX4" fmla="*/ 0 w 5717617"/>
              <a:gd name="connsiteY4" fmla="*/ 2965186 h 4239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7617" h="4239166">
                <a:moveTo>
                  <a:pt x="440944" y="0"/>
                </a:moveTo>
                <a:lnTo>
                  <a:pt x="5717617" y="0"/>
                </a:lnTo>
                <a:lnTo>
                  <a:pt x="5084413" y="4239166"/>
                </a:lnTo>
                <a:lnTo>
                  <a:pt x="0" y="4239166"/>
                </a:lnTo>
                <a:lnTo>
                  <a:pt x="0" y="2965186"/>
                </a:lnTo>
                <a:close/>
              </a:path>
            </a:pathLst>
          </a:custGeom>
          <a:noFill/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062760" y="1604081"/>
            <a:ext cx="4174435" cy="469758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Zhruba 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62000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obyvateľov Slovenska 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 prihlásilo 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 rómskej etnickej skupine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lnSpc>
                <a:spcPct val="90000"/>
              </a:lnSpc>
            </a:pP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Patrili k najchudobnejším vrstvám spoločnosti.</a:t>
            </a:r>
          </a:p>
          <a:p>
            <a:pPr>
              <a:lnSpc>
                <a:spcPct val="90000"/>
              </a:lnSpc>
            </a:pP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Žili izolovane 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osadách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 okrajoch miest 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dedín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alebo 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kočovali.</a:t>
            </a:r>
          </a:p>
          <a:p>
            <a:pPr>
              <a:lnSpc>
                <a:spcPct val="90000"/>
              </a:lnSpc>
            </a:pP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roku 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1927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 bol prijatý </a:t>
            </a:r>
            <a:r>
              <a:rPr lang="sk-SK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nedemokratický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 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zákon „o potulných cigánoch,“ 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ktorý ich zbavil základných občianskych práv.</a:t>
            </a:r>
          </a:p>
          <a:p>
            <a:pPr>
              <a:lnSpc>
                <a:spcPct val="90000"/>
              </a:lnSpc>
            </a:pP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Cieľom zákona bolo 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zlikvidovať kočovanie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dostať ho pod štátnu kontrolu.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8CC4534-BAAC-4D5F-9F61-089745A30A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9868E2D-9742-407F-951A-CBC2D02BB60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260601E-0F58-44EA-8496-D4CCBA9DF7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E7685DF3-C544-4461-BCFF-BFC22FD087C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F702000-D597-4B33-97F1-3EA2CA978DE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7940EC63-7135-4958-A6DA-2B7B3F549B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EDEC1C3-D953-4DF1-914A-FE4A7DB6127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8EFEF71-11D2-41FA-B797-4781045CEA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8B9320D-2631-415E-9956-83E6C6F1D7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164EAB87-65E0-4E1F-B08C-D636A9585CC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A3C46668-C714-4110-8DCB-DB00563660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2819697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089F84-CD2B-4858-B31B-4B7E01BF6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31298"/>
            <a:ext cx="9298745" cy="797169"/>
          </a:xfrm>
        </p:spPr>
        <p:txBody>
          <a:bodyPr>
            <a:noAutofit/>
          </a:bodyPr>
          <a:lstStyle/>
          <a:p>
            <a:pPr algn="ctr"/>
            <a:r>
              <a:rPr lang="sk-SK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demokratických krajinách vláda väčšiny </a:t>
            </a:r>
            <a:r>
              <a:rPr lang="sk-SK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ochraňuje:</a:t>
            </a:r>
            <a:endParaRPr lang="sk-SK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Zástupný objekt pre obsah 6" descr="Obrázok, na ktorom je text, mapa&#10;&#10;Automaticky generovaný popis">
            <a:extLst>
              <a:ext uri="{FF2B5EF4-FFF2-40B4-BE49-F238E27FC236}">
                <a16:creationId xmlns:a16="http://schemas.microsoft.com/office/drawing/2014/main" id="{50336C64-B3C0-4B86-9BB2-5FB32BD2DA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679" y="666209"/>
            <a:ext cx="7233186" cy="6191791"/>
          </a:xfrm>
        </p:spPr>
      </p:pic>
    </p:spTree>
    <p:extLst>
      <p:ext uri="{BB962C8B-B14F-4D97-AF65-F5344CB8AC3E}">
        <p14:creationId xmlns:p14="http://schemas.microsoft.com/office/powerpoint/2010/main" val="340736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jekt pre obsah 4" descr="Obrázok, na ktorom je snímka obrazovky&#10;&#10;Automaticky generovaný popis">
            <a:extLst>
              <a:ext uri="{FF2B5EF4-FFF2-40B4-BE49-F238E27FC236}">
                <a16:creationId xmlns:a16="http://schemas.microsoft.com/office/drawing/2014/main" id="{95563492-0F7A-4532-9455-BD13E56B56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0" r="10096" b="16232"/>
          <a:stretch/>
        </p:blipFill>
        <p:spPr>
          <a:xfrm>
            <a:off x="448733" y="571500"/>
            <a:ext cx="11419279" cy="580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990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5A8A825-2630-4E6C-A42D-E6F8AA1BC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252" y="103867"/>
            <a:ext cx="10197494" cy="109945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k-SK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Občania patriaci k národnostným menšinám majú dnes </a:t>
            </a:r>
            <a:r>
              <a:rPr lang="sk-SK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právo: </a:t>
            </a:r>
            <a:endParaRPr lang="sk-SK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Zástupný objekt pre obsah 2">
            <a:extLst>
              <a:ext uri="{FF2B5EF4-FFF2-40B4-BE49-F238E27FC236}">
                <a16:creationId xmlns:a16="http://schemas.microsoft.com/office/drawing/2014/main" id="{7ED9FB45-5C9E-4142-8D73-D89FD0357D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5893498"/>
              </p:ext>
            </p:extLst>
          </p:nvPr>
        </p:nvGraphicFramePr>
        <p:xfrm>
          <a:off x="1062567" y="1211802"/>
          <a:ext cx="9618133" cy="37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Obrázok 5" descr="Obrázok, na ktorom je budova, tehla, vonkajšie, hnedé&#10;&#10;Automaticky generovaný popis">
            <a:extLst>
              <a:ext uri="{FF2B5EF4-FFF2-40B4-BE49-F238E27FC236}">
                <a16:creationId xmlns:a16="http://schemas.microsoft.com/office/drawing/2014/main" id="{84C09E6C-C70E-4A3B-A856-A1E8DA75C776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689" y="5135292"/>
            <a:ext cx="2993273" cy="1826575"/>
          </a:xfrm>
          <a:prstGeom prst="rect">
            <a:avLst/>
          </a:prstGeom>
        </p:spPr>
      </p:pic>
      <p:pic>
        <p:nvPicPr>
          <p:cNvPr id="8" name="Obrázok 7" descr="Obrázok, na ktorom je kreslenie&#10;&#10;Automaticky generovaný popis">
            <a:extLst>
              <a:ext uri="{FF2B5EF4-FFF2-40B4-BE49-F238E27FC236}">
                <a16:creationId xmlns:a16="http://schemas.microsoft.com/office/drawing/2014/main" id="{D2B22D64-63CA-4229-81BE-609FDE61296E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429" y="5305284"/>
            <a:ext cx="2585701" cy="1544238"/>
          </a:xfrm>
          <a:prstGeom prst="rect">
            <a:avLst/>
          </a:prstGeom>
        </p:spPr>
      </p:pic>
      <p:pic>
        <p:nvPicPr>
          <p:cNvPr id="18" name="Obrázok 17" descr="Obrázok, na ktorom je kreslenie, znak, zastaviť, červené&#10;&#10;Automaticky generovaný popis">
            <a:extLst>
              <a:ext uri="{FF2B5EF4-FFF2-40B4-BE49-F238E27FC236}">
                <a16:creationId xmlns:a16="http://schemas.microsoft.com/office/drawing/2014/main" id="{DDF78A36-EAF5-4435-9DD5-4185C82AA148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516" y="5126576"/>
            <a:ext cx="2688629" cy="154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740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586E8E8-CA0A-413A-B701-668599D18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977" y="2381694"/>
            <a:ext cx="7038426" cy="3976576"/>
          </a:xfrm>
        </p:spPr>
        <p:txBody>
          <a:bodyPr>
            <a:normAutofit/>
          </a:bodyPr>
          <a:lstStyle/>
          <a:p>
            <a:r>
              <a:rPr lang="sk-SK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Človek nemôže za to či patrí k väčšine alebo menšine.</a:t>
            </a:r>
          </a:p>
          <a:p>
            <a:r>
              <a:rPr lang="sk-SK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Vláda väčšiny musí rešpektovať nevyhnutné práva menšiny a ochraňovať ich.</a:t>
            </a:r>
          </a:p>
          <a:p>
            <a:r>
              <a:rPr lang="sk-SK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Ochrana menšín vyžaduje : </a:t>
            </a:r>
            <a:r>
              <a:rPr lang="sk-SK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NEDISKRIMINÁCIU</a:t>
            </a:r>
          </a:p>
          <a:p>
            <a:pPr marL="0" indent="0">
              <a:buNone/>
            </a:pPr>
            <a:r>
              <a:rPr lang="sk-SK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OCHRANU </a:t>
            </a:r>
            <a:r>
              <a:rPr lang="sk-SK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ZVLÁŠTNYCH </a:t>
            </a:r>
            <a:r>
              <a:rPr lang="sk-SK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PRÁV</a:t>
            </a:r>
            <a:r>
              <a:rPr lang="sk-SK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priznané menšinám.</a:t>
            </a:r>
          </a:p>
          <a:p>
            <a:pPr marL="0" indent="0">
              <a:spcBef>
                <a:spcPts val="0"/>
              </a:spcBef>
              <a:buNone/>
            </a:pPr>
            <a:r>
              <a:rPr lang="sk-SK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Diskriminácia</a:t>
            </a:r>
            <a:r>
              <a:rPr lang="sk-SK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je také konanie, keď sa v tej istej situácii zaobchádza s jedným človekom (skupinou ľudí) inak než s iným človekom (skupinou ľudí) na základe jeho odlišnosti. napr. rasového alebo etnického pôvodu, vierovyznania, </a:t>
            </a:r>
            <a:endParaRPr lang="sk-SK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k-SK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veku</a:t>
            </a:r>
            <a:r>
              <a:rPr lang="sk-SK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 rodu, pohlavia alebo sexuálnej orientácie.</a:t>
            </a:r>
          </a:p>
        </p:txBody>
      </p:sp>
      <p:pic>
        <p:nvPicPr>
          <p:cNvPr id="5" name="Obrázok 4" descr="Obrázok, na ktorom je zviera, mačkovitá šelma, muž, biele&#10;&#10;Automaticky generovaný popis">
            <a:extLst>
              <a:ext uri="{FF2B5EF4-FFF2-40B4-BE49-F238E27FC236}">
                <a16:creationId xmlns:a16="http://schemas.microsoft.com/office/drawing/2014/main" id="{6F7E05D8-E953-4339-833B-1850E286B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403" y="-88829"/>
            <a:ext cx="4834596" cy="4326389"/>
          </a:xfrm>
          <a:prstGeom prst="rect">
            <a:avLst/>
          </a:prstGeom>
        </p:spPr>
      </p:pic>
      <p:pic>
        <p:nvPicPr>
          <p:cNvPr id="7" name="Obrázok 6" descr="Obrázok, na ktorom je vták, sedenie, biele, skupina&#10;&#10;Automaticky generovaný popis">
            <a:extLst>
              <a:ext uri="{FF2B5EF4-FFF2-40B4-BE49-F238E27FC236}">
                <a16:creationId xmlns:a16="http://schemas.microsoft.com/office/drawing/2014/main" id="{7F8D41DF-2589-4982-A16F-BC7C9D5668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58" y="0"/>
            <a:ext cx="6342445" cy="2160589"/>
          </a:xfrm>
          <a:prstGeom prst="rect">
            <a:avLst/>
          </a:prstGeom>
        </p:spPr>
      </p:pic>
      <p:pic>
        <p:nvPicPr>
          <p:cNvPr id="9" name="Obrázok 8" descr="Obrázok, na ktorom je hračka, rad, stôl, biele&#10;&#10;Automaticky generovaný popis">
            <a:extLst>
              <a:ext uri="{FF2B5EF4-FFF2-40B4-BE49-F238E27FC236}">
                <a16:creationId xmlns:a16="http://schemas.microsoft.com/office/drawing/2014/main" id="{BAC52816-5093-4651-B916-B981350222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621" y="3789195"/>
            <a:ext cx="4665781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733006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394</Words>
  <Application>Microsoft Office PowerPoint</Application>
  <PresentationFormat>Širokouhlá</PresentationFormat>
  <Paragraphs>34</Paragraphs>
  <Slides>10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Fazeta</vt:lpstr>
      <vt:lpstr>Prezentácia programu PowerPoint</vt:lpstr>
      <vt:lpstr>Prezentácia programu PowerPoint</vt:lpstr>
      <vt:lpstr>Práva menšín</vt:lpstr>
      <vt:lpstr>Spolunažívanie národnostných menšín</vt:lpstr>
      <vt:lpstr>Rómska otázka</vt:lpstr>
      <vt:lpstr>V demokratických krajinách vláda väčšiny ochraňuje:</vt:lpstr>
      <vt:lpstr>Prezentácia programu PowerPoint</vt:lpstr>
      <vt:lpstr>Občania patriaci k národnostným menšinám majú dnes právo: 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takac.tomas1863@gmail.com</dc:creator>
  <cp:lastModifiedBy>HP</cp:lastModifiedBy>
  <cp:revision>6</cp:revision>
  <dcterms:created xsi:type="dcterms:W3CDTF">2019-10-29T15:42:52Z</dcterms:created>
  <dcterms:modified xsi:type="dcterms:W3CDTF">2020-11-22T17:35:48Z</dcterms:modified>
</cp:coreProperties>
</file>