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90" r:id="rId4"/>
    <p:sldId id="313" r:id="rId5"/>
    <p:sldId id="312" r:id="rId6"/>
    <p:sldId id="305" r:id="rId7"/>
    <p:sldId id="307" r:id="rId8"/>
    <p:sldId id="308" r:id="rId9"/>
    <p:sldId id="309" r:id="rId10"/>
    <p:sldId id="311" r:id="rId11"/>
    <p:sldId id="306" r:id="rId12"/>
    <p:sldId id="310" r:id="rId13"/>
    <p:sldId id="296" r:id="rId14"/>
    <p:sldId id="298" r:id="rId15"/>
    <p:sldId id="317" r:id="rId16"/>
    <p:sldId id="315" r:id="rId17"/>
    <p:sldId id="316" r:id="rId18"/>
    <p:sldId id="292" r:id="rId19"/>
    <p:sldId id="314" r:id="rId20"/>
    <p:sldId id="30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7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4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40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32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60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88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2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6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5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68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7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8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DDF6-081C-4B5D-BBB8-A843C1AD0665}" type="datetimeFigureOut">
              <a:rPr lang="sk-SK" smtClean="0"/>
              <a:t>7.1.2019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1967C-64C7-4546-9973-00E6EDD80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vatlvj8CekA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tream.cz/slavnedny/10005397-den-atentatu-na-abrahama-lincolna-14-dube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XRZR0n1kpG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19174-0530-412A-9E1D-FDECA456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27" y="360737"/>
            <a:ext cx="9869095" cy="2616199"/>
          </a:xfrm>
        </p:spPr>
        <p:txBody>
          <a:bodyPr/>
          <a:lstStyle/>
          <a:p>
            <a:pPr algn="l"/>
            <a:r>
              <a:rPr lang="sk-SK" dirty="0"/>
              <a:t>I. NA CESTE </a:t>
            </a:r>
            <a:br>
              <a:rPr lang="sk-SK" dirty="0"/>
            </a:br>
            <a:r>
              <a:rPr lang="sk-SK" dirty="0"/>
              <a:t>K MODERNÝM NÁRODOM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5110F8-441D-466C-A2BC-A4C4C003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3476" y="3881065"/>
            <a:ext cx="9179548" cy="2484566"/>
          </a:xfrm>
        </p:spPr>
        <p:txBody>
          <a:bodyPr>
            <a:normAutofit/>
          </a:bodyPr>
          <a:lstStyle/>
          <a:p>
            <a:r>
              <a:rPr lang="sk-SK" sz="3600" b="1" dirty="0"/>
              <a:t>6. ZASĽÚBENÁ ZEM - AMERIKA</a:t>
            </a:r>
          </a:p>
        </p:txBody>
      </p:sp>
    </p:spTree>
    <p:extLst>
      <p:ext uri="{BB962C8B-B14F-4D97-AF65-F5344CB8AC3E}">
        <p14:creationId xmlns:p14="http://schemas.microsoft.com/office/powerpoint/2010/main" val="377981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merican Revolutionary War collage.jpg">
            <a:extLst>
              <a:ext uri="{FF2B5EF4-FFF2-40B4-BE49-F238E27FC236}">
                <a16:creationId xmlns:a16="http://schemas.microsoft.com/office/drawing/2014/main" id="{9337D844-CBFF-422E-885F-D4155133E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3" y="192135"/>
            <a:ext cx="97536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2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4338" y="0"/>
            <a:ext cx="10292862" cy="649413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cs-CZ" sz="3200" b="1" dirty="0"/>
          </a:p>
          <a:p>
            <a:pPr algn="just">
              <a:buFontTx/>
              <a:buChar char="-"/>
            </a:pPr>
            <a:r>
              <a:rPr lang="cs-CZ" sz="3200" dirty="0"/>
              <a:t>1787</a:t>
            </a:r>
            <a:r>
              <a:rPr lang="cs-CZ" sz="3200" b="1" dirty="0"/>
              <a:t> ústava USA </a:t>
            </a:r>
            <a:r>
              <a:rPr lang="cs-CZ" sz="3200" dirty="0"/>
              <a:t>– </a:t>
            </a:r>
            <a:r>
              <a:rPr lang="cs-CZ" sz="3200" dirty="0" err="1"/>
              <a:t>federácia</a:t>
            </a:r>
            <a:r>
              <a:rPr lang="cs-CZ" sz="3200" dirty="0"/>
              <a:t>, </a:t>
            </a:r>
            <a:r>
              <a:rPr lang="cs-CZ" sz="3200" dirty="0" err="1"/>
              <a:t>rozdelenie</a:t>
            </a:r>
            <a:r>
              <a:rPr lang="cs-CZ" sz="3200" dirty="0"/>
              <a:t> </a:t>
            </a:r>
            <a:r>
              <a:rPr lang="cs-CZ" sz="3200" dirty="0" err="1"/>
              <a:t>zákonodarnej</a:t>
            </a:r>
            <a:r>
              <a:rPr lang="cs-CZ" sz="3200" dirty="0"/>
              <a:t>, </a:t>
            </a:r>
            <a:r>
              <a:rPr lang="cs-CZ" sz="3200" dirty="0" err="1"/>
              <a:t>výkonnej</a:t>
            </a:r>
            <a:r>
              <a:rPr lang="cs-CZ" sz="3200" dirty="0"/>
              <a:t>, </a:t>
            </a:r>
            <a:r>
              <a:rPr lang="cs-CZ" sz="3200" dirty="0" err="1"/>
              <a:t>súdnej</a:t>
            </a:r>
            <a:r>
              <a:rPr lang="cs-CZ" sz="3200" dirty="0"/>
              <a:t> moci</a:t>
            </a:r>
          </a:p>
          <a:p>
            <a:pPr algn="just">
              <a:buFontTx/>
              <a:buChar char="-"/>
            </a:pPr>
            <a:r>
              <a:rPr lang="cs-CZ" sz="3200" dirty="0"/>
              <a:t>zákonodárná moc – 2-komorový Kongres – Senát a </a:t>
            </a:r>
            <a:r>
              <a:rPr lang="cs-CZ" sz="3200" dirty="0" err="1"/>
              <a:t>Snemovňa</a:t>
            </a:r>
            <a:endParaRPr lang="cs-CZ" sz="3200" dirty="0"/>
          </a:p>
          <a:p>
            <a:pPr algn="just">
              <a:buFontTx/>
              <a:buChar char="-"/>
            </a:pPr>
            <a:r>
              <a:rPr lang="cs-CZ" sz="3200" dirty="0"/>
              <a:t>výkonná moc - prezident</a:t>
            </a:r>
          </a:p>
          <a:p>
            <a:pPr algn="just">
              <a:buFontTx/>
              <a:buChar char="-"/>
            </a:pPr>
            <a:r>
              <a:rPr lang="cs-CZ" sz="3200" dirty="0"/>
              <a:t>1. prezident – </a:t>
            </a:r>
            <a:r>
              <a:rPr lang="cs-CZ" sz="3200" b="1" dirty="0"/>
              <a:t>George Washington</a:t>
            </a:r>
          </a:p>
          <a:p>
            <a:pPr algn="just">
              <a:buFontTx/>
              <a:buChar char="-"/>
            </a:pPr>
            <a:r>
              <a:rPr lang="cs-CZ" sz="3200" dirty="0"/>
              <a:t>1791</a:t>
            </a:r>
            <a:r>
              <a:rPr lang="cs-CZ" sz="3200" b="1" dirty="0"/>
              <a:t> Listina práv </a:t>
            </a:r>
            <a:r>
              <a:rPr lang="cs-CZ" sz="3200" dirty="0"/>
              <a:t>– </a:t>
            </a:r>
            <a:r>
              <a:rPr lang="cs-CZ" sz="3200" dirty="0" err="1"/>
              <a:t>sloboda</a:t>
            </a:r>
            <a:r>
              <a:rPr lang="cs-CZ" sz="3200" dirty="0"/>
              <a:t> </a:t>
            </a:r>
            <a:r>
              <a:rPr lang="cs-CZ" sz="3200" dirty="0" err="1"/>
              <a:t>vyznania</a:t>
            </a:r>
            <a:r>
              <a:rPr lang="cs-CZ" sz="3200" dirty="0"/>
              <a:t>, </a:t>
            </a:r>
            <a:r>
              <a:rPr lang="cs-CZ" sz="3200" dirty="0" err="1"/>
              <a:t>prejavu</a:t>
            </a:r>
            <a:r>
              <a:rPr lang="cs-CZ" sz="3200" dirty="0"/>
              <a:t>, tlače, právo </a:t>
            </a:r>
            <a:r>
              <a:rPr lang="cs-CZ" sz="3200" dirty="0" err="1"/>
              <a:t>nosiť</a:t>
            </a:r>
            <a:r>
              <a:rPr lang="cs-CZ" sz="3200" dirty="0"/>
              <a:t> zbraň, byť </a:t>
            </a:r>
            <a:r>
              <a:rPr lang="cs-CZ" sz="3200" dirty="0" err="1"/>
              <a:t>súdený</a:t>
            </a:r>
            <a:r>
              <a:rPr lang="cs-CZ" sz="3200" dirty="0"/>
              <a:t> </a:t>
            </a:r>
            <a:r>
              <a:rPr lang="cs-CZ" sz="3200" dirty="0" err="1"/>
              <a:t>pred</a:t>
            </a:r>
            <a:r>
              <a:rPr lang="cs-CZ" sz="3200" dirty="0"/>
              <a:t> nezávislým </a:t>
            </a:r>
            <a:r>
              <a:rPr lang="cs-CZ" sz="3200" dirty="0" err="1"/>
              <a:t>súdom</a:t>
            </a: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</p:txBody>
      </p:sp>
      <p:pic>
        <p:nvPicPr>
          <p:cNvPr id="10242" name="Picture 2" descr="http://historyweb.dennikn.sk/uploads/Prv%C3%BA_vlajku_USA_pod%C4%BEa_(asi_nepravdivej)_legendy_navrhla_Betsy_Ross.jpg">
            <a:extLst>
              <a:ext uri="{FF2B5EF4-FFF2-40B4-BE49-F238E27FC236}">
                <a16:creationId xmlns:a16="http://schemas.microsoft.com/office/drawing/2014/main" id="{6C9BFEF6-7E37-4C64-8712-DA4662A3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942" y="5094240"/>
            <a:ext cx="2050327" cy="15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Ã½sledok vyhÄ¾adÃ¡vania obrÃ¡zkov pre dopyt george washington">
            <a:extLst>
              <a:ext uri="{FF2B5EF4-FFF2-40B4-BE49-F238E27FC236}">
                <a16:creationId xmlns:a16="http://schemas.microsoft.com/office/drawing/2014/main" id="{1959B219-EF9E-4921-8CD5-A872C2F7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820" y="2655058"/>
            <a:ext cx="1451313" cy="17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9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2/US_states_by_date_of_statehood3.gif/320px-US_states_by_date_of_statehood3.gif">
            <a:extLst>
              <a:ext uri="{FF2B5EF4-FFF2-40B4-BE49-F238E27FC236}">
                <a16:creationId xmlns:a16="http://schemas.microsoft.com/office/drawing/2014/main" id="{05F1EE2B-8613-4B6C-B25F-3025158551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87" y="623355"/>
            <a:ext cx="7513024" cy="56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03631" y="2081709"/>
            <a:ext cx="8377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>
                <a:hlinkClick r:id="rId2"/>
              </a:rPr>
              <a:t>https://www.youtube.com/watch?v=vatlvj8CekA</a:t>
            </a:r>
            <a:endParaRPr lang="sk-SK" sz="3200" dirty="0"/>
          </a:p>
        </p:txBody>
      </p:sp>
      <p:pic>
        <p:nvPicPr>
          <p:cNvPr id="3" name="Picture 2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92" y="3894406"/>
            <a:ext cx="3938954" cy="20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39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4337" y="2637183"/>
            <a:ext cx="10175631" cy="4220817"/>
          </a:xfrm>
        </p:spPr>
        <p:txBody>
          <a:bodyPr>
            <a:normAutofit fontScale="77500" lnSpcReduction="20000"/>
          </a:bodyPr>
          <a:lstStyle/>
          <a:p>
            <a:pPr algn="just">
              <a:buFontTx/>
              <a:buChar char="-"/>
            </a:pPr>
            <a:r>
              <a:rPr lang="cs-CZ" sz="4100" dirty="0"/>
              <a:t>Sever – </a:t>
            </a:r>
            <a:r>
              <a:rPr lang="cs-CZ" sz="4100" dirty="0" err="1"/>
              <a:t>priemysel</a:t>
            </a:r>
            <a:r>
              <a:rPr lang="cs-CZ" sz="4100" dirty="0"/>
              <a:t>, </a:t>
            </a:r>
            <a:r>
              <a:rPr lang="cs-CZ" sz="4100" dirty="0" err="1"/>
              <a:t>železničná</a:t>
            </a:r>
            <a:r>
              <a:rPr lang="cs-CZ" sz="4100" dirty="0"/>
              <a:t> </a:t>
            </a:r>
            <a:r>
              <a:rPr lang="cs-CZ" sz="4100" dirty="0" err="1"/>
              <a:t>sieť</a:t>
            </a:r>
            <a:r>
              <a:rPr lang="cs-CZ" sz="4100" dirty="0"/>
              <a:t>, </a:t>
            </a:r>
            <a:r>
              <a:rPr lang="cs-CZ" sz="4100" dirty="0" err="1"/>
              <a:t>práca</a:t>
            </a:r>
            <a:r>
              <a:rPr lang="cs-CZ" sz="4100" dirty="0"/>
              <a:t> </a:t>
            </a:r>
            <a:r>
              <a:rPr lang="cs-CZ" sz="4100" dirty="0" err="1"/>
              <a:t>robotníkov</a:t>
            </a:r>
            <a:r>
              <a:rPr lang="cs-CZ" sz="4100" dirty="0"/>
              <a:t>,  </a:t>
            </a:r>
          </a:p>
          <a:p>
            <a:pPr marL="0" indent="0" algn="just">
              <a:buNone/>
            </a:pPr>
            <a:r>
              <a:rPr lang="cs-CZ" sz="4100" dirty="0"/>
              <a:t>                    snaha o </a:t>
            </a:r>
            <a:r>
              <a:rPr lang="cs-CZ" sz="4100" dirty="0" err="1"/>
              <a:t>zrušenie</a:t>
            </a:r>
            <a:r>
              <a:rPr lang="cs-CZ" sz="4100" dirty="0"/>
              <a:t> </a:t>
            </a:r>
            <a:r>
              <a:rPr lang="cs-CZ" sz="4100" dirty="0" err="1"/>
              <a:t>otroctva</a:t>
            </a:r>
            <a:r>
              <a:rPr lang="cs-CZ" sz="4100" dirty="0"/>
              <a:t>, </a:t>
            </a:r>
            <a:r>
              <a:rPr lang="cs-CZ" sz="4100" dirty="0" err="1"/>
              <a:t>federácia</a:t>
            </a:r>
            <a:endParaRPr lang="cs-CZ" sz="4100" dirty="0"/>
          </a:p>
          <a:p>
            <a:pPr algn="just">
              <a:buFontTx/>
              <a:buChar char="-"/>
            </a:pPr>
            <a:r>
              <a:rPr lang="cs-CZ" sz="4100" dirty="0" err="1"/>
              <a:t>Juh</a:t>
            </a:r>
            <a:r>
              <a:rPr lang="cs-CZ" sz="4100" dirty="0"/>
              <a:t> – </a:t>
            </a:r>
            <a:r>
              <a:rPr lang="cs-CZ" sz="4100" dirty="0" err="1"/>
              <a:t>poľnohospodárstvo</a:t>
            </a:r>
            <a:r>
              <a:rPr lang="cs-CZ" sz="4100" dirty="0"/>
              <a:t>, plantáže s bavlnou, otroci, </a:t>
            </a:r>
          </a:p>
          <a:p>
            <a:pPr marL="0" indent="0" algn="just">
              <a:buNone/>
            </a:pPr>
            <a:r>
              <a:rPr lang="cs-CZ" sz="4100" dirty="0"/>
              <a:t>               </a:t>
            </a:r>
            <a:r>
              <a:rPr lang="cs-CZ" sz="4100" dirty="0" err="1"/>
              <a:t>konfederácia</a:t>
            </a:r>
            <a:endParaRPr lang="cs-CZ" sz="4100" dirty="0"/>
          </a:p>
          <a:p>
            <a:pPr algn="just">
              <a:buFontTx/>
              <a:buChar char="-"/>
            </a:pPr>
            <a:r>
              <a:rPr lang="cs-CZ" sz="4100" dirty="0"/>
              <a:t>spory vyvrcholili za prezidenta </a:t>
            </a:r>
            <a:r>
              <a:rPr lang="cs-CZ" sz="4100" b="1" dirty="0"/>
              <a:t>Abrahama Lincolna</a:t>
            </a:r>
          </a:p>
          <a:p>
            <a:pPr algn="just">
              <a:buFontTx/>
              <a:buChar char="-"/>
            </a:pPr>
            <a:r>
              <a:rPr lang="cs-CZ" sz="4100" dirty="0"/>
              <a:t>1861 11 </a:t>
            </a:r>
            <a:r>
              <a:rPr lang="cs-CZ" sz="4100" dirty="0" err="1"/>
              <a:t>štátov</a:t>
            </a:r>
            <a:r>
              <a:rPr lang="cs-CZ" sz="4100" dirty="0"/>
              <a:t> </a:t>
            </a:r>
            <a:r>
              <a:rPr lang="cs-CZ" sz="4100" dirty="0" err="1"/>
              <a:t>prijalo</a:t>
            </a:r>
            <a:r>
              <a:rPr lang="cs-CZ" sz="4100" dirty="0"/>
              <a:t> </a:t>
            </a:r>
            <a:r>
              <a:rPr lang="cs-CZ" sz="4100" dirty="0" err="1"/>
              <a:t>dočasnú</a:t>
            </a:r>
            <a:r>
              <a:rPr lang="cs-CZ" sz="4100" dirty="0"/>
              <a:t> ústavu Konfederovaných amerických </a:t>
            </a:r>
            <a:r>
              <a:rPr lang="cs-CZ" sz="4100" dirty="0" err="1"/>
              <a:t>štátov</a:t>
            </a:r>
            <a:r>
              <a:rPr lang="cs-CZ" sz="4100" dirty="0"/>
              <a:t>, prezident Jefferson Davis</a:t>
            </a:r>
          </a:p>
          <a:p>
            <a:pPr marL="0" indent="0" algn="just">
              <a:buNone/>
            </a:pPr>
            <a:endParaRPr lang="cs-CZ" sz="3200" dirty="0"/>
          </a:p>
          <a:p>
            <a:pPr marL="0" indent="0" algn="just">
              <a:buNone/>
            </a:pPr>
            <a:endParaRPr lang="cs-CZ" sz="3200" b="1" dirty="0"/>
          </a:p>
          <a:p>
            <a:pPr marL="0" indent="0" algn="just">
              <a:buNone/>
            </a:pPr>
            <a:endParaRPr lang="cs-CZ" sz="3200" b="1" dirty="0"/>
          </a:p>
          <a:p>
            <a:pPr algn="just">
              <a:buFontTx/>
              <a:buChar char="-"/>
            </a:pPr>
            <a:endParaRPr lang="cs-CZ" sz="3200" dirty="0"/>
          </a:p>
          <a:p>
            <a:pPr algn="just">
              <a:buFontTx/>
              <a:buChar char="-"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/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Sever proti Juhu</a:t>
            </a:r>
            <a:endParaRPr lang="cs-CZ" b="1" u="sng" dirty="0">
              <a:solidFill>
                <a:srgbClr val="00B0F0"/>
              </a:solidFill>
            </a:endParaRPr>
          </a:p>
        </p:txBody>
      </p:sp>
      <p:pic>
        <p:nvPicPr>
          <p:cNvPr id="13314" name="Picture 2" descr="Flag of the United States (1861-1863).svg">
            <a:extLst>
              <a:ext uri="{FF2B5EF4-FFF2-40B4-BE49-F238E27FC236}">
                <a16:creationId xmlns:a16="http://schemas.microsoft.com/office/drawing/2014/main" id="{C37D0A41-F03F-4356-9979-F1E6D1C3D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19" y="5319545"/>
            <a:ext cx="2224798" cy="11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lag of the Confederate States of America (1865).svg">
            <a:extLst>
              <a:ext uri="{FF2B5EF4-FFF2-40B4-BE49-F238E27FC236}">
                <a16:creationId xmlns:a16="http://schemas.microsoft.com/office/drawing/2014/main" id="{FC1E6205-EA3B-46FA-874D-45086AEEF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66" y="5319545"/>
            <a:ext cx="2224798" cy="11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0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sever proti juhu">
            <a:extLst>
              <a:ext uri="{FF2B5EF4-FFF2-40B4-BE49-F238E27FC236}">
                <a16:creationId xmlns:a16="http://schemas.microsoft.com/office/drawing/2014/main" id="{960BB72D-6619-4BCE-AF1D-36393BA4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33" y="557212"/>
            <a:ext cx="9153525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59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4338" y="159026"/>
            <a:ext cx="10292862" cy="669897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cs-CZ" sz="3200" b="1" dirty="0"/>
          </a:p>
          <a:p>
            <a:pPr algn="just">
              <a:buFontTx/>
              <a:buChar char="-"/>
            </a:pPr>
            <a:r>
              <a:rPr lang="cs-CZ" sz="3200" b="1" dirty="0" err="1"/>
              <a:t>občianska</a:t>
            </a:r>
            <a:r>
              <a:rPr lang="cs-CZ" sz="3200" b="1" dirty="0"/>
              <a:t> vojna 1861 – 1865:</a:t>
            </a:r>
          </a:p>
          <a:p>
            <a:pPr marL="0" indent="0" algn="just">
              <a:buNone/>
            </a:pPr>
            <a:endParaRPr lang="cs-CZ" sz="3200" dirty="0"/>
          </a:p>
          <a:p>
            <a:pPr algn="just">
              <a:buFontTx/>
              <a:buChar char="-"/>
            </a:pPr>
            <a:r>
              <a:rPr lang="cs-CZ" sz="3200" dirty="0"/>
              <a:t>1861 prvá bitka </a:t>
            </a:r>
            <a:r>
              <a:rPr lang="cs-CZ" sz="3200" dirty="0" err="1"/>
              <a:t>pri</a:t>
            </a:r>
            <a:r>
              <a:rPr lang="cs-CZ" sz="3200" dirty="0"/>
              <a:t> Bull Run, výhra </a:t>
            </a:r>
            <a:r>
              <a:rPr lang="cs-CZ" sz="3200" dirty="0" err="1"/>
              <a:t>Južanov</a:t>
            </a:r>
            <a:endParaRPr lang="cs-CZ" sz="3200" dirty="0"/>
          </a:p>
          <a:p>
            <a:pPr algn="just">
              <a:buFontTx/>
              <a:buChar char="-"/>
            </a:pPr>
            <a:r>
              <a:rPr lang="cs-CZ" sz="3200" dirty="0"/>
              <a:t>Sever - </a:t>
            </a:r>
            <a:r>
              <a:rPr lang="cs-CZ" sz="3200" dirty="0" err="1"/>
              <a:t>generáli</a:t>
            </a:r>
            <a:r>
              <a:rPr lang="cs-CZ" sz="3200" dirty="0"/>
              <a:t> U. Grant, G. R. </a:t>
            </a:r>
            <a:r>
              <a:rPr lang="cs-CZ" sz="3200" dirty="0" err="1"/>
              <a:t>McClellan</a:t>
            </a:r>
            <a:r>
              <a:rPr lang="cs-CZ" sz="3200" dirty="0"/>
              <a:t>, </a:t>
            </a:r>
            <a:r>
              <a:rPr lang="cs-CZ" sz="3200" dirty="0" err="1"/>
              <a:t>Sherman</a:t>
            </a:r>
            <a:endParaRPr lang="cs-CZ" sz="3200" dirty="0"/>
          </a:p>
          <a:p>
            <a:pPr algn="just">
              <a:buFontTx/>
              <a:buChar char="-"/>
            </a:pPr>
            <a:r>
              <a:rPr lang="cs-CZ" sz="3200" dirty="0" err="1"/>
              <a:t>Juh</a:t>
            </a:r>
            <a:r>
              <a:rPr lang="cs-CZ" sz="3200" dirty="0"/>
              <a:t> – generál R. Lee</a:t>
            </a:r>
          </a:p>
          <a:p>
            <a:pPr algn="just">
              <a:buFontTx/>
              <a:buChar char="-"/>
            </a:pPr>
            <a:r>
              <a:rPr lang="cs-CZ" sz="3200" dirty="0"/>
              <a:t>1862 </a:t>
            </a:r>
            <a:r>
              <a:rPr lang="cs-CZ" sz="3200" b="1" dirty="0"/>
              <a:t>zákon o zrušení </a:t>
            </a:r>
            <a:r>
              <a:rPr lang="cs-CZ" sz="3200" b="1" dirty="0" err="1"/>
              <a:t>otroctva</a:t>
            </a:r>
            <a:r>
              <a:rPr lang="cs-CZ" sz="3200" b="1" dirty="0"/>
              <a:t> na </a:t>
            </a:r>
            <a:r>
              <a:rPr lang="cs-CZ" sz="3200" b="1" dirty="0" err="1"/>
              <a:t>juhu</a:t>
            </a:r>
            <a:endParaRPr lang="cs-CZ" sz="3200" dirty="0"/>
          </a:p>
          <a:p>
            <a:pPr algn="just">
              <a:buFontTx/>
              <a:buChar char="-"/>
            </a:pPr>
            <a:r>
              <a:rPr lang="cs-CZ" sz="3200" dirty="0"/>
              <a:t>1863 </a:t>
            </a:r>
            <a:r>
              <a:rPr lang="cs-CZ" sz="3200" dirty="0" err="1"/>
              <a:t>rozhodujúca</a:t>
            </a:r>
            <a:r>
              <a:rPr lang="cs-CZ" sz="3200" dirty="0"/>
              <a:t> bitka </a:t>
            </a:r>
            <a:r>
              <a:rPr lang="cs-CZ" sz="3200" dirty="0" err="1"/>
              <a:t>pri</a:t>
            </a:r>
            <a:r>
              <a:rPr lang="cs-CZ" sz="3200" dirty="0"/>
              <a:t> </a:t>
            </a:r>
            <a:r>
              <a:rPr lang="cs-CZ" sz="3200" dirty="0" err="1"/>
              <a:t>Gettysburgu</a:t>
            </a:r>
            <a:r>
              <a:rPr lang="cs-CZ" sz="3200" dirty="0"/>
              <a:t>, výhra Severu</a:t>
            </a:r>
          </a:p>
          <a:p>
            <a:pPr algn="just">
              <a:buFontTx/>
              <a:buChar char="-"/>
            </a:pPr>
            <a:r>
              <a:rPr lang="cs-CZ" sz="3200" dirty="0"/>
              <a:t>1865 dobyté </a:t>
            </a:r>
            <a:r>
              <a:rPr lang="cs-CZ" sz="3200" dirty="0" err="1"/>
              <a:t>hlavné</a:t>
            </a:r>
            <a:r>
              <a:rPr lang="cs-CZ" sz="3200" dirty="0"/>
              <a:t> </a:t>
            </a:r>
            <a:r>
              <a:rPr lang="cs-CZ" sz="3200" dirty="0" err="1"/>
              <a:t>mesto</a:t>
            </a:r>
            <a:r>
              <a:rPr lang="cs-CZ" sz="3200" dirty="0"/>
              <a:t> </a:t>
            </a:r>
            <a:r>
              <a:rPr lang="cs-CZ" sz="3200" dirty="0" err="1"/>
              <a:t>Konfederácie</a:t>
            </a:r>
            <a:r>
              <a:rPr lang="cs-CZ" sz="3200" dirty="0"/>
              <a:t> </a:t>
            </a:r>
            <a:r>
              <a:rPr lang="cs-CZ" sz="3200" dirty="0" err="1"/>
              <a:t>Richmond</a:t>
            </a:r>
            <a:r>
              <a:rPr lang="cs-CZ" sz="3200" dirty="0"/>
              <a:t>, výhra </a:t>
            </a:r>
            <a:r>
              <a:rPr lang="cs-CZ" sz="3200" dirty="0" err="1"/>
              <a:t>Únie</a:t>
            </a:r>
            <a:endParaRPr lang="cs-CZ" sz="3200" dirty="0"/>
          </a:p>
          <a:p>
            <a:pPr algn="just">
              <a:buFontTx/>
              <a:buChar char="-"/>
            </a:pPr>
            <a:endParaRPr lang="cs-CZ" sz="3200" b="1" dirty="0"/>
          </a:p>
          <a:p>
            <a:pPr marL="0" indent="0" algn="just">
              <a:buNone/>
            </a:pPr>
            <a:endParaRPr lang="cs-CZ" sz="3200" dirty="0"/>
          </a:p>
        </p:txBody>
      </p:sp>
      <p:pic>
        <p:nvPicPr>
          <p:cNvPr id="12290" name="Picture 2" descr="VÃ½sledok vyhÄ¾adÃ¡vania obrÃ¡zkov pre dopyt sever proti juhu">
            <a:extLst>
              <a:ext uri="{FF2B5EF4-FFF2-40B4-BE49-F238E27FC236}">
                <a16:creationId xmlns:a16="http://schemas.microsoft.com/office/drawing/2014/main" id="{282AA032-9EFB-4258-8F25-348F8CCA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091" y="258881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1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merican Civil War Montage 2.jpg">
            <a:extLst>
              <a:ext uri="{FF2B5EF4-FFF2-40B4-BE49-F238E27FC236}">
                <a16:creationId xmlns:a16="http://schemas.microsoft.com/office/drawing/2014/main" id="{F65D69FB-FB7F-45AE-BE0B-968BD9C0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73" y="521178"/>
            <a:ext cx="7212881" cy="58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1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4337" y="2620370"/>
            <a:ext cx="10175631" cy="4319692"/>
          </a:xfrm>
        </p:spPr>
        <p:txBody>
          <a:bodyPr>
            <a:normAutofit fontScale="92500"/>
          </a:bodyPr>
          <a:lstStyle/>
          <a:p>
            <a:pPr algn="just">
              <a:buFontTx/>
              <a:buChar char="-"/>
            </a:pPr>
            <a:r>
              <a:rPr lang="cs-CZ" sz="3200" dirty="0"/>
              <a:t>14.4.1865 bol na prezidenta Lincolna spáchaný atentát, </a:t>
            </a:r>
            <a:r>
              <a:rPr lang="cs-CZ" sz="3200" dirty="0" err="1"/>
              <a:t>ktorému</a:t>
            </a:r>
            <a:r>
              <a:rPr lang="cs-CZ" sz="3200" dirty="0"/>
              <a:t> na druhý </a:t>
            </a:r>
            <a:r>
              <a:rPr lang="cs-CZ" sz="3200" dirty="0" err="1"/>
              <a:t>deň</a:t>
            </a:r>
            <a:r>
              <a:rPr lang="cs-CZ" sz="3200" dirty="0"/>
              <a:t> </a:t>
            </a:r>
            <a:r>
              <a:rPr lang="cs-CZ" sz="3200" dirty="0" err="1"/>
              <a:t>podľahol</a:t>
            </a:r>
            <a:endParaRPr lang="cs-CZ" sz="3200" dirty="0"/>
          </a:p>
          <a:p>
            <a:pPr algn="just">
              <a:buFontTx/>
              <a:buChar char="-"/>
            </a:pPr>
            <a:r>
              <a:rPr lang="cs-CZ" sz="3200" dirty="0"/>
              <a:t>atentát spáchal fanatický rasista John </a:t>
            </a:r>
            <a:r>
              <a:rPr lang="cs-CZ" sz="3200" dirty="0" err="1"/>
              <a:t>Wilkes</a:t>
            </a:r>
            <a:r>
              <a:rPr lang="cs-CZ" sz="3200" dirty="0"/>
              <a:t> v </a:t>
            </a:r>
            <a:r>
              <a:rPr lang="cs-CZ" sz="3200" dirty="0" err="1"/>
              <a:t>divadelnej</a:t>
            </a:r>
            <a:r>
              <a:rPr lang="cs-CZ" sz="3200" dirty="0"/>
              <a:t> lóži</a:t>
            </a:r>
          </a:p>
          <a:p>
            <a:pPr marL="0" indent="0" algn="just">
              <a:buNone/>
            </a:pPr>
            <a:endParaRPr lang="cs-CZ" sz="3200" b="1" dirty="0"/>
          </a:p>
          <a:p>
            <a:pPr marL="0" indent="0" algn="just">
              <a:buNone/>
            </a:pPr>
            <a:endParaRPr lang="cs-CZ" sz="3200" b="1" dirty="0"/>
          </a:p>
          <a:p>
            <a:pPr marL="0" indent="0" algn="just">
              <a:buNone/>
            </a:pPr>
            <a:endParaRPr lang="cs-CZ" sz="3200" b="1" dirty="0">
              <a:hlinkClick r:id="rId2"/>
            </a:endParaRPr>
          </a:p>
          <a:p>
            <a:pPr marL="0" indent="0" algn="just">
              <a:buNone/>
            </a:pPr>
            <a:r>
              <a:rPr lang="cs-CZ" sz="2200" b="1" dirty="0">
                <a:hlinkClick r:id="rId2"/>
              </a:rPr>
              <a:t>https://www.stream.cz/slavnedny/10005397-den-atentatu-na-abrahama-lincolna-14-duben</a:t>
            </a:r>
            <a:endParaRPr lang="cs-CZ" sz="2200" b="1" dirty="0"/>
          </a:p>
          <a:p>
            <a:pPr algn="just">
              <a:buFontTx/>
              <a:buChar char="-"/>
            </a:pPr>
            <a:endParaRPr lang="cs-CZ" sz="3200" dirty="0"/>
          </a:p>
          <a:p>
            <a:pPr algn="just">
              <a:buFontTx/>
              <a:buChar char="-"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</p:txBody>
      </p:sp>
      <p:sp>
        <p:nvSpPr>
          <p:cNvPr id="2" name="Pěticípá hvězda 1"/>
          <p:cNvSpPr/>
          <p:nvPr/>
        </p:nvSpPr>
        <p:spPr>
          <a:xfrm>
            <a:off x="4642339" y="46893"/>
            <a:ext cx="3739662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Zaujímavosť</a:t>
            </a:r>
          </a:p>
        </p:txBody>
      </p:sp>
      <p:pic>
        <p:nvPicPr>
          <p:cNvPr id="5" name="Picture 2" descr="SÃºvisiaci obrÃ¡zok">
            <a:extLst>
              <a:ext uri="{FF2B5EF4-FFF2-40B4-BE49-F238E27FC236}">
                <a16:creationId xmlns:a16="http://schemas.microsoft.com/office/drawing/2014/main" id="{CBE4283B-602E-434C-B72F-C8C13693F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16" y="3770194"/>
            <a:ext cx="2829707" cy="149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57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03631" y="2081709"/>
            <a:ext cx="8817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>
                <a:hlinkClick r:id="rId2"/>
              </a:rPr>
              <a:t>https://www.youtube.com/watch?v=XRZR0n1kpGk</a:t>
            </a:r>
            <a:endParaRPr lang="sk-SK" sz="3200" dirty="0"/>
          </a:p>
        </p:txBody>
      </p:sp>
      <p:pic>
        <p:nvPicPr>
          <p:cNvPr id="3" name="Picture 2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92" y="3894406"/>
            <a:ext cx="3938954" cy="20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89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/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Boj kolonistov za nezávislosť – vznik USA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4337" y="0"/>
            <a:ext cx="10018713" cy="6494134"/>
          </a:xfrm>
        </p:spPr>
        <p:txBody>
          <a:bodyPr>
            <a:normAutofit/>
          </a:bodyPr>
          <a:lstStyle/>
          <a:p>
            <a:r>
              <a:rPr lang="sk-SK" sz="3200" dirty="0"/>
              <a:t>noví osadníci prichádzajúci do Ameriky zakladali kolónie (osady), ktoré boli späté s materskými krajinami</a:t>
            </a:r>
          </a:p>
          <a:p>
            <a:r>
              <a:rPr lang="sk-SK" sz="3200" dirty="0"/>
              <a:t>územia ovládané najmä Angličanmi, </a:t>
            </a:r>
          </a:p>
          <a:p>
            <a:pPr marL="0" indent="0">
              <a:buNone/>
            </a:pPr>
            <a:r>
              <a:rPr lang="sk-SK" sz="3200" dirty="0"/>
              <a:t>   Španielmi, Holanďanmi, Francúzmi</a:t>
            </a:r>
            <a:endParaRPr lang="cs-CZ" sz="3200" dirty="0"/>
          </a:p>
        </p:txBody>
      </p:sp>
      <p:pic>
        <p:nvPicPr>
          <p:cNvPr id="2050" name="Picture 2" descr="https://upload.wikimedia.org/wikipedia/commons/thumb/1/1f/Non-Native_American_Nations_Control_over_N_America_1750.png/220px-Non-Native_American_Nations_Control_over_N_America_1750.png">
            <a:extLst>
              <a:ext uri="{FF2B5EF4-FFF2-40B4-BE49-F238E27FC236}">
                <a16:creationId xmlns:a16="http://schemas.microsoft.com/office/drawing/2014/main" id="{99C6B9F0-741F-41E9-B85D-0B364870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18" y="3247066"/>
            <a:ext cx="3936525" cy="35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03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4337" y="1173708"/>
            <a:ext cx="10175631" cy="549974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cs-CZ" sz="3200" b="1" dirty="0"/>
          </a:p>
          <a:p>
            <a:pPr marL="0" indent="0" algn="just">
              <a:buNone/>
            </a:pPr>
            <a:endParaRPr lang="cs-CZ" sz="3200" b="1" dirty="0"/>
          </a:p>
          <a:p>
            <a:pPr algn="just">
              <a:buFontTx/>
              <a:buChar char="-"/>
            </a:pPr>
            <a:r>
              <a:rPr lang="cs-CZ" sz="3200" dirty="0" err="1"/>
              <a:t>prisťahovalci</a:t>
            </a:r>
            <a:r>
              <a:rPr lang="cs-CZ" sz="3200" dirty="0"/>
              <a:t> </a:t>
            </a:r>
            <a:r>
              <a:rPr lang="cs-CZ" sz="3200" dirty="0" err="1"/>
              <a:t>prenikali</a:t>
            </a:r>
            <a:r>
              <a:rPr lang="cs-CZ" sz="3200" dirty="0"/>
              <a:t> na </a:t>
            </a:r>
            <a:r>
              <a:rPr lang="cs-CZ" sz="3200" dirty="0" err="1"/>
              <a:t>územie</a:t>
            </a:r>
            <a:r>
              <a:rPr lang="cs-CZ" sz="3200" dirty="0"/>
              <a:t> </a:t>
            </a:r>
            <a:r>
              <a:rPr lang="cs-CZ" sz="3200" dirty="0" err="1"/>
              <a:t>patriace</a:t>
            </a:r>
            <a:r>
              <a:rPr lang="cs-CZ" sz="3200" dirty="0"/>
              <a:t> </a:t>
            </a:r>
            <a:r>
              <a:rPr lang="cs-CZ" sz="3200" dirty="0" err="1"/>
              <a:t>Indiánom</a:t>
            </a:r>
            <a:r>
              <a:rPr lang="cs-CZ" sz="3200" dirty="0"/>
              <a:t> a </a:t>
            </a:r>
            <a:r>
              <a:rPr lang="cs-CZ" sz="3200" dirty="0" err="1"/>
              <a:t>zaberali</a:t>
            </a:r>
            <a:r>
              <a:rPr lang="cs-CZ" sz="3200" dirty="0"/>
              <a:t> </a:t>
            </a:r>
            <a:r>
              <a:rPr lang="cs-CZ" sz="3200" dirty="0" err="1"/>
              <a:t>ich</a:t>
            </a:r>
            <a:r>
              <a:rPr lang="cs-CZ" sz="3200" dirty="0"/>
              <a:t> </a:t>
            </a:r>
            <a:r>
              <a:rPr lang="cs-CZ" sz="3200" dirty="0" err="1"/>
              <a:t>pôdu</a:t>
            </a:r>
            <a:r>
              <a:rPr lang="cs-CZ" sz="3200" dirty="0"/>
              <a:t>, lovili </a:t>
            </a:r>
            <a:r>
              <a:rPr lang="cs-CZ" sz="3200" dirty="0" err="1"/>
              <a:t>bizóny</a:t>
            </a:r>
            <a:r>
              <a:rPr lang="cs-CZ" sz="3200" dirty="0"/>
              <a:t>, </a:t>
            </a:r>
            <a:r>
              <a:rPr lang="cs-CZ" sz="3200" dirty="0" err="1"/>
              <a:t>objavili</a:t>
            </a:r>
            <a:r>
              <a:rPr lang="cs-CZ" sz="3200" dirty="0"/>
              <a:t> </a:t>
            </a:r>
            <a:r>
              <a:rPr lang="cs-CZ" sz="3200" dirty="0" err="1"/>
              <a:t>náleziská</a:t>
            </a:r>
            <a:r>
              <a:rPr lang="cs-CZ" sz="3200" dirty="0"/>
              <a:t> zlata,…</a:t>
            </a:r>
          </a:p>
          <a:p>
            <a:pPr algn="just">
              <a:buFontTx/>
              <a:buChar char="-"/>
            </a:pPr>
            <a:r>
              <a:rPr lang="cs-CZ" sz="3200" dirty="0" err="1"/>
              <a:t>najdlhšie</a:t>
            </a:r>
            <a:r>
              <a:rPr lang="cs-CZ" sz="3200" dirty="0"/>
              <a:t> </a:t>
            </a:r>
            <a:r>
              <a:rPr lang="cs-CZ" sz="3200" dirty="0" err="1"/>
              <a:t>sa</a:t>
            </a:r>
            <a:r>
              <a:rPr lang="cs-CZ" sz="3200" dirty="0"/>
              <a:t> bránili kmene </a:t>
            </a:r>
            <a:r>
              <a:rPr lang="cs-CZ" sz="3200" dirty="0" err="1"/>
              <a:t>Apačov</a:t>
            </a:r>
            <a:r>
              <a:rPr lang="cs-CZ" sz="3200" dirty="0"/>
              <a:t> (náčelník </a:t>
            </a:r>
            <a:r>
              <a:rPr lang="cs-CZ" sz="3200" dirty="0" err="1"/>
              <a:t>Geronimo</a:t>
            </a:r>
            <a:r>
              <a:rPr lang="cs-CZ" sz="3200" dirty="0"/>
              <a:t>) a </a:t>
            </a:r>
            <a:r>
              <a:rPr lang="cs-CZ" sz="3200" dirty="0" err="1"/>
              <a:t>Komančov</a:t>
            </a: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  <a:p>
            <a:pPr algn="just">
              <a:buFontTx/>
              <a:buChar char="-"/>
            </a:pPr>
            <a:endParaRPr lang="cs-CZ" sz="3200" dirty="0"/>
          </a:p>
          <a:p>
            <a:pPr algn="just">
              <a:buFontTx/>
              <a:buChar char="-"/>
            </a:pPr>
            <a:r>
              <a:rPr lang="cs-CZ" sz="3200" dirty="0"/>
              <a:t>Buffalo Bill – americký šoumen a </a:t>
            </a:r>
            <a:r>
              <a:rPr lang="cs-CZ" sz="3200" dirty="0" err="1"/>
              <a:t>podnikateľ</a:t>
            </a:r>
            <a:r>
              <a:rPr lang="cs-CZ" sz="3200" dirty="0"/>
              <a:t>, </a:t>
            </a:r>
            <a:r>
              <a:rPr lang="cs-CZ" sz="3200" dirty="0" err="1"/>
              <a:t>majiteľ</a:t>
            </a:r>
            <a:r>
              <a:rPr lang="cs-CZ" sz="3200" dirty="0"/>
              <a:t> cirkusu, v </a:t>
            </a:r>
            <a:r>
              <a:rPr lang="cs-CZ" sz="3200" dirty="0" err="1"/>
              <a:t>ktorom</a:t>
            </a:r>
            <a:r>
              <a:rPr lang="cs-CZ" sz="3200" dirty="0"/>
              <a:t> vystupovali kovboji a Indiáni</a:t>
            </a:r>
          </a:p>
          <a:p>
            <a:pPr algn="just">
              <a:buFontTx/>
              <a:buChar char="-"/>
            </a:pPr>
            <a:endParaRPr lang="cs-CZ" sz="3200" dirty="0"/>
          </a:p>
          <a:p>
            <a:pPr algn="just">
              <a:buFontTx/>
              <a:buChar char="-"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484312" y="374715"/>
            <a:ext cx="5618854" cy="897903"/>
          </a:xfrm>
        </p:spPr>
        <p:txBody>
          <a:bodyPr/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Koniec červeného muža</a:t>
            </a:r>
            <a:endParaRPr lang="cs-CZ" b="1" u="sng" dirty="0">
              <a:solidFill>
                <a:srgbClr val="00B0F0"/>
              </a:solidFill>
            </a:endParaRPr>
          </a:p>
        </p:txBody>
      </p:sp>
      <p:pic>
        <p:nvPicPr>
          <p:cNvPr id="15362" name="Picture 2" descr="https://upload.wikimedia.org/wikipedia/commons/thumb/f/f1/Apache_chieff_Geronimo_%28right%29_and_his_warriors_in_1886.jpg/220px-Apache_chieff_Geronimo_%28right%29_and_his_warriors_in_1886.jpg">
            <a:extLst>
              <a:ext uri="{FF2B5EF4-FFF2-40B4-BE49-F238E27FC236}">
                <a16:creationId xmlns:a16="http://schemas.microsoft.com/office/drawing/2014/main" id="{B6B38532-5FCA-4CA0-9E2B-682166B69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36" y="3208228"/>
            <a:ext cx="2095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VÃ½sledok vyhÄ¾adÃ¡vania obrÃ¡zkov pre dopyt apaÄi">
            <a:extLst>
              <a:ext uri="{FF2B5EF4-FFF2-40B4-BE49-F238E27FC236}">
                <a16:creationId xmlns:a16="http://schemas.microsoft.com/office/drawing/2014/main" id="{4AE8F5A4-3DC5-4DD7-8724-BE26A8864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50" y="3050941"/>
            <a:ext cx="1363497" cy="174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VÃ½sledok vyhÄ¾adÃ¡vania obrÃ¡zkov pre dopyt apaÄi">
            <a:extLst>
              <a:ext uri="{FF2B5EF4-FFF2-40B4-BE49-F238E27FC236}">
                <a16:creationId xmlns:a16="http://schemas.microsoft.com/office/drawing/2014/main" id="{789894E3-E711-4AF3-BF1A-976F81542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61" y="2997021"/>
            <a:ext cx="1199866" cy="174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VÃ½sledok vyhÄ¾adÃ¡vania obrÃ¡zkov pre dopyt apaÄi">
            <a:extLst>
              <a:ext uri="{FF2B5EF4-FFF2-40B4-BE49-F238E27FC236}">
                <a16:creationId xmlns:a16="http://schemas.microsoft.com/office/drawing/2014/main" id="{23D60BC2-E5F1-440F-9610-B395AD1C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698" y="3050941"/>
            <a:ext cx="2500672" cy="164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VÃ½sledok vyhÄ¾adÃ¡vania obrÃ¡zkov pre dopyt buffalo bill">
            <a:extLst>
              <a:ext uri="{FF2B5EF4-FFF2-40B4-BE49-F238E27FC236}">
                <a16:creationId xmlns:a16="http://schemas.microsoft.com/office/drawing/2014/main" id="{D61AB857-B278-414B-974B-9116D019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00" y="5232237"/>
            <a:ext cx="3089508" cy="144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3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4338" y="1272208"/>
            <a:ext cx="10292862" cy="5221925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cs-CZ" sz="3500" dirty="0"/>
              <a:t>vývoj v </a:t>
            </a:r>
            <a:r>
              <a:rPr lang="cs-CZ" sz="3500" dirty="0" err="1"/>
              <a:t>Amerike</a:t>
            </a:r>
            <a:r>
              <a:rPr lang="cs-CZ" sz="3500" dirty="0"/>
              <a:t> </a:t>
            </a:r>
            <a:r>
              <a:rPr lang="cs-CZ" sz="3500" dirty="0" err="1"/>
              <a:t>ovplyvnila</a:t>
            </a:r>
            <a:r>
              <a:rPr lang="cs-CZ" sz="3500" dirty="0"/>
              <a:t> 7-ročná vojna (1756-1763), </a:t>
            </a:r>
            <a:r>
              <a:rPr lang="cs-CZ" sz="3500" dirty="0" err="1"/>
              <a:t>úpadok</a:t>
            </a:r>
            <a:r>
              <a:rPr lang="cs-CZ" sz="3500" dirty="0"/>
              <a:t> </a:t>
            </a:r>
            <a:r>
              <a:rPr lang="cs-CZ" sz="3500" dirty="0" err="1"/>
              <a:t>Francúzska</a:t>
            </a:r>
            <a:r>
              <a:rPr lang="cs-CZ" sz="3500" dirty="0"/>
              <a:t> a </a:t>
            </a:r>
            <a:r>
              <a:rPr lang="cs-CZ" sz="3500" dirty="0" err="1"/>
              <a:t>Španielska</a:t>
            </a:r>
            <a:r>
              <a:rPr lang="cs-CZ" sz="3500" dirty="0"/>
              <a:t>, rozmach </a:t>
            </a:r>
            <a:r>
              <a:rPr lang="cs-CZ" sz="3500" dirty="0" err="1"/>
              <a:t>Anglicka</a:t>
            </a:r>
            <a:endParaRPr lang="cs-CZ" sz="3500" dirty="0"/>
          </a:p>
          <a:p>
            <a:pPr marL="0" indent="0" algn="just">
              <a:buNone/>
            </a:pPr>
            <a:endParaRPr lang="cs-CZ" sz="3500" dirty="0"/>
          </a:p>
          <a:p>
            <a:pPr algn="just">
              <a:buFontTx/>
              <a:buChar char="-"/>
            </a:pPr>
            <a:r>
              <a:rPr lang="cs-CZ" sz="3500" dirty="0" err="1"/>
              <a:t>napätie</a:t>
            </a:r>
            <a:r>
              <a:rPr lang="cs-CZ" sz="3500" dirty="0"/>
              <a:t> </a:t>
            </a:r>
            <a:r>
              <a:rPr lang="cs-CZ" sz="3500" dirty="0" err="1"/>
              <a:t>medzi</a:t>
            </a:r>
            <a:r>
              <a:rPr lang="cs-CZ" sz="3500" dirty="0"/>
              <a:t> </a:t>
            </a:r>
            <a:r>
              <a:rPr lang="cs-CZ" sz="3500" dirty="0" err="1"/>
              <a:t>kolóniami</a:t>
            </a:r>
            <a:r>
              <a:rPr lang="cs-CZ" sz="3500" dirty="0"/>
              <a:t> a </a:t>
            </a:r>
            <a:r>
              <a:rPr lang="cs-CZ" sz="3500" dirty="0" err="1"/>
              <a:t>Anglickom</a:t>
            </a:r>
            <a:r>
              <a:rPr lang="cs-CZ" sz="3500" dirty="0"/>
              <a:t> (13 </a:t>
            </a:r>
            <a:r>
              <a:rPr lang="cs-CZ" sz="3500" dirty="0" err="1"/>
              <a:t>osád</a:t>
            </a:r>
            <a:r>
              <a:rPr lang="cs-CZ" sz="3500" dirty="0"/>
              <a:t>)</a:t>
            </a:r>
          </a:p>
          <a:p>
            <a:pPr algn="just">
              <a:buFontTx/>
              <a:buChar char="-"/>
            </a:pPr>
            <a:r>
              <a:rPr lang="cs-CZ" sz="3500" dirty="0" err="1"/>
              <a:t>nesúhlas</a:t>
            </a:r>
            <a:r>
              <a:rPr lang="cs-CZ" sz="3500" dirty="0"/>
              <a:t> s vysokými </a:t>
            </a:r>
            <a:r>
              <a:rPr lang="cs-CZ" sz="3500" dirty="0" err="1"/>
              <a:t>clami</a:t>
            </a:r>
            <a:r>
              <a:rPr lang="cs-CZ" sz="3500" dirty="0"/>
              <a:t> na </a:t>
            </a:r>
            <a:r>
              <a:rPr lang="cs-CZ" sz="3500" dirty="0" err="1"/>
              <a:t>dovážaný</a:t>
            </a:r>
            <a:r>
              <a:rPr lang="cs-CZ" sz="3500" dirty="0"/>
              <a:t> tovar, s </a:t>
            </a:r>
            <a:r>
              <a:rPr lang="cs-CZ" sz="3500" dirty="0" err="1"/>
              <a:t>kolkami</a:t>
            </a:r>
            <a:endParaRPr lang="cs-CZ" sz="3500" dirty="0"/>
          </a:p>
          <a:p>
            <a:pPr algn="just">
              <a:buFontTx/>
              <a:buChar char="-"/>
            </a:pPr>
            <a:r>
              <a:rPr lang="cs-CZ" sz="3500" dirty="0"/>
              <a:t>bojkot anglického tovaru</a:t>
            </a:r>
          </a:p>
          <a:p>
            <a:pPr algn="just">
              <a:buFontTx/>
              <a:buChar char="-"/>
            </a:pPr>
            <a:r>
              <a:rPr lang="cs-CZ" sz="3500" dirty="0"/>
              <a:t>konflikt </a:t>
            </a:r>
            <a:r>
              <a:rPr lang="cs-CZ" sz="3500" dirty="0" err="1"/>
              <a:t>sa</a:t>
            </a:r>
            <a:r>
              <a:rPr lang="cs-CZ" sz="3500" dirty="0"/>
              <a:t> vyhrotil v roku </a:t>
            </a:r>
            <a:r>
              <a:rPr lang="cs-CZ" sz="3500" b="1" dirty="0"/>
              <a:t>1773</a:t>
            </a:r>
            <a:r>
              <a:rPr lang="cs-CZ" sz="3500" dirty="0"/>
              <a:t>, </a:t>
            </a:r>
            <a:r>
              <a:rPr lang="cs-CZ" sz="3500" dirty="0" err="1"/>
              <a:t>keď</a:t>
            </a:r>
            <a:r>
              <a:rPr lang="cs-CZ" sz="3500" dirty="0"/>
              <a:t>  </a:t>
            </a:r>
            <a:r>
              <a:rPr lang="cs-CZ" sz="3500" dirty="0" err="1"/>
              <a:t>Angličania</a:t>
            </a:r>
            <a:r>
              <a:rPr lang="cs-CZ" sz="3500" dirty="0"/>
              <a:t> zvýšili clo na čaj, kolonisti v Bostone </a:t>
            </a:r>
            <a:r>
              <a:rPr lang="cs-CZ" sz="3500" dirty="0" err="1"/>
              <a:t>sa</a:t>
            </a:r>
            <a:r>
              <a:rPr lang="cs-CZ" sz="3500" dirty="0"/>
              <a:t> </a:t>
            </a:r>
            <a:r>
              <a:rPr lang="cs-CZ" sz="3500" dirty="0" err="1"/>
              <a:t>prezliekli</a:t>
            </a:r>
            <a:r>
              <a:rPr lang="cs-CZ" sz="3500" dirty="0"/>
              <a:t> za </a:t>
            </a:r>
            <a:r>
              <a:rPr lang="cs-CZ" sz="3500" dirty="0" err="1"/>
              <a:t>Indiánov</a:t>
            </a:r>
            <a:r>
              <a:rPr lang="cs-CZ" sz="3500" dirty="0"/>
              <a:t>, zaútočili na anglické </a:t>
            </a:r>
            <a:r>
              <a:rPr lang="cs-CZ" sz="3500" dirty="0" err="1"/>
              <a:t>lode</a:t>
            </a:r>
            <a:r>
              <a:rPr lang="cs-CZ" sz="3500" dirty="0"/>
              <a:t>, náklad </a:t>
            </a:r>
            <a:r>
              <a:rPr lang="cs-CZ" sz="3500" dirty="0" err="1"/>
              <a:t>čaju</a:t>
            </a:r>
            <a:r>
              <a:rPr lang="cs-CZ" sz="3500" dirty="0"/>
              <a:t> vysypali do mora – </a:t>
            </a:r>
            <a:r>
              <a:rPr lang="cs-CZ" sz="3500" b="1" dirty="0"/>
              <a:t>„bostonské </a:t>
            </a:r>
            <a:r>
              <a:rPr lang="cs-CZ" sz="3500" b="1" dirty="0" err="1"/>
              <a:t>pitie</a:t>
            </a:r>
            <a:r>
              <a:rPr lang="cs-CZ" sz="3500" b="1" dirty="0"/>
              <a:t> </a:t>
            </a:r>
            <a:r>
              <a:rPr lang="cs-CZ" sz="3500" b="1" dirty="0" err="1"/>
              <a:t>čaju</a:t>
            </a:r>
            <a:r>
              <a:rPr lang="cs-CZ" sz="3500" b="1" dirty="0"/>
              <a:t>“ („Boston Tea Party“)</a:t>
            </a:r>
            <a:endParaRPr lang="cs-CZ" sz="3500" dirty="0"/>
          </a:p>
          <a:p>
            <a:pPr marL="0" indent="0" algn="just">
              <a:buNone/>
            </a:pPr>
            <a:endParaRPr lang="cs-CZ" sz="3200" dirty="0"/>
          </a:p>
          <a:p>
            <a:pPr algn="just">
              <a:buFontTx/>
              <a:buChar char="-"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3261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ok vyhÄ¾adÃ¡vania obrÃ¡zkov pre dopyt boston tea party">
            <a:extLst>
              <a:ext uri="{FF2B5EF4-FFF2-40B4-BE49-F238E27FC236}">
                <a16:creationId xmlns:a16="http://schemas.microsoft.com/office/drawing/2014/main" id="{CDFD60F4-F63C-4F6D-96FC-C786B9B5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0" y="699008"/>
            <a:ext cx="10608860" cy="52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8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ok vyhÄ¾adÃ¡vania obrÃ¡zkov pre dopyt boston tea party">
            <a:extLst>
              <a:ext uri="{FF2B5EF4-FFF2-40B4-BE49-F238E27FC236}">
                <a16:creationId xmlns:a16="http://schemas.microsoft.com/office/drawing/2014/main" id="{C511E73D-9A7A-4570-9CA8-8A80B749E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7" y="514564"/>
            <a:ext cx="9954903" cy="559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1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4338" y="1"/>
            <a:ext cx="10292862" cy="368410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cs-CZ" sz="3200" b="1" dirty="0"/>
          </a:p>
          <a:p>
            <a:pPr algn="just">
              <a:buFontTx/>
              <a:buChar char="-"/>
            </a:pPr>
            <a:r>
              <a:rPr lang="cs-CZ" sz="3200" dirty="0"/>
              <a:t>1774 1. </a:t>
            </a:r>
            <a:r>
              <a:rPr lang="cs-CZ" sz="3200" dirty="0" err="1"/>
              <a:t>kontinentálny</a:t>
            </a:r>
            <a:r>
              <a:rPr lang="cs-CZ" sz="3200" dirty="0"/>
              <a:t> kongres </a:t>
            </a:r>
            <a:r>
              <a:rPr lang="cs-CZ" sz="3200" dirty="0" err="1"/>
              <a:t>vo</a:t>
            </a:r>
            <a:r>
              <a:rPr lang="cs-CZ" sz="3200" dirty="0"/>
              <a:t> Filadelfii:</a:t>
            </a:r>
          </a:p>
          <a:p>
            <a:pPr algn="just">
              <a:buFontTx/>
              <a:buChar char="-"/>
            </a:pPr>
            <a:r>
              <a:rPr lang="cs-CZ" sz="3200" dirty="0" err="1"/>
              <a:t>odmietajú</a:t>
            </a:r>
            <a:r>
              <a:rPr lang="cs-CZ" sz="3200" dirty="0"/>
              <a:t> právo anglického </a:t>
            </a:r>
            <a:r>
              <a:rPr lang="cs-CZ" sz="3200" dirty="0" err="1"/>
              <a:t>parlametu</a:t>
            </a:r>
            <a:r>
              <a:rPr lang="cs-CZ" sz="3200" dirty="0"/>
              <a:t> </a:t>
            </a:r>
            <a:r>
              <a:rPr lang="cs-CZ" sz="3200" dirty="0" err="1"/>
              <a:t>zasahovať</a:t>
            </a:r>
            <a:r>
              <a:rPr lang="cs-CZ" sz="3200" dirty="0"/>
              <a:t> do </a:t>
            </a:r>
            <a:r>
              <a:rPr lang="cs-CZ" sz="3200" dirty="0" err="1"/>
              <a:t>vnútorných</a:t>
            </a:r>
            <a:r>
              <a:rPr lang="cs-CZ" sz="3200" dirty="0"/>
              <a:t> záležitostí </a:t>
            </a:r>
            <a:r>
              <a:rPr lang="cs-CZ" sz="3200" dirty="0" err="1"/>
              <a:t>kolónií</a:t>
            </a:r>
            <a:r>
              <a:rPr lang="cs-CZ" sz="3200" dirty="0"/>
              <a:t>;</a:t>
            </a:r>
          </a:p>
          <a:p>
            <a:pPr algn="just">
              <a:buFontTx/>
              <a:buChar char="-"/>
            </a:pPr>
            <a:r>
              <a:rPr lang="cs-CZ" sz="3200" dirty="0" err="1"/>
              <a:t>odmietajú</a:t>
            </a:r>
            <a:r>
              <a:rPr lang="cs-CZ" sz="3200" dirty="0"/>
              <a:t> </a:t>
            </a:r>
            <a:r>
              <a:rPr lang="cs-CZ" sz="3200" dirty="0" err="1"/>
              <a:t>všetky</a:t>
            </a:r>
            <a:r>
              <a:rPr lang="cs-CZ" sz="3200" dirty="0"/>
              <a:t> </a:t>
            </a:r>
            <a:r>
              <a:rPr lang="cs-CZ" sz="3200" dirty="0" err="1"/>
              <a:t>obmedzujúce</a:t>
            </a:r>
            <a:r>
              <a:rPr lang="cs-CZ" sz="3200" dirty="0"/>
              <a:t> zákony</a:t>
            </a:r>
          </a:p>
          <a:p>
            <a:pPr marL="0" indent="0" algn="just">
              <a:buNone/>
            </a:pPr>
            <a:endParaRPr lang="cs-CZ" sz="3200" dirty="0"/>
          </a:p>
        </p:txBody>
      </p:sp>
      <p:pic>
        <p:nvPicPr>
          <p:cNvPr id="7170" name="Picture 2" descr="https://upload.wikimedia.org/wikipedia/commons/thumb/9/99/Flickr_-_USCapitol_-_The_First_Continental_Congress%2C_1774.jpg/220px-Flickr_-_USCapitol_-_The_First_Continental_Congress%2C_1774.jpg">
            <a:extLst>
              <a:ext uri="{FF2B5EF4-FFF2-40B4-BE49-F238E27FC236}">
                <a16:creationId xmlns:a16="http://schemas.microsoft.com/office/drawing/2014/main" id="{A8D96C93-69F0-4D5F-858B-6C2049B68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90" y="3056102"/>
            <a:ext cx="4767663" cy="368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5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4338" y="159026"/>
            <a:ext cx="10292862" cy="6335107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endParaRPr lang="cs-CZ" sz="3200" b="1" dirty="0"/>
          </a:p>
          <a:p>
            <a:pPr algn="just">
              <a:buFontTx/>
              <a:buChar char="-"/>
            </a:pPr>
            <a:r>
              <a:rPr lang="cs-CZ" sz="3200" b="1" dirty="0"/>
              <a:t>vojna za </a:t>
            </a:r>
            <a:r>
              <a:rPr lang="cs-CZ" sz="3200" b="1" dirty="0" err="1"/>
              <a:t>nezávislosť</a:t>
            </a:r>
            <a:r>
              <a:rPr lang="cs-CZ" sz="3200" b="1" dirty="0"/>
              <a:t> USA 1775 – 1783:</a:t>
            </a:r>
          </a:p>
          <a:p>
            <a:pPr marL="0" indent="0" algn="just">
              <a:buNone/>
            </a:pPr>
            <a:endParaRPr lang="cs-CZ" sz="3200" b="1" dirty="0"/>
          </a:p>
          <a:p>
            <a:pPr algn="just">
              <a:buFontTx/>
              <a:buChar char="-"/>
            </a:pPr>
            <a:r>
              <a:rPr lang="cs-CZ" sz="3200" dirty="0"/>
              <a:t>1775 Briti </a:t>
            </a:r>
            <a:r>
              <a:rPr lang="cs-CZ" sz="3200" dirty="0" err="1"/>
              <a:t>chceli</a:t>
            </a:r>
            <a:r>
              <a:rPr lang="cs-CZ" sz="3200" dirty="0"/>
              <a:t> </a:t>
            </a:r>
            <a:r>
              <a:rPr lang="cs-CZ" sz="3200" dirty="0" err="1"/>
              <a:t>zničiť</a:t>
            </a:r>
            <a:r>
              <a:rPr lang="cs-CZ" sz="3200" dirty="0"/>
              <a:t> </a:t>
            </a:r>
            <a:r>
              <a:rPr lang="cs-CZ" sz="3200" dirty="0" err="1"/>
              <a:t>skladisko</a:t>
            </a:r>
            <a:r>
              <a:rPr lang="cs-CZ" sz="3200" dirty="0"/>
              <a:t> zbraní </a:t>
            </a:r>
            <a:r>
              <a:rPr lang="cs-CZ" sz="3200" dirty="0" err="1"/>
              <a:t>americkej</a:t>
            </a:r>
            <a:r>
              <a:rPr lang="cs-CZ" sz="3200" dirty="0"/>
              <a:t> domobrany </a:t>
            </a:r>
            <a:r>
              <a:rPr lang="cs-CZ" sz="3200" dirty="0" err="1"/>
              <a:t>pri</a:t>
            </a:r>
            <a:r>
              <a:rPr lang="cs-CZ" sz="3200" dirty="0"/>
              <a:t> Concorde</a:t>
            </a:r>
          </a:p>
          <a:p>
            <a:pPr marL="0" indent="0" algn="just">
              <a:buNone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  <a:p>
            <a:pPr algn="just">
              <a:buFontTx/>
              <a:buChar char="-"/>
            </a:pPr>
            <a:r>
              <a:rPr lang="cs-CZ" sz="3200" dirty="0"/>
              <a:t>1775 2. </a:t>
            </a:r>
            <a:r>
              <a:rPr lang="cs-CZ" sz="3200" dirty="0" err="1"/>
              <a:t>kontinentálny</a:t>
            </a:r>
            <a:r>
              <a:rPr lang="cs-CZ" sz="3200" dirty="0"/>
              <a:t> kongres </a:t>
            </a:r>
            <a:r>
              <a:rPr lang="cs-CZ" sz="3200" dirty="0" err="1"/>
              <a:t>vo</a:t>
            </a:r>
            <a:r>
              <a:rPr lang="cs-CZ" sz="3200" dirty="0"/>
              <a:t> Filadelfii – </a:t>
            </a:r>
            <a:r>
              <a:rPr lang="cs-CZ" sz="3200" dirty="0" err="1"/>
              <a:t>menoval</a:t>
            </a:r>
            <a:r>
              <a:rPr lang="cs-CZ" sz="3200" dirty="0"/>
              <a:t> G. </a:t>
            </a:r>
            <a:r>
              <a:rPr lang="cs-CZ" sz="3200" dirty="0" err="1"/>
              <a:t>Washingtona</a:t>
            </a:r>
            <a:r>
              <a:rPr lang="cs-CZ" sz="3200" dirty="0"/>
              <a:t> </a:t>
            </a:r>
            <a:r>
              <a:rPr lang="cs-CZ" sz="3200" dirty="0" err="1"/>
              <a:t>generálom</a:t>
            </a:r>
            <a:r>
              <a:rPr lang="cs-CZ" sz="3200" dirty="0"/>
              <a:t> a </a:t>
            </a:r>
            <a:r>
              <a:rPr lang="cs-CZ" sz="3200" dirty="0" err="1"/>
              <a:t>vrchným</a:t>
            </a:r>
            <a:r>
              <a:rPr lang="cs-CZ" sz="3200" dirty="0"/>
              <a:t> </a:t>
            </a:r>
            <a:r>
              <a:rPr lang="cs-CZ" sz="3200" dirty="0" err="1"/>
              <a:t>veliteľom</a:t>
            </a:r>
            <a:r>
              <a:rPr lang="cs-CZ" sz="3200" dirty="0"/>
              <a:t> armády</a:t>
            </a:r>
          </a:p>
          <a:p>
            <a:pPr algn="just">
              <a:buFontTx/>
              <a:buChar char="-"/>
            </a:pPr>
            <a:r>
              <a:rPr lang="cs-CZ" sz="3200" dirty="0" err="1"/>
              <a:t>petícia</a:t>
            </a:r>
            <a:r>
              <a:rPr lang="cs-CZ" sz="3200" dirty="0"/>
              <a:t> anglickému </a:t>
            </a:r>
            <a:r>
              <a:rPr lang="cs-CZ" sz="3200" dirty="0" err="1"/>
              <a:t>kráľovi</a:t>
            </a:r>
            <a:r>
              <a:rPr lang="cs-CZ" sz="3200" dirty="0"/>
              <a:t> – </a:t>
            </a:r>
            <a:r>
              <a:rPr lang="cs-CZ" sz="3200" dirty="0" err="1"/>
              <a:t>vernosť</a:t>
            </a:r>
            <a:r>
              <a:rPr lang="cs-CZ" sz="3200" dirty="0"/>
              <a:t> </a:t>
            </a:r>
            <a:r>
              <a:rPr lang="cs-CZ" sz="3200" dirty="0" err="1"/>
              <a:t>kráľovi</a:t>
            </a:r>
            <a:r>
              <a:rPr lang="cs-CZ" sz="3200" dirty="0"/>
              <a:t> </a:t>
            </a:r>
            <a:r>
              <a:rPr lang="cs-CZ" sz="3200" dirty="0" err="1"/>
              <a:t>výmenou</a:t>
            </a:r>
            <a:r>
              <a:rPr lang="cs-CZ" sz="3200" dirty="0"/>
              <a:t> za </a:t>
            </a:r>
            <a:r>
              <a:rPr lang="cs-CZ" sz="3200" dirty="0" err="1"/>
              <a:t>urovnanie</a:t>
            </a:r>
            <a:r>
              <a:rPr lang="cs-CZ" sz="3200" dirty="0"/>
              <a:t> konfliktu, </a:t>
            </a:r>
            <a:r>
              <a:rPr lang="cs-CZ" sz="3200" dirty="0" err="1"/>
              <a:t>odmietol</a:t>
            </a: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</p:txBody>
      </p:sp>
      <p:pic>
        <p:nvPicPr>
          <p:cNvPr id="3074" name="Picture 2" descr="https://upload.wikimedia.org/wikipedia/commons/thumb/5/59/British_Army_in_Concord_Detail.jpg/220px-British_Army_in_Concord_Detail.jpg">
            <a:extLst>
              <a:ext uri="{FF2B5EF4-FFF2-40B4-BE49-F238E27FC236}">
                <a16:creationId xmlns:a16="http://schemas.microsoft.com/office/drawing/2014/main" id="{2E35FC0B-4923-4E49-8240-E468AAEF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46868"/>
            <a:ext cx="2844706" cy="18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2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4338" y="159027"/>
            <a:ext cx="10292862" cy="361784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cs-CZ" sz="3200" b="1" dirty="0"/>
          </a:p>
          <a:p>
            <a:pPr algn="just">
              <a:buFontTx/>
              <a:buChar char="-"/>
            </a:pPr>
            <a:r>
              <a:rPr lang="cs-CZ" sz="3200" b="1" dirty="0"/>
              <a:t>4.7.1776 </a:t>
            </a:r>
            <a:r>
              <a:rPr lang="cs-CZ" sz="3200" b="1" dirty="0" err="1"/>
              <a:t>Američania</a:t>
            </a:r>
            <a:r>
              <a:rPr lang="cs-CZ" sz="3200" b="1" dirty="0"/>
              <a:t> vyhlásili </a:t>
            </a:r>
            <a:r>
              <a:rPr lang="cs-CZ" sz="3200" b="1" dirty="0" err="1"/>
              <a:t>nezávislosť</a:t>
            </a:r>
            <a:r>
              <a:rPr lang="cs-CZ" sz="3200" b="1" dirty="0"/>
              <a:t> (</a:t>
            </a:r>
            <a:r>
              <a:rPr lang="cs-CZ" sz="3200" b="1" dirty="0" err="1"/>
              <a:t>Declaration</a:t>
            </a:r>
            <a:r>
              <a:rPr lang="cs-CZ" sz="3200" b="1" dirty="0"/>
              <a:t>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Independence</a:t>
            </a:r>
            <a:r>
              <a:rPr lang="cs-CZ" sz="3200" b="1" dirty="0"/>
              <a:t>)</a:t>
            </a:r>
          </a:p>
          <a:p>
            <a:pPr algn="just">
              <a:buFontTx/>
              <a:buChar char="-"/>
            </a:pPr>
            <a:r>
              <a:rPr lang="cs-CZ" sz="3200" dirty="0" err="1"/>
              <a:t>autormi</a:t>
            </a:r>
            <a:r>
              <a:rPr lang="cs-CZ" sz="3200" dirty="0"/>
              <a:t> </a:t>
            </a:r>
            <a:r>
              <a:rPr lang="cs-CZ" sz="3200" dirty="0" err="1"/>
              <a:t>Deklarácie</a:t>
            </a:r>
            <a:r>
              <a:rPr lang="cs-CZ" sz="3200" dirty="0"/>
              <a:t> nezávislosti USA </a:t>
            </a:r>
            <a:r>
              <a:rPr lang="cs-CZ" sz="3200" dirty="0" err="1"/>
              <a:t>boli</a:t>
            </a:r>
            <a:r>
              <a:rPr lang="cs-CZ" sz="3200" dirty="0"/>
              <a:t> Thomas Jefferson, John Adams, Benjamin Franklin</a:t>
            </a:r>
          </a:p>
          <a:p>
            <a:pPr marL="0" indent="0" algn="just">
              <a:buNone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</p:txBody>
      </p:sp>
      <p:pic>
        <p:nvPicPr>
          <p:cNvPr id="8194" name="Picture 2" descr="https://upload.wikimedia.org/wikipedia/commons/thumb/8/8f/United_States_Declaration_of_Independence.jpg/220px-United_States_Declaration_of_Independence.jpg">
            <a:extLst>
              <a:ext uri="{FF2B5EF4-FFF2-40B4-BE49-F238E27FC236}">
                <a16:creationId xmlns:a16="http://schemas.microsoft.com/office/drawing/2014/main" id="{055833FB-334F-4A3A-8B78-27288CD97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74" y="2797791"/>
            <a:ext cx="3587226" cy="39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homas Jefferson">
            <a:extLst>
              <a:ext uri="{FF2B5EF4-FFF2-40B4-BE49-F238E27FC236}">
                <a16:creationId xmlns:a16="http://schemas.microsoft.com/office/drawing/2014/main" id="{889372DD-457E-4ED8-B66A-A2DDF476D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84" y="2797791"/>
            <a:ext cx="1970250" cy="257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John Adams">
            <a:extLst>
              <a:ext uri="{FF2B5EF4-FFF2-40B4-BE49-F238E27FC236}">
                <a16:creationId xmlns:a16="http://schemas.microsoft.com/office/drawing/2014/main" id="{BCCBD2E4-771A-4335-BC9C-55CB44767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4" y="3472032"/>
            <a:ext cx="1865534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enjamin Franklin">
            <a:extLst>
              <a:ext uri="{FF2B5EF4-FFF2-40B4-BE49-F238E27FC236}">
                <a16:creationId xmlns:a16="http://schemas.microsoft.com/office/drawing/2014/main" id="{83BAC32C-AF3B-4C6A-AB3E-A5555345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586" y="4025044"/>
            <a:ext cx="2001332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3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4338" y="191068"/>
            <a:ext cx="10292862" cy="666693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cs-CZ" sz="3200" b="1" dirty="0"/>
          </a:p>
          <a:p>
            <a:pPr algn="just">
              <a:buFontTx/>
              <a:buChar char="-"/>
            </a:pPr>
            <a:r>
              <a:rPr lang="cs-CZ" sz="3200" dirty="0"/>
              <a:t>1776 prvé bojové </a:t>
            </a:r>
            <a:r>
              <a:rPr lang="cs-CZ" sz="3200" dirty="0" err="1"/>
              <a:t>úspechy</a:t>
            </a:r>
            <a:r>
              <a:rPr lang="cs-CZ" sz="3200" dirty="0"/>
              <a:t> </a:t>
            </a:r>
            <a:r>
              <a:rPr lang="cs-CZ" sz="3200" dirty="0" err="1"/>
              <a:t>kolonistov</a:t>
            </a:r>
            <a:r>
              <a:rPr lang="cs-CZ" sz="3200" dirty="0"/>
              <a:t> </a:t>
            </a:r>
            <a:r>
              <a:rPr lang="cs-CZ" sz="3200" dirty="0" err="1"/>
              <a:t>pri</a:t>
            </a:r>
            <a:r>
              <a:rPr lang="cs-CZ" sz="3200" dirty="0"/>
              <a:t> </a:t>
            </a:r>
            <a:r>
              <a:rPr lang="cs-CZ" sz="3200" dirty="0" err="1"/>
              <a:t>Trentone</a:t>
            </a:r>
            <a:r>
              <a:rPr lang="cs-CZ" sz="3200" dirty="0"/>
              <a:t> a </a:t>
            </a:r>
            <a:r>
              <a:rPr lang="cs-CZ" sz="3200" dirty="0" err="1"/>
              <a:t>Princetone</a:t>
            </a:r>
            <a:r>
              <a:rPr lang="cs-CZ" sz="3200" dirty="0"/>
              <a:t> </a:t>
            </a:r>
            <a:r>
              <a:rPr lang="cs-CZ" sz="3200" dirty="0" err="1"/>
              <a:t>neďaleko</a:t>
            </a:r>
            <a:r>
              <a:rPr lang="cs-CZ" sz="3200" dirty="0"/>
              <a:t> New Yorku</a:t>
            </a:r>
          </a:p>
          <a:p>
            <a:pPr algn="just">
              <a:buFontTx/>
              <a:buChar char="-"/>
            </a:pPr>
            <a:r>
              <a:rPr lang="cs-CZ" sz="3200" dirty="0"/>
              <a:t>1777 </a:t>
            </a:r>
            <a:r>
              <a:rPr lang="cs-CZ" sz="3200" dirty="0" err="1"/>
              <a:t>víťazstvo</a:t>
            </a:r>
            <a:r>
              <a:rPr lang="cs-CZ" sz="3200" dirty="0"/>
              <a:t> </a:t>
            </a:r>
            <a:r>
              <a:rPr lang="cs-CZ" sz="3200" dirty="0" err="1"/>
              <a:t>pri</a:t>
            </a:r>
            <a:r>
              <a:rPr lang="cs-CZ" sz="3200" dirty="0"/>
              <a:t> </a:t>
            </a:r>
            <a:r>
              <a:rPr lang="cs-CZ" sz="3200" dirty="0" err="1"/>
              <a:t>Saratoge</a:t>
            </a:r>
            <a:endParaRPr lang="cs-CZ" sz="3200" dirty="0"/>
          </a:p>
          <a:p>
            <a:pPr algn="just">
              <a:buFontTx/>
              <a:buChar char="-"/>
            </a:pPr>
            <a:r>
              <a:rPr lang="cs-CZ" sz="3200" dirty="0"/>
              <a:t>pomoc </a:t>
            </a:r>
            <a:r>
              <a:rPr lang="cs-CZ" sz="3200" dirty="0" err="1"/>
              <a:t>Francúzov</a:t>
            </a:r>
            <a:r>
              <a:rPr lang="cs-CZ" sz="3200" dirty="0"/>
              <a:t>, </a:t>
            </a:r>
            <a:r>
              <a:rPr lang="cs-CZ" sz="3200" dirty="0" err="1"/>
              <a:t>Španielov</a:t>
            </a:r>
            <a:r>
              <a:rPr lang="cs-CZ" sz="3200" dirty="0"/>
              <a:t>, </a:t>
            </a:r>
            <a:r>
              <a:rPr lang="cs-CZ" sz="3200" dirty="0" err="1"/>
              <a:t>Holanďanov</a:t>
            </a:r>
            <a:endParaRPr lang="cs-CZ" sz="3200" dirty="0"/>
          </a:p>
          <a:p>
            <a:pPr algn="just">
              <a:buFontTx/>
              <a:buChar char="-"/>
            </a:pPr>
            <a:r>
              <a:rPr lang="cs-CZ" sz="3200" dirty="0"/>
              <a:t>1781 </a:t>
            </a:r>
            <a:r>
              <a:rPr lang="cs-CZ" sz="3200" dirty="0" err="1"/>
              <a:t>obsadenie</a:t>
            </a:r>
            <a:r>
              <a:rPr lang="cs-CZ" sz="3200" dirty="0"/>
              <a:t> </a:t>
            </a:r>
            <a:r>
              <a:rPr lang="cs-CZ" sz="3200" dirty="0" err="1"/>
              <a:t>Yorktownu</a:t>
            </a: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  <a:p>
            <a:pPr algn="just">
              <a:buFontTx/>
              <a:buChar char="-"/>
            </a:pPr>
            <a:r>
              <a:rPr lang="cs-CZ" sz="3200" dirty="0"/>
              <a:t>1783 </a:t>
            </a:r>
            <a:r>
              <a:rPr lang="cs-CZ" sz="3200" dirty="0" err="1"/>
              <a:t>Parížsky</a:t>
            </a:r>
            <a:r>
              <a:rPr lang="cs-CZ" sz="3200" dirty="0"/>
              <a:t> </a:t>
            </a:r>
            <a:r>
              <a:rPr lang="cs-CZ" sz="3200" dirty="0" err="1"/>
              <a:t>mier</a:t>
            </a:r>
            <a:r>
              <a:rPr lang="cs-CZ" sz="3200" dirty="0"/>
              <a:t>, </a:t>
            </a:r>
            <a:r>
              <a:rPr lang="cs-CZ" sz="3200" dirty="0" err="1"/>
              <a:t>Veľká</a:t>
            </a:r>
            <a:r>
              <a:rPr lang="cs-CZ" sz="3200" dirty="0"/>
              <a:t> </a:t>
            </a:r>
            <a:r>
              <a:rPr lang="cs-CZ" sz="3200" dirty="0" err="1"/>
              <a:t>Británia</a:t>
            </a:r>
            <a:r>
              <a:rPr lang="cs-CZ" sz="3200" dirty="0"/>
              <a:t> uznala </a:t>
            </a:r>
            <a:r>
              <a:rPr lang="cs-CZ" sz="3200" dirty="0" err="1"/>
              <a:t>nezávislosť</a:t>
            </a:r>
            <a:r>
              <a:rPr lang="cs-CZ" sz="3200" dirty="0"/>
              <a:t> USA</a:t>
            </a:r>
          </a:p>
          <a:p>
            <a:pPr algn="just">
              <a:buFontTx/>
              <a:buChar char="-"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</p:txBody>
      </p:sp>
      <p:pic>
        <p:nvPicPr>
          <p:cNvPr id="9218" name="Picture 2" descr="revolucia">
            <a:extLst>
              <a:ext uri="{FF2B5EF4-FFF2-40B4-BE49-F238E27FC236}">
                <a16:creationId xmlns:a16="http://schemas.microsoft.com/office/drawing/2014/main" id="{A300D362-B332-4B66-9A1C-E2F65B89D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585" y="3427292"/>
            <a:ext cx="3157938" cy="198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historyweb.dennikn.sk/uploads/Briti_sa_vzd%C3%A1vaj%C3%BA_po_bitke_pri_Saratoge.jpg">
            <a:extLst>
              <a:ext uri="{FF2B5EF4-FFF2-40B4-BE49-F238E27FC236}">
                <a16:creationId xmlns:a16="http://schemas.microsoft.com/office/drawing/2014/main" id="{73E90787-65C2-4770-9E1A-2EF5D9F3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93" y="3427293"/>
            <a:ext cx="3521122" cy="198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historyweb.dennikn.sk/uploads/Obliehanie_Yorktownu.jpg">
            <a:extLst>
              <a:ext uri="{FF2B5EF4-FFF2-40B4-BE49-F238E27FC236}">
                <a16:creationId xmlns:a16="http://schemas.microsoft.com/office/drawing/2014/main" id="{8067468A-2260-434D-9381-AFBB252B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85" y="3427293"/>
            <a:ext cx="3157939" cy="198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04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583</TotalTime>
  <Words>521</Words>
  <Application>Microsoft Office PowerPoint</Application>
  <PresentationFormat>Širokouhlá</PresentationFormat>
  <Paragraphs>82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3" baseType="lpstr">
      <vt:lpstr>Arial</vt:lpstr>
      <vt:lpstr>Corbel</vt:lpstr>
      <vt:lpstr>Paralaxa</vt:lpstr>
      <vt:lpstr>I. NA CESTE  K MODERNÝM NÁRODOM</vt:lpstr>
      <vt:lpstr>Boj kolonistov za nezávislosť – vznik USA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Sever proti Juhu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Koniec červeného muža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NA CESTE  K MODERNÝM NÁRODOM</dc:title>
  <dc:creator>Erika</dc:creator>
  <cp:lastModifiedBy>Erika</cp:lastModifiedBy>
  <cp:revision>325</cp:revision>
  <dcterms:created xsi:type="dcterms:W3CDTF">2018-10-01T08:13:13Z</dcterms:created>
  <dcterms:modified xsi:type="dcterms:W3CDTF">2019-01-07T10:51:43Z</dcterms:modified>
</cp:coreProperties>
</file>