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26. 11. 2019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789807"/>
            <a:ext cx="8568952" cy="1927225"/>
          </a:xfrm>
        </p:spPr>
        <p:txBody>
          <a:bodyPr/>
          <a:lstStyle/>
          <a:p>
            <a:pPr algn="ctr"/>
            <a:r>
              <a:rPr lang="sk-SK" sz="13800" b="1" cap="none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KYSLÍK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27784" y="3501008"/>
            <a:ext cx="4032448" cy="936104"/>
          </a:xfrm>
        </p:spPr>
        <p:txBody>
          <a:bodyPr/>
          <a:lstStyle/>
          <a:p>
            <a:pPr algn="ctr"/>
            <a:endParaRPr lang="sk-SK" dirty="0">
              <a:latin typeface="Tw Cen MT" panose="020B0602020104020603" pitchFamily="34" charset="-18"/>
            </a:endParaRPr>
          </a:p>
        </p:txBody>
      </p:sp>
      <p:pic>
        <p:nvPicPr>
          <p:cNvPr id="1026" name="Picture 2" descr="http://goldcoasthyperbaricoxygentherapy.com.au/wp-content/uploads/2015/06/HBOT-happy-lun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68807"/>
            <a:ext cx="26955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imgur.com/yuiAbk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wisegeek.com/oxygen-ele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15846"/>
            <a:ext cx="2880320" cy="27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9600" b="1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V skratke...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28800"/>
            <a:ext cx="7056784" cy="522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2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Snap ITC" panose="04040A07060A02020202" pitchFamily="82" charset="0"/>
              </a:rPr>
              <a:t>KYSLÍK – OXYGENIUM - O</a:t>
            </a:r>
            <a:endParaRPr lang="sk-SK" sz="3200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Tw Cen MT" panose="020B0602020104020603" pitchFamily="34" charset="-18"/>
            </a:endParaRP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kyslík bol objavený v roku 1774 vedcami </a:t>
            </a:r>
            <a:r>
              <a:rPr lang="sk-SK" sz="2800" i="1" dirty="0">
                <a:latin typeface="Tw Cen MT" panose="020B0602020104020603" pitchFamily="34" charset="-18"/>
              </a:rPr>
              <a:t>Carlom </a:t>
            </a:r>
            <a:r>
              <a:rPr lang="sk-SK" sz="2800" i="1" dirty="0" err="1">
                <a:latin typeface="Tw Cen MT" panose="020B0602020104020603" pitchFamily="34" charset="-18"/>
              </a:rPr>
              <a:t>Wilhelmom</a:t>
            </a:r>
            <a:r>
              <a:rPr lang="sk-SK" sz="2800" i="1" dirty="0">
                <a:latin typeface="Tw Cen MT" panose="020B0602020104020603" pitchFamily="34" charset="-18"/>
              </a:rPr>
              <a:t> </a:t>
            </a:r>
            <a:r>
              <a:rPr lang="sk-SK" sz="2800" i="1" dirty="0" err="1">
                <a:latin typeface="Tw Cen MT" panose="020B0602020104020603" pitchFamily="34" charset="-18"/>
              </a:rPr>
              <a:t>Scheelom</a:t>
            </a:r>
            <a:r>
              <a:rPr lang="sk-SK" sz="2800" dirty="0">
                <a:latin typeface="Tw Cen MT" panose="020B0602020104020603" pitchFamily="34" charset="-18"/>
              </a:rPr>
              <a:t> a </a:t>
            </a:r>
            <a:r>
              <a:rPr lang="sk-SK" sz="2800" i="1" dirty="0" err="1">
                <a:latin typeface="Tw Cen MT" panose="020B0602020104020603" pitchFamily="34" charset="-18"/>
              </a:rPr>
              <a:t>Josephom</a:t>
            </a:r>
            <a:r>
              <a:rPr lang="sk-SK" sz="2800" i="1" dirty="0">
                <a:latin typeface="Tw Cen MT" panose="020B0602020104020603" pitchFamily="34" charset="-18"/>
              </a:rPr>
              <a:t> </a:t>
            </a:r>
            <a:r>
              <a:rPr lang="sk-SK" sz="2800" i="1" dirty="0" err="1">
                <a:latin typeface="Tw Cen MT" panose="020B0602020104020603" pitchFamily="34" charset="-18"/>
              </a:rPr>
              <a:t>Priestlym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latinský názov </a:t>
            </a:r>
            <a:r>
              <a:rPr lang="sk-SK" sz="2800" dirty="0" err="1">
                <a:latin typeface="Tw Cen MT" panose="020B0602020104020603" pitchFamily="34" charset="-18"/>
              </a:rPr>
              <a:t>oxygenium</a:t>
            </a:r>
            <a:r>
              <a:rPr lang="sk-SK" sz="2800" dirty="0">
                <a:latin typeface="Tw Cen MT" panose="020B0602020104020603" pitchFamily="34" charset="-18"/>
              </a:rPr>
              <a:t> pochádza z grécky slov:</a:t>
            </a:r>
          </a:p>
          <a:p>
            <a:pPr lvl="1" algn="just"/>
            <a:r>
              <a:rPr lang="sk-SK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-18"/>
              </a:rPr>
              <a:t>oxys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-18"/>
              </a:rPr>
              <a:t> </a:t>
            </a:r>
            <a:r>
              <a:rPr lang="sk-SK" sz="2400" dirty="0">
                <a:latin typeface="Tw Cen MT" panose="020B0602020104020603" pitchFamily="34" charset="-18"/>
              </a:rPr>
              <a:t>= kyslý</a:t>
            </a:r>
          </a:p>
          <a:p>
            <a:pPr lvl="1" algn="just"/>
            <a:r>
              <a:rPr lang="sk-SK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-18"/>
              </a:rPr>
              <a:t>gennaó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-18"/>
              </a:rPr>
              <a:t> </a:t>
            </a:r>
            <a:r>
              <a:rPr lang="sk-SK" sz="2400" dirty="0">
                <a:latin typeface="Tw Cen MT" panose="020B0602020104020603" pitchFamily="34" charset="-18"/>
              </a:rPr>
              <a:t>= tvorím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kyslík je súčasťou vzduchu a je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rozšírený v prírode v zlúčeninách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s inými prvkami, najmä ako voda</a:t>
            </a:r>
          </a:p>
        </p:txBody>
      </p:sp>
      <p:pic>
        <p:nvPicPr>
          <p:cNvPr id="2050" name="Picture 2" descr="http://earthsciencechlorine.weebly.com/uploads/3/9/9/9/39992455/2159224.jpg?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56792"/>
            <a:ext cx="1839165" cy="25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odayinsci.com/P/Priestley_Joseph/PriestleyJoseph3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78120"/>
            <a:ext cx="1861584" cy="24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s272.pbsrc.com/albums/jj162/rebeccasblog/oxygentank.gif~c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600640"/>
            <a:ext cx="2257360" cy="22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9600" b="1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Kyslík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28800"/>
            <a:ext cx="6552728" cy="5229200"/>
          </a:xfrm>
        </p:spPr>
        <p:txBody>
          <a:bodyPr>
            <a:normAutofit/>
          </a:bodyPr>
          <a:lstStyle/>
          <a:p>
            <a:pPr algn="just"/>
            <a:r>
              <a:rPr lang="sk-SK" sz="2800" dirty="0">
                <a:latin typeface="Tw Cen MT" panose="020B0602020104020603" pitchFamily="34" charset="-18"/>
              </a:rPr>
              <a:t>atóm kyslíka má osem protónov, protónové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číslo má 8, a preto je ôsmy prvok v PSP, </a:t>
            </a: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vo vonkajšej (druhej) vrstve má šesť elektrónov, preto je umiestnený v VI.A skupine a v 2. perióde PSP, </a:t>
            </a:r>
          </a:p>
          <a:p>
            <a:pPr algn="just"/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v bežných podmienkach</a:t>
            </a:r>
            <a:r>
              <a:rPr lang="sk-SK" sz="2800" dirty="0">
                <a:latin typeface="Tw Cen MT" panose="020B0602020104020603" pitchFamily="34" charset="-18"/>
              </a:rPr>
              <a:t> je zložený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z </a:t>
            </a:r>
            <a:b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</a:b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molekúl O</a:t>
            </a:r>
            <a:r>
              <a:rPr lang="sk-SK" sz="2800" b="1" baseline="-25000" dirty="0">
                <a:solidFill>
                  <a:schemeClr val="accent5"/>
                </a:solidFill>
                <a:latin typeface="Tw Cen MT" panose="020B0602020104020603" pitchFamily="34" charset="-18"/>
              </a:rPr>
              <a:t>2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molekulový kyslík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O</a:t>
            </a:r>
            <a:r>
              <a:rPr lang="sk-SK" sz="2800" b="1" baseline="-25000" dirty="0">
                <a:solidFill>
                  <a:schemeClr val="accent5"/>
                </a:solidFill>
                <a:latin typeface="Tw Cen MT" panose="020B0602020104020603" pitchFamily="34" charset="-18"/>
              </a:rPr>
              <a:t>2</a:t>
            </a:r>
            <a:r>
              <a:rPr lang="sk-SK" sz="2800" dirty="0">
                <a:latin typeface="Tw Cen MT" panose="020B0602020104020603" pitchFamily="34" charset="-18"/>
              </a:rPr>
              <a:t> je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bezfarebná plynná látka</a:t>
            </a:r>
            <a:r>
              <a:rPr lang="sk-SK" sz="2800" dirty="0">
                <a:latin typeface="Tw Cen MT" panose="020B0602020104020603" pitchFamily="34" charset="-18"/>
              </a:rPr>
              <a:t>, v </a:t>
            </a:r>
            <a:r>
              <a:rPr lang="sk-SK" sz="28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kvapalnom</a:t>
            </a:r>
            <a:r>
              <a:rPr lang="sk-SK" sz="2800" dirty="0">
                <a:latin typeface="Tw Cen MT" panose="020B0602020104020603" pitchFamily="34" charset="-18"/>
              </a:rPr>
              <a:t> a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tuhom stave</a:t>
            </a:r>
            <a:r>
              <a:rPr lang="sk-SK" sz="2800" dirty="0">
                <a:latin typeface="Tw Cen MT" panose="020B0602020104020603" pitchFamily="34" charset="-18"/>
              </a:rPr>
              <a:t> je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svetlomodrý</a:t>
            </a:r>
          </a:p>
        </p:txBody>
      </p:sp>
      <p:sp>
        <p:nvSpPr>
          <p:cNvPr id="4" name="AutoShape 2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8" name="Picture 6" descr="https://upload.wikimedia.org/wikipedia/commons/thumb/f/f7/Electron_shell_008_Oxygen_-_no_label.svg/153px-Electron_shell_008_Oxygen_-_no_labe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84394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397.photobucket.com/albums/pp54/mabz_blue/oxyge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4744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.makeagif.com/media/8-20-2014/R532P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17118"/>
            <a:ext cx="4176464" cy="14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periodictable.com/Samples/008.10/s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3" t="13022"/>
          <a:stretch/>
        </p:blipFill>
        <p:spPr bwMode="auto">
          <a:xfrm>
            <a:off x="7034980" y="5043948"/>
            <a:ext cx="2289547" cy="212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620688"/>
            <a:ext cx="6552728" cy="6237312"/>
          </a:xfrm>
        </p:spPr>
        <p:txBody>
          <a:bodyPr>
            <a:normAutofit/>
          </a:bodyPr>
          <a:lstStyle/>
          <a:p>
            <a:pPr algn="just"/>
            <a:r>
              <a:rPr lang="sk-SK" sz="2800" dirty="0">
                <a:latin typeface="Tw Cen MT" panose="020B0602020104020603" pitchFamily="34" charset="-18"/>
              </a:rPr>
              <a:t>kyslík sa nachádza v atmosfére (21%) vo forme dvojatómových molekúl O</a:t>
            </a:r>
            <a:r>
              <a:rPr lang="sk-SK" sz="2800" baseline="-25000" dirty="0">
                <a:latin typeface="Tw Cen MT" panose="020B0602020104020603" pitchFamily="34" charset="-18"/>
              </a:rPr>
              <a:t>2</a:t>
            </a:r>
            <a:r>
              <a:rPr lang="sk-SK" sz="2800" dirty="0">
                <a:latin typeface="Tw Cen MT" panose="020B0602020104020603" pitchFamily="34" charset="-18"/>
              </a:rPr>
              <a:t>,</a:t>
            </a: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je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najrozšírenejší prvok v zemskej kôre </a:t>
            </a:r>
            <a:r>
              <a:rPr lang="sk-SK" sz="2800" dirty="0">
                <a:latin typeface="Tw Cen MT" panose="020B0602020104020603" pitchFamily="34" charset="-18"/>
              </a:rPr>
              <a:t>(v zlúčeninách),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v hydrosfére </a:t>
            </a:r>
            <a:r>
              <a:rPr lang="sk-SK" sz="2800" dirty="0">
                <a:latin typeface="Tw Cen MT" panose="020B0602020104020603" pitchFamily="34" charset="-18"/>
              </a:rPr>
              <a:t>sa nachádza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vo vode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je významný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biogénny prvok</a:t>
            </a:r>
            <a:r>
              <a:rPr lang="sk-SK" sz="2800" dirty="0">
                <a:latin typeface="Tw Cen MT" panose="020B0602020104020603" pitchFamily="34" charset="-18"/>
              </a:rPr>
              <a:t>, pre svoj život ho potrebujú živé organizmy – vo vode rozpustený kyslík umožňuje život vodným organizmom, </a:t>
            </a:r>
          </a:p>
          <a:p>
            <a:pPr algn="just"/>
            <a:r>
              <a:rPr lang="sk-SK" sz="2800" dirty="0">
                <a:latin typeface="Tw Cen MT" panose="020B0602020104020603" pitchFamily="34" charset="-18"/>
              </a:rPr>
              <a:t>kyslík je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silné oxidačné činidlo </a:t>
            </a:r>
            <a:r>
              <a:rPr lang="sk-SK" sz="2800" dirty="0">
                <a:latin typeface="Tw Cen MT" panose="020B0602020104020603" pitchFamily="34" charset="-18"/>
              </a:rPr>
              <a:t>– až na halogény, vzácne plyny a niektoré ušľachtilé kovy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sa zlučuje so všetkými prvkami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</a:p>
          <a:p>
            <a:pPr algn="just"/>
            <a:endParaRPr lang="sk-SK" sz="2800" i="1" dirty="0">
              <a:solidFill>
                <a:schemeClr val="accent5"/>
              </a:solidFill>
              <a:latin typeface="Tw Cen MT" panose="020B0602020104020603" pitchFamily="34" charset="-18"/>
            </a:endParaRPr>
          </a:p>
        </p:txBody>
      </p:sp>
      <p:sp>
        <p:nvSpPr>
          <p:cNvPr id="4" name="AutoShape 2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0" name="Picture 4" descr="http://www.prvky.com/images/slozeni-zemske-kury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3034" r="26066" b="14078"/>
          <a:stretch/>
        </p:blipFill>
        <p:spPr bwMode="auto">
          <a:xfrm>
            <a:off x="6660232" y="548678"/>
            <a:ext cx="2483768" cy="20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8080890" y="1294143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O</a:t>
            </a:r>
            <a:r>
              <a:rPr lang="sk-SK" sz="2800" b="1" baseline="-25000" dirty="0"/>
              <a:t>2</a:t>
            </a:r>
            <a:endParaRPr lang="sk-SK" b="1" baseline="-25000" dirty="0"/>
          </a:p>
        </p:txBody>
      </p:sp>
      <p:sp>
        <p:nvSpPr>
          <p:cNvPr id="13" name="BlokTextu 12"/>
          <p:cNvSpPr txBox="1"/>
          <p:nvPr/>
        </p:nvSpPr>
        <p:spPr>
          <a:xfrm>
            <a:off x="7097950" y="1499016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Si</a:t>
            </a:r>
            <a:endParaRPr lang="sk-SK" b="1" baseline="-25000" dirty="0"/>
          </a:p>
        </p:txBody>
      </p:sp>
      <p:sp>
        <p:nvSpPr>
          <p:cNvPr id="14" name="BlokTextu 13"/>
          <p:cNvSpPr txBox="1"/>
          <p:nvPr/>
        </p:nvSpPr>
        <p:spPr>
          <a:xfrm>
            <a:off x="6681607" y="1040761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/>
              <a:t>Al</a:t>
            </a:r>
            <a:endParaRPr lang="sk-SK" b="1" baseline="-25000" dirty="0"/>
          </a:p>
        </p:txBody>
      </p:sp>
      <p:pic>
        <p:nvPicPr>
          <p:cNvPr id="4102" name="Picture 6" descr="https://media.giphy.com/media/ucaqqmnJ4imAw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36912"/>
            <a:ext cx="2867228" cy="21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all oxygen mixed liquid cott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50" y="4787334"/>
            <a:ext cx="2296154" cy="20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19492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9600" b="1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Ozón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229200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Tw Cen MT" panose="020B0602020104020603" pitchFamily="34" charset="-18"/>
              </a:rPr>
              <a:t>je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nestálejšia forma kyslíka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zložená z molekúl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O3</a:t>
            </a:r>
            <a:r>
              <a:rPr lang="sk-SK" sz="2800" dirty="0">
                <a:latin typeface="Tw Cen MT" panose="020B0602020104020603" pitchFamily="34" charset="-18"/>
              </a:rPr>
              <a:t>, je to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zapáchajúci plyn</a:t>
            </a:r>
            <a:r>
              <a:rPr lang="sk-SK" sz="2800" dirty="0">
                <a:latin typeface="Tw Cen MT" panose="020B0602020104020603" pitchFamily="34" charset="-18"/>
              </a:rPr>
              <a:t> 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v malých množstvách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vzniká počas búrok</a:t>
            </a:r>
            <a:r>
              <a:rPr lang="sk-SK" sz="2800" dirty="0">
                <a:latin typeface="Tw Cen MT" panose="020B0602020104020603" pitchFamily="34" charset="-18"/>
              </a:rPr>
              <a:t>,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pri zváraní a fotokopírovacích strojoch, 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ozón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v prízemnej vrstve je jedovatý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jedovatý je pre rastliny, najmä smreky, 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významný je v hornej vrstve atmosféry, </a:t>
            </a:r>
            <a:br>
              <a:rPr lang="sk-SK" sz="2800" dirty="0">
                <a:latin typeface="Tw Cen MT" panose="020B0602020104020603" pitchFamily="34" charset="-18"/>
              </a:rPr>
            </a:br>
            <a:r>
              <a:rPr lang="sk-SK" sz="2800" dirty="0">
                <a:latin typeface="Tw Cen MT" panose="020B0602020104020603" pitchFamily="34" charset="-18"/>
              </a:rPr>
              <a:t>lebo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zachytáva časť slnečného a</a:t>
            </a:r>
            <a:b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</a:b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kozmického žiarenia</a:t>
            </a:r>
            <a:r>
              <a:rPr lang="sk-SK" sz="2800" dirty="0">
                <a:latin typeface="Tw Cen MT" panose="020B0602020104020603" pitchFamily="34" charset="-18"/>
              </a:rPr>
              <a:t>, </a:t>
            </a:r>
          </a:p>
          <a:p>
            <a:pPr algn="just"/>
            <a:endParaRPr lang="sk-SK" sz="2800" i="1" dirty="0">
              <a:solidFill>
                <a:schemeClr val="accent5"/>
              </a:solidFill>
              <a:latin typeface="Tw Cen MT" panose="020B0602020104020603" pitchFamily="34" charset="-18"/>
            </a:endParaRPr>
          </a:p>
        </p:txBody>
      </p:sp>
      <p:sp>
        <p:nvSpPr>
          <p:cNvPr id="4" name="AutoShape 2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4" name="Picture 4" descr="http://www.arctic-spas.cz/obrazy/ozon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92"/>
          <a:stretch/>
        </p:blipFill>
        <p:spPr bwMode="auto">
          <a:xfrm>
            <a:off x="5148064" y="44624"/>
            <a:ext cx="3863260" cy="222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.ceskatelevize.cz/program/porady/10315081586/foto09/212411058140018/11936_02.jpg?13682143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70" y="4919228"/>
            <a:ext cx="3153230" cy="19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shmu.sk/File/ExtraFiles/ODBORNE_AKTUALITY/images/kmis/Fig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75419"/>
            <a:ext cx="2843809" cy="284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9600" b="1" spc="0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Využitie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628800"/>
            <a:ext cx="5616624" cy="5229200"/>
          </a:xfrm>
        </p:spPr>
        <p:txBody>
          <a:bodyPr>
            <a:normAutofit/>
          </a:bodyPr>
          <a:lstStyle/>
          <a:p>
            <a:pPr algn="just"/>
            <a:r>
              <a:rPr lang="sk-SK" sz="2800" dirty="0">
                <a:latin typeface="Tw Cen MT" panose="020B0602020104020603" pitchFamily="34" charset="-18"/>
              </a:rPr>
              <a:t>využitie kyslíka je mnohostranné, využíva sa v:</a:t>
            </a:r>
          </a:p>
          <a:p>
            <a:pPr lvl="1" algn="just"/>
            <a:r>
              <a:rPr lang="sk-SK" sz="24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priemysle pri rezaní a zváraní kovov spolu s vodíkom</a:t>
            </a:r>
          </a:p>
          <a:p>
            <a:pPr lvl="1" algn="just"/>
            <a:r>
              <a:rPr lang="sk-SK" sz="24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lekárstve v dýchacích prístrojoch</a:t>
            </a:r>
          </a:p>
          <a:p>
            <a:pPr lvl="1" algn="just"/>
            <a:r>
              <a:rPr lang="sk-SK" sz="2400" i="1" dirty="0">
                <a:solidFill>
                  <a:schemeClr val="accent5"/>
                </a:solidFill>
                <a:latin typeface="Tw Cen MT" panose="020B0602020104020603" pitchFamily="34" charset="-18"/>
              </a:rPr>
              <a:t>letectve ako palivo v kozmických raketách</a:t>
            </a:r>
          </a:p>
          <a:p>
            <a:r>
              <a:rPr lang="sk-SK" sz="2800" dirty="0">
                <a:latin typeface="Tw Cen MT" panose="020B0602020104020603" pitchFamily="34" charset="-18"/>
              </a:rPr>
              <a:t>kyslík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sa prepravuje </a:t>
            </a:r>
            <a:r>
              <a:rPr lang="sk-SK" sz="2800" dirty="0">
                <a:latin typeface="Tw Cen MT" panose="020B0602020104020603" pitchFamily="34" charset="-18"/>
              </a:rPr>
              <a:t>v tlakových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oceľových fľašiach</a:t>
            </a:r>
            <a:r>
              <a:rPr lang="sk-SK" sz="2800" dirty="0">
                <a:latin typeface="Tw Cen MT" panose="020B0602020104020603" pitchFamily="34" charset="-18"/>
              </a:rPr>
              <a:t>, ktoré sa označujú </a:t>
            </a:r>
            <a:r>
              <a:rPr lang="sk-SK" sz="2800" b="1" dirty="0">
                <a:solidFill>
                  <a:schemeClr val="accent5"/>
                </a:solidFill>
                <a:latin typeface="Tw Cen MT" panose="020B0602020104020603" pitchFamily="34" charset="-18"/>
              </a:rPr>
              <a:t>modrým pruhom</a:t>
            </a:r>
          </a:p>
          <a:p>
            <a:pPr lvl="1" algn="just"/>
            <a:endParaRPr lang="sk-SK" i="1" dirty="0">
              <a:solidFill>
                <a:schemeClr val="accent5"/>
              </a:solidFill>
              <a:latin typeface="Tw Cen MT" panose="020B0602020104020603" pitchFamily="34" charset="-18"/>
            </a:endParaRPr>
          </a:p>
        </p:txBody>
      </p:sp>
      <p:sp>
        <p:nvSpPr>
          <p:cNvPr id="4" name="AutoShape 2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http://upload.wikimedia.org/wikipedia/commons/b/b1/Electron_shell_008_Oxygen_(diatomic_nonmetal)_-_no_label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146" name="Picture 2" descr="http://www.vyzbrojna.cz/upload/foto/saturn-s2-99-vzduchovy-dychaci-pristroj-8566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8920"/>
            <a:ext cx="4473095" cy="33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gasmonta.pandadesign.sk/userfiles/images/Acetylene-We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94" y="1686595"/>
            <a:ext cx="2232248" cy="19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vtm.e15.cz/files/imagecache/dust_filerenderer_superbig/upload/aktuality/4402/anal_za_vesm_rn__stanice_iss_po_nehod__progressu__4e64f32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3" b="90000" l="9987" r="8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18" y="290615"/>
            <a:ext cx="2932888" cy="45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9.cz/iR/importprodukt-orig/0b4/0b4b2cacd3b064625908934a965bc862--mmf100x10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904">
            <a:off x="3514163" y="4745313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asnosť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, klas. ver.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asnosť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89</TotalTime>
  <Words>177</Words>
  <Application>Microsoft Office PowerPoint</Application>
  <PresentationFormat>Prezentácia na obrazovke (4:3)</PresentationFormat>
  <Paragraphs>31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0" baseType="lpstr">
      <vt:lpstr>Arial</vt:lpstr>
      <vt:lpstr>Snap ITC</vt:lpstr>
      <vt:lpstr>Tw Cen MT</vt:lpstr>
      <vt:lpstr>Jasnosť</vt:lpstr>
      <vt:lpstr>KYSLÍK</vt:lpstr>
      <vt:lpstr>V skratke...</vt:lpstr>
      <vt:lpstr>Kyslík</vt:lpstr>
      <vt:lpstr>Prezentácia programu PowerPoint</vt:lpstr>
      <vt:lpstr>Ozón</vt:lpstr>
      <vt:lpstr>Využitie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KYSLÍK</dc:title>
  <dc:creator>User</dc:creator>
  <cp:lastModifiedBy>Učiteľ</cp:lastModifiedBy>
  <cp:revision>11</cp:revision>
  <dcterms:created xsi:type="dcterms:W3CDTF">2016-08-14T10:55:07Z</dcterms:created>
  <dcterms:modified xsi:type="dcterms:W3CDTF">2019-11-26T09:14:52Z</dcterms:modified>
</cp:coreProperties>
</file>