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28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50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2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10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70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114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391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9497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24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10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589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969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305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204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33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879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252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AAA6-9F3F-4DE6-B3D3-5E8FED62976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DD3B-CD57-4E30-BE4F-9517C29E29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90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sk/url?sa=i&amp;rct=j&amp;q=&amp;esrc=s&amp;source=images&amp;cd=&amp;cad=rja&amp;uact=8&amp;ved=2ahUKEwiQqYDKtbLZAhXNLVAKHaf6C1QQjRx6BAgAEAY&amp;url=http://www.hradiska.sk/2015/01/vidiecke-opevnene-sidlisko.html&amp;psig=AOvVaw0GhBLHVlR76TkErEKytVAZ&amp;ust=151914432093477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DEC7E-30AA-4B4D-AD3C-C81EB4F24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505" y="1220309"/>
            <a:ext cx="11419367" cy="3162490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SME </a:t>
            </a:r>
            <a:r>
              <a:rPr lang="sk-SK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BýVALI</a:t>
            </a:r>
            <a:r>
              <a:rPr lang="sk-SK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MINULOSTI </a:t>
            </a:r>
            <a:b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</a:t>
            </a:r>
            <a:r>
              <a:rPr lang="sk-SK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BýVAME</a:t>
            </a:r>
            <a:r>
              <a:rPr lang="sk-SK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DNES?</a:t>
            </a:r>
          </a:p>
        </p:txBody>
      </p:sp>
    </p:spTree>
    <p:extLst>
      <p:ext uri="{BB962C8B-B14F-4D97-AF65-F5344CB8AC3E}">
        <p14:creationId xmlns:p14="http://schemas.microsoft.com/office/powerpoint/2010/main" val="180274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0546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v MESTE...</a:t>
            </a:r>
          </a:p>
        </p:txBody>
      </p:sp>
      <p:sp>
        <p:nvSpPr>
          <p:cNvPr id="4" name="Bublina: šípka nahor 3">
            <a:extLst>
              <a:ext uri="{FF2B5EF4-FFF2-40B4-BE49-F238E27FC236}">
                <a16:creationId xmlns:a16="http://schemas.microsoft.com/office/drawing/2014/main" id="{CA4A974D-27E6-40B8-8FE9-E8B255766C36}"/>
              </a:ext>
            </a:extLst>
          </p:cNvPr>
          <p:cNvSpPr/>
          <p:nvPr/>
        </p:nvSpPr>
        <p:spPr>
          <a:xfrm>
            <a:off x="516835" y="123576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hustejšie osídlenie</a:t>
            </a:r>
          </a:p>
        </p:txBody>
      </p:sp>
      <p:sp>
        <p:nvSpPr>
          <p:cNvPr id="5" name="Bublina: šípka nahor 4">
            <a:extLst>
              <a:ext uri="{FF2B5EF4-FFF2-40B4-BE49-F238E27FC236}">
                <a16:creationId xmlns:a16="http://schemas.microsoft.com/office/drawing/2014/main" id="{2A85A647-FFC1-47E3-8CF2-4B030404FB63}"/>
              </a:ext>
            </a:extLst>
          </p:cNvPr>
          <p:cNvSpPr/>
          <p:nvPr/>
        </p:nvSpPr>
        <p:spPr>
          <a:xfrm>
            <a:off x="516835" y="2944581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remeselníci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27A69B6A-59BB-4EAD-99D2-6559F5355EFF}"/>
              </a:ext>
            </a:extLst>
          </p:cNvPr>
          <p:cNvSpPr/>
          <p:nvPr/>
        </p:nvSpPr>
        <p:spPr>
          <a:xfrm>
            <a:off x="477079" y="465339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vznik obchodu</a:t>
            </a:r>
          </a:p>
        </p:txBody>
      </p:sp>
      <p:pic>
        <p:nvPicPr>
          <p:cNvPr id="8194" name="Picture 2" descr="UK city life cartoon - Political Cartoonist Gary Barker Cartoons">
            <a:extLst>
              <a:ext uri="{FF2B5EF4-FFF2-40B4-BE49-F238E27FC236}">
                <a16:creationId xmlns:a16="http://schemas.microsoft.com/office/drawing/2014/main" id="{C3B65242-0955-488E-92F6-E4FC69E7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90" y="1374613"/>
            <a:ext cx="6276975" cy="35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ndianapolis Welcome to the City - UGA Alumni">
            <a:extLst>
              <a:ext uri="{FF2B5EF4-FFF2-40B4-BE49-F238E27FC236}">
                <a16:creationId xmlns:a16="http://schemas.microsoft.com/office/drawing/2014/main" id="{12ED6206-B476-4E00-8EC0-A31D489A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3" y="4960929"/>
            <a:ext cx="6445941" cy="16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1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nline riešenie úloh: Pracovné listy">
            <a:extLst>
              <a:ext uri="{FF2B5EF4-FFF2-40B4-BE49-F238E27FC236}">
                <a16:creationId xmlns:a16="http://schemas.microsoft.com/office/drawing/2014/main" id="{9F4F2CDB-D5C8-4C98-B10F-761FF5F5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69" y="1020417"/>
            <a:ext cx="5414961" cy="39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72956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MEŠťANIA</a:t>
            </a:r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sp>
        <p:nvSpPr>
          <p:cNvPr id="4" name="Bublina: šípka nahor 3">
            <a:extLst>
              <a:ext uri="{FF2B5EF4-FFF2-40B4-BE49-F238E27FC236}">
                <a16:creationId xmlns:a16="http://schemas.microsoft.com/office/drawing/2014/main" id="{CA4A974D-27E6-40B8-8FE9-E8B255766C36}"/>
              </a:ext>
            </a:extLst>
          </p:cNvPr>
          <p:cNvSpPr/>
          <p:nvPr/>
        </p:nvSpPr>
        <p:spPr>
          <a:xfrm>
            <a:off x="516835" y="123576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námestie – vznik trhov</a:t>
            </a:r>
          </a:p>
        </p:txBody>
      </p:sp>
      <p:sp>
        <p:nvSpPr>
          <p:cNvPr id="5" name="Bublina: šípka nahor 4">
            <a:extLst>
              <a:ext uri="{FF2B5EF4-FFF2-40B4-BE49-F238E27FC236}">
                <a16:creationId xmlns:a16="http://schemas.microsoft.com/office/drawing/2014/main" id="{2A85A647-FFC1-47E3-8CF2-4B030404FB63}"/>
              </a:ext>
            </a:extLst>
          </p:cNvPr>
          <p:cNvSpPr/>
          <p:nvPr/>
        </p:nvSpPr>
        <p:spPr>
          <a:xfrm>
            <a:off x="516835" y="2944581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výmenný obchod - barter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27A69B6A-59BB-4EAD-99D2-6559F5355EFF}"/>
              </a:ext>
            </a:extLst>
          </p:cNvPr>
          <p:cNvSpPr/>
          <p:nvPr/>
        </p:nvSpPr>
        <p:spPr>
          <a:xfrm>
            <a:off x="477079" y="465339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mince – peňažný obchod</a:t>
            </a:r>
          </a:p>
        </p:txBody>
      </p:sp>
      <p:pic>
        <p:nvPicPr>
          <p:cNvPr id="9220" name="Picture 4" descr="Libor Malý: Ekonomika darem + úzce související články a videa – Věk Zlatého  Světla - Age of Golden Light">
            <a:extLst>
              <a:ext uri="{FF2B5EF4-FFF2-40B4-BE49-F238E27FC236}">
                <a16:creationId xmlns:a16="http://schemas.microsoft.com/office/drawing/2014/main" id="{D1236882-41D4-4AF5-B8DD-D13EFEAF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13" y="5000486"/>
            <a:ext cx="712967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3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0546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TRHY...</a:t>
            </a:r>
          </a:p>
        </p:txBody>
      </p:sp>
      <p:pic>
        <p:nvPicPr>
          <p:cNvPr id="10246" name="Picture 6" descr="Středověké obchodní stezky: Trhy v Champagne ochraňoval sám král –  Epochaplus.cz">
            <a:extLst>
              <a:ext uri="{FF2B5EF4-FFF2-40B4-BE49-F238E27FC236}">
                <a16:creationId xmlns:a16="http://schemas.microsoft.com/office/drawing/2014/main" id="{FAC3FEC4-6CE6-4340-B976-CF2B462F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7" y="2067338"/>
            <a:ext cx="6338986" cy="449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Z: Kutnohorská iluminace - Artalk.cz">
            <a:extLst>
              <a:ext uri="{FF2B5EF4-FFF2-40B4-BE49-F238E27FC236}">
                <a16:creationId xmlns:a16="http://schemas.microsoft.com/office/drawing/2014/main" id="{93A65A06-FD60-4AC5-9393-1862E855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38055"/>
            <a:ext cx="4552950" cy="521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7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0546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SPOZNÁŠ REMESLO?</a:t>
            </a:r>
          </a:p>
        </p:txBody>
      </p:sp>
      <p:pic>
        <p:nvPicPr>
          <p:cNvPr id="11266" name="Picture 2" descr="Rezbárstvo - Slovakia.travel">
            <a:extLst>
              <a:ext uri="{FF2B5EF4-FFF2-40B4-BE49-F238E27FC236}">
                <a16:creationId xmlns:a16="http://schemas.microsoft.com/office/drawing/2014/main" id="{B243E4B4-5389-45B6-ABFE-45C0CACA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" y="1592632"/>
            <a:ext cx="4134678" cy="49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áme ďalší zápis v UNESCO: Na Zoznam kultúrneho dedičstva zapísali naše  drotárstvo | Dromedár.sk">
            <a:extLst>
              <a:ext uri="{FF2B5EF4-FFF2-40B4-BE49-F238E27FC236}">
                <a16:creationId xmlns:a16="http://schemas.microsoft.com/office/drawing/2014/main" id="{AB2B34E2-CED9-4081-8D39-EFDBEAE7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12" y="1485694"/>
            <a:ext cx="5888105" cy="51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: odstrihnuté protiľahlé rohy 2">
            <a:extLst>
              <a:ext uri="{FF2B5EF4-FFF2-40B4-BE49-F238E27FC236}">
                <a16:creationId xmlns:a16="http://schemas.microsoft.com/office/drawing/2014/main" id="{A0429706-12ED-4130-B431-56F85059BB3C}"/>
              </a:ext>
            </a:extLst>
          </p:cNvPr>
          <p:cNvSpPr/>
          <p:nvPr/>
        </p:nvSpPr>
        <p:spPr>
          <a:xfrm>
            <a:off x="556591" y="6016487"/>
            <a:ext cx="3949148" cy="43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rezbárstvo</a:t>
            </a:r>
          </a:p>
        </p:txBody>
      </p:sp>
      <p:sp>
        <p:nvSpPr>
          <p:cNvPr id="8" name="Obdĺžnik: odstrihnuté protiľahlé rohy 7">
            <a:extLst>
              <a:ext uri="{FF2B5EF4-FFF2-40B4-BE49-F238E27FC236}">
                <a16:creationId xmlns:a16="http://schemas.microsoft.com/office/drawing/2014/main" id="{09A5294C-5F93-40A0-BB55-CE33218384A1}"/>
              </a:ext>
            </a:extLst>
          </p:cNvPr>
          <p:cNvSpPr/>
          <p:nvPr/>
        </p:nvSpPr>
        <p:spPr>
          <a:xfrm>
            <a:off x="5555146" y="6104997"/>
            <a:ext cx="3949148" cy="43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drotárstvo</a:t>
            </a:r>
          </a:p>
        </p:txBody>
      </p:sp>
      <p:sp>
        <p:nvSpPr>
          <p:cNvPr id="4" name="Obdĺžnik: odstrihnuté protiľahlé rohy 3">
            <a:extLst>
              <a:ext uri="{FF2B5EF4-FFF2-40B4-BE49-F238E27FC236}">
                <a16:creationId xmlns:a16="http://schemas.microsoft.com/office/drawing/2014/main" id="{39756506-1444-46A4-B1DD-7C8020E5A76D}"/>
              </a:ext>
            </a:extLst>
          </p:cNvPr>
          <p:cNvSpPr/>
          <p:nvPr/>
        </p:nvSpPr>
        <p:spPr>
          <a:xfrm>
            <a:off x="337931" y="1380402"/>
            <a:ext cx="573156" cy="108522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" name="Obdĺžnik: odstrihnuté protiľahlé rohy 9">
            <a:extLst>
              <a:ext uri="{FF2B5EF4-FFF2-40B4-BE49-F238E27FC236}">
                <a16:creationId xmlns:a16="http://schemas.microsoft.com/office/drawing/2014/main" id="{EAA66928-295A-4301-8598-7E2F41DC8D2C}"/>
              </a:ext>
            </a:extLst>
          </p:cNvPr>
          <p:cNvSpPr/>
          <p:nvPr/>
        </p:nvSpPr>
        <p:spPr>
          <a:xfrm>
            <a:off x="5495512" y="1447388"/>
            <a:ext cx="573156" cy="108522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52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0546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SPOZNÁŠ REMESLO?</a:t>
            </a:r>
          </a:p>
        </p:txBody>
      </p:sp>
      <p:pic>
        <p:nvPicPr>
          <p:cNvPr id="12290" name="Picture 2" descr="Umelecké kováčstvo-Umelecký kováč-Umelecké zámočnictvo.maxart.">
            <a:extLst>
              <a:ext uri="{FF2B5EF4-FFF2-40B4-BE49-F238E27FC236}">
                <a16:creationId xmlns:a16="http://schemas.microsoft.com/office/drawing/2014/main" id="{B80AD24D-8930-47C5-B47C-C4B85EDA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1" y="1203819"/>
            <a:ext cx="4909930" cy="54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: odstrihnuté protiľahlé rohy 2">
            <a:extLst>
              <a:ext uri="{FF2B5EF4-FFF2-40B4-BE49-F238E27FC236}">
                <a16:creationId xmlns:a16="http://schemas.microsoft.com/office/drawing/2014/main" id="{A0429706-12ED-4130-B431-56F85059BB3C}"/>
              </a:ext>
            </a:extLst>
          </p:cNvPr>
          <p:cNvSpPr/>
          <p:nvPr/>
        </p:nvSpPr>
        <p:spPr>
          <a:xfrm>
            <a:off x="556591" y="6016487"/>
            <a:ext cx="3949148" cy="43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kováčstvo</a:t>
            </a:r>
          </a:p>
        </p:txBody>
      </p:sp>
      <p:pic>
        <p:nvPicPr>
          <p:cNvPr id="12292" name="Picture 4" descr="4KISS - KRAJČÍRSTVO | CENTRAL">
            <a:extLst>
              <a:ext uri="{FF2B5EF4-FFF2-40B4-BE49-F238E27FC236}">
                <a16:creationId xmlns:a16="http://schemas.microsoft.com/office/drawing/2014/main" id="{B1E6EE0C-EE15-4488-90C7-8ABFC222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95" y="1295964"/>
            <a:ext cx="5715000" cy="53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: odstrihnuté protiľahlé rohy 7">
            <a:extLst>
              <a:ext uri="{FF2B5EF4-FFF2-40B4-BE49-F238E27FC236}">
                <a16:creationId xmlns:a16="http://schemas.microsoft.com/office/drawing/2014/main" id="{09A5294C-5F93-40A0-BB55-CE33218384A1}"/>
              </a:ext>
            </a:extLst>
          </p:cNvPr>
          <p:cNvSpPr/>
          <p:nvPr/>
        </p:nvSpPr>
        <p:spPr>
          <a:xfrm>
            <a:off x="5555146" y="6104997"/>
            <a:ext cx="3949148" cy="43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krajčírstvo</a:t>
            </a:r>
          </a:p>
        </p:txBody>
      </p:sp>
      <p:sp>
        <p:nvSpPr>
          <p:cNvPr id="4" name="Obdĺžnik: odstrihnuté protiľahlé rohy 3">
            <a:extLst>
              <a:ext uri="{FF2B5EF4-FFF2-40B4-BE49-F238E27FC236}">
                <a16:creationId xmlns:a16="http://schemas.microsoft.com/office/drawing/2014/main" id="{39756506-1444-46A4-B1DD-7C8020E5A76D}"/>
              </a:ext>
            </a:extLst>
          </p:cNvPr>
          <p:cNvSpPr/>
          <p:nvPr/>
        </p:nvSpPr>
        <p:spPr>
          <a:xfrm>
            <a:off x="337931" y="1380402"/>
            <a:ext cx="573156" cy="108522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Obdĺžnik: odstrihnuté protiľahlé rohy 9">
            <a:extLst>
              <a:ext uri="{FF2B5EF4-FFF2-40B4-BE49-F238E27FC236}">
                <a16:creationId xmlns:a16="http://schemas.microsoft.com/office/drawing/2014/main" id="{EAA66928-295A-4301-8598-7E2F41DC8D2C}"/>
              </a:ext>
            </a:extLst>
          </p:cNvPr>
          <p:cNvSpPr/>
          <p:nvPr/>
        </p:nvSpPr>
        <p:spPr>
          <a:xfrm>
            <a:off x="5495512" y="1447388"/>
            <a:ext cx="573156" cy="108522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98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0546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SPOZNÁŠ REMESLO?</a:t>
            </a:r>
          </a:p>
        </p:txBody>
      </p:sp>
      <p:pic>
        <p:nvPicPr>
          <p:cNvPr id="13314" name="Picture 2" descr="Hrnčiarstvo v galérii 2015">
            <a:extLst>
              <a:ext uri="{FF2B5EF4-FFF2-40B4-BE49-F238E27FC236}">
                <a16:creationId xmlns:a16="http://schemas.microsoft.com/office/drawing/2014/main" id="{462B7BE4-4717-4996-98C9-49896152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4" y="1295964"/>
            <a:ext cx="4876800" cy="50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: odstrihnuté protiľahlé rohy 2">
            <a:extLst>
              <a:ext uri="{FF2B5EF4-FFF2-40B4-BE49-F238E27FC236}">
                <a16:creationId xmlns:a16="http://schemas.microsoft.com/office/drawing/2014/main" id="{A0429706-12ED-4130-B431-56F85059BB3C}"/>
              </a:ext>
            </a:extLst>
          </p:cNvPr>
          <p:cNvSpPr/>
          <p:nvPr/>
        </p:nvSpPr>
        <p:spPr>
          <a:xfrm>
            <a:off x="556591" y="6016487"/>
            <a:ext cx="3949148" cy="43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hrnčiarstvo</a:t>
            </a:r>
          </a:p>
        </p:txBody>
      </p:sp>
      <p:pic>
        <p:nvPicPr>
          <p:cNvPr id="13316" name="Picture 4" descr="Čipky obmedzovali ako prehnané parádenie sa - Video SME">
            <a:extLst>
              <a:ext uri="{FF2B5EF4-FFF2-40B4-BE49-F238E27FC236}">
                <a16:creationId xmlns:a16="http://schemas.microsoft.com/office/drawing/2014/main" id="{0BCEA803-A6B2-48E7-8281-9BFF15CE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95" y="1345659"/>
            <a:ext cx="6119606" cy="5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: odstrihnuté protiľahlé rohy 7">
            <a:extLst>
              <a:ext uri="{FF2B5EF4-FFF2-40B4-BE49-F238E27FC236}">
                <a16:creationId xmlns:a16="http://schemas.microsoft.com/office/drawing/2014/main" id="{09A5294C-5F93-40A0-BB55-CE33218384A1}"/>
              </a:ext>
            </a:extLst>
          </p:cNvPr>
          <p:cNvSpPr/>
          <p:nvPr/>
        </p:nvSpPr>
        <p:spPr>
          <a:xfrm>
            <a:off x="5555146" y="6104997"/>
            <a:ext cx="3949148" cy="43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čipkárstvo</a:t>
            </a:r>
          </a:p>
        </p:txBody>
      </p:sp>
      <p:sp>
        <p:nvSpPr>
          <p:cNvPr id="4" name="Obdĺžnik: odstrihnuté protiľahlé rohy 3">
            <a:extLst>
              <a:ext uri="{FF2B5EF4-FFF2-40B4-BE49-F238E27FC236}">
                <a16:creationId xmlns:a16="http://schemas.microsoft.com/office/drawing/2014/main" id="{39756506-1444-46A4-B1DD-7C8020E5A76D}"/>
              </a:ext>
            </a:extLst>
          </p:cNvPr>
          <p:cNvSpPr/>
          <p:nvPr/>
        </p:nvSpPr>
        <p:spPr>
          <a:xfrm>
            <a:off x="337931" y="1380402"/>
            <a:ext cx="573156" cy="108522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0" name="Obdĺžnik: odstrihnuté protiľahlé rohy 9">
            <a:extLst>
              <a:ext uri="{FF2B5EF4-FFF2-40B4-BE49-F238E27FC236}">
                <a16:creationId xmlns:a16="http://schemas.microsoft.com/office/drawing/2014/main" id="{EAA66928-295A-4301-8598-7E2F41DC8D2C}"/>
              </a:ext>
            </a:extLst>
          </p:cNvPr>
          <p:cNvSpPr/>
          <p:nvPr/>
        </p:nvSpPr>
        <p:spPr>
          <a:xfrm>
            <a:off x="5495512" y="1447388"/>
            <a:ext cx="573156" cy="108522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696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0546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MINCE...</a:t>
            </a:r>
          </a:p>
        </p:txBody>
      </p:sp>
      <p:sp>
        <p:nvSpPr>
          <p:cNvPr id="4" name="Bublina: šípka nahor 3">
            <a:extLst>
              <a:ext uri="{FF2B5EF4-FFF2-40B4-BE49-F238E27FC236}">
                <a16:creationId xmlns:a16="http://schemas.microsoft.com/office/drawing/2014/main" id="{CA4A974D-27E6-40B8-8FE9-E8B255766C36}"/>
              </a:ext>
            </a:extLst>
          </p:cNvPr>
          <p:cNvSpPr/>
          <p:nvPr/>
        </p:nvSpPr>
        <p:spPr>
          <a:xfrm>
            <a:off x="516835" y="123576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vyrábané z kusov kovu</a:t>
            </a:r>
          </a:p>
        </p:txBody>
      </p:sp>
      <p:sp>
        <p:nvSpPr>
          <p:cNvPr id="5" name="Bublina: šípka nahor 4">
            <a:extLst>
              <a:ext uri="{FF2B5EF4-FFF2-40B4-BE49-F238E27FC236}">
                <a16:creationId xmlns:a16="http://schemas.microsoft.com/office/drawing/2014/main" id="{2A85A647-FFC1-47E3-8CF2-4B030404FB63}"/>
              </a:ext>
            </a:extLst>
          </p:cNvPr>
          <p:cNvSpPr/>
          <p:nvPr/>
        </p:nvSpPr>
        <p:spPr>
          <a:xfrm>
            <a:off x="516835" y="2944581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obsahovali znak mesta/meno kráľa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27A69B6A-59BB-4EAD-99D2-6559F5355EFF}"/>
              </a:ext>
            </a:extLst>
          </p:cNvPr>
          <p:cNvSpPr/>
          <p:nvPr/>
        </p:nvSpPr>
        <p:spPr>
          <a:xfrm>
            <a:off x="477079" y="465339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keltské mince</a:t>
            </a:r>
          </a:p>
        </p:txBody>
      </p:sp>
      <p:pic>
        <p:nvPicPr>
          <p:cNvPr id="14340" name="Picture 4" descr="Biateky razili Sloveni. » Tajné dejiny">
            <a:extLst>
              <a:ext uri="{FF2B5EF4-FFF2-40B4-BE49-F238E27FC236}">
                <a16:creationId xmlns:a16="http://schemas.microsoft.com/office/drawing/2014/main" id="{484D9E2B-650E-4B2F-9DE3-464AAFF3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49" y="1592124"/>
            <a:ext cx="6790872" cy="49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6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91" y="-121517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HRADISKá</a:t>
            </a:r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sp>
        <p:nvSpPr>
          <p:cNvPr id="4" name="Bublina: šípka nahor 3">
            <a:extLst>
              <a:ext uri="{FF2B5EF4-FFF2-40B4-BE49-F238E27FC236}">
                <a16:creationId xmlns:a16="http://schemas.microsoft.com/office/drawing/2014/main" id="{CA4A974D-27E6-40B8-8FE9-E8B255766C36}"/>
              </a:ext>
            </a:extLst>
          </p:cNvPr>
          <p:cNvSpPr/>
          <p:nvPr/>
        </p:nvSpPr>
        <p:spPr>
          <a:xfrm>
            <a:off x="516835" y="123576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opevnené sídlisko</a:t>
            </a:r>
          </a:p>
        </p:txBody>
      </p:sp>
      <p:sp>
        <p:nvSpPr>
          <p:cNvPr id="5" name="Bublina: šípka nahor 4">
            <a:extLst>
              <a:ext uri="{FF2B5EF4-FFF2-40B4-BE49-F238E27FC236}">
                <a16:creationId xmlns:a16="http://schemas.microsoft.com/office/drawing/2014/main" id="{2A85A647-FFC1-47E3-8CF2-4B030404FB63}"/>
              </a:ext>
            </a:extLst>
          </p:cNvPr>
          <p:cNvSpPr/>
          <p:nvPr/>
        </p:nvSpPr>
        <p:spPr>
          <a:xfrm>
            <a:off x="516835" y="2944581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mesto i hrad súčasne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27A69B6A-59BB-4EAD-99D2-6559F5355EFF}"/>
              </a:ext>
            </a:extLst>
          </p:cNvPr>
          <p:cNvSpPr/>
          <p:nvPr/>
        </p:nvSpPr>
        <p:spPr>
          <a:xfrm>
            <a:off x="477079" y="465339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chránené násypmi kameňa, hliny alebo dreva</a:t>
            </a:r>
          </a:p>
        </p:txBody>
      </p:sp>
      <p:pic>
        <p:nvPicPr>
          <p:cNvPr id="15362" name="Picture 2" descr="Slovanské Hradiská: Modra - Zámčisko">
            <a:extLst>
              <a:ext uri="{FF2B5EF4-FFF2-40B4-BE49-F238E27FC236}">
                <a16:creationId xmlns:a16="http://schemas.microsoft.com/office/drawing/2014/main" id="{1BCB2AD3-59BA-46C2-84E6-0CED2A0D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63" y="922315"/>
            <a:ext cx="6397487" cy="31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lovanské Hradiská: Nitra v 9. storočí">
            <a:extLst>
              <a:ext uri="{FF2B5EF4-FFF2-40B4-BE49-F238E27FC236}">
                <a16:creationId xmlns:a16="http://schemas.microsoft.com/office/drawing/2014/main" id="{4BA7A56C-A7CD-4ECF-93E4-ABB45BE5C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0"/>
          <a:stretch/>
        </p:blipFill>
        <p:spPr bwMode="auto">
          <a:xfrm>
            <a:off x="5404955" y="4278400"/>
            <a:ext cx="6472995" cy="22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6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91" y="-121517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HRADISKá</a:t>
            </a:r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pic>
        <p:nvPicPr>
          <p:cNvPr id="16386" name="Picture 2" descr="Slovanské Hradiská: Bratislava">
            <a:extLst>
              <a:ext uri="{FF2B5EF4-FFF2-40B4-BE49-F238E27FC236}">
                <a16:creationId xmlns:a16="http://schemas.microsoft.com/office/drawing/2014/main" id="{4476BF89-95F4-4547-914D-7CF1C62D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1073427"/>
            <a:ext cx="5724939" cy="38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12648E46-280E-4283-8A6F-E9ABAB0F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1" y="1073428"/>
            <a:ext cx="5724939" cy="38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ĺžnik: odstrihnuté protiľahlé rohy 10">
            <a:extLst>
              <a:ext uri="{FF2B5EF4-FFF2-40B4-BE49-F238E27FC236}">
                <a16:creationId xmlns:a16="http://schemas.microsoft.com/office/drawing/2014/main" id="{2C3554BE-B4E3-490B-A58D-77A54C47965C}"/>
              </a:ext>
            </a:extLst>
          </p:cNvPr>
          <p:cNvSpPr/>
          <p:nvPr/>
        </p:nvSpPr>
        <p:spPr>
          <a:xfrm>
            <a:off x="1908313" y="4452732"/>
            <a:ext cx="3949148" cy="43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</a:t>
            </a:r>
          </a:p>
        </p:txBody>
      </p:sp>
      <p:sp>
        <p:nvSpPr>
          <p:cNvPr id="12" name="Obdĺžnik: odstrihnuté protiľahlé rohy 11">
            <a:extLst>
              <a:ext uri="{FF2B5EF4-FFF2-40B4-BE49-F238E27FC236}">
                <a16:creationId xmlns:a16="http://schemas.microsoft.com/office/drawing/2014/main" id="{35ABA145-BBCB-446E-AEA0-EDFB3C733530}"/>
              </a:ext>
            </a:extLst>
          </p:cNvPr>
          <p:cNvSpPr/>
          <p:nvPr/>
        </p:nvSpPr>
        <p:spPr>
          <a:xfrm>
            <a:off x="7735712" y="4439482"/>
            <a:ext cx="3949148" cy="43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Nižná Myšľa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71CED912-E14F-4699-9BC8-8F381D08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017" y="5048404"/>
            <a:ext cx="2190166" cy="16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7669432C-DD00-411E-A3CB-CB9B73BC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7" y="5002919"/>
            <a:ext cx="4651513" cy="17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EF956111-ED8D-4F2B-9481-6323C583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4982583"/>
            <a:ext cx="3856383" cy="17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7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246C43-0180-434D-B747-4988FD55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6" y="1280160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DOVIDENIA NABUDÚCE!</a:t>
            </a:r>
          </a:p>
        </p:txBody>
      </p:sp>
      <p:pic>
        <p:nvPicPr>
          <p:cNvPr id="17410" name="Picture 2" descr="THANK YOU by Lucas Mariano on Dribbble">
            <a:extLst>
              <a:ext uri="{FF2B5EF4-FFF2-40B4-BE49-F238E27FC236}">
                <a16:creationId xmlns:a16="http://schemas.microsoft.com/office/drawing/2014/main" id="{11E871BA-0F04-4237-A5B0-D4E79BF35E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65" y="2262375"/>
            <a:ext cx="4989443" cy="37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2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0546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8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SÍDLO...</a:t>
            </a:r>
          </a:p>
        </p:txBody>
      </p:sp>
      <p:sp>
        <p:nvSpPr>
          <p:cNvPr id="4" name="Bublina: šípka nahor 3">
            <a:extLst>
              <a:ext uri="{FF2B5EF4-FFF2-40B4-BE49-F238E27FC236}">
                <a16:creationId xmlns:a16="http://schemas.microsoft.com/office/drawing/2014/main" id="{CA4A974D-27E6-40B8-8FE9-E8B255766C36}"/>
              </a:ext>
            </a:extLst>
          </p:cNvPr>
          <p:cNvSpPr/>
          <p:nvPr/>
        </p:nvSpPr>
        <p:spPr>
          <a:xfrm>
            <a:off x="516835" y="123576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miesto usadenia sa človeka</a:t>
            </a:r>
          </a:p>
        </p:txBody>
      </p:sp>
      <p:sp>
        <p:nvSpPr>
          <p:cNvPr id="5" name="Bublina: šípka nahor 4">
            <a:extLst>
              <a:ext uri="{FF2B5EF4-FFF2-40B4-BE49-F238E27FC236}">
                <a16:creationId xmlns:a16="http://schemas.microsoft.com/office/drawing/2014/main" id="{2A85A647-FFC1-47E3-8CF2-4B030404FB63}"/>
              </a:ext>
            </a:extLst>
          </p:cNvPr>
          <p:cNvSpPr/>
          <p:nvPr/>
        </p:nvSpPr>
        <p:spPr>
          <a:xfrm>
            <a:off x="516835" y="2944581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oblasť osídlená ľuďmi</a:t>
            </a:r>
          </a:p>
        </p:txBody>
      </p:sp>
      <p:pic>
        <p:nvPicPr>
          <p:cNvPr id="1030" name="Picture 6" descr="Hut clipart jungle house, Picture #2837246 hut clipart jungle house">
            <a:extLst>
              <a:ext uri="{FF2B5EF4-FFF2-40B4-BE49-F238E27FC236}">
                <a16:creationId xmlns:a16="http://schemas.microsoft.com/office/drawing/2014/main" id="{A11E3BC5-85B9-4607-8F92-CC6B2722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967" y="2189006"/>
            <a:ext cx="2447511" cy="23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blina: šípka nahor 5">
            <a:extLst>
              <a:ext uri="{FF2B5EF4-FFF2-40B4-BE49-F238E27FC236}">
                <a16:creationId xmlns:a16="http://schemas.microsoft.com/office/drawing/2014/main" id="{5D6DA780-3B0B-4AE5-918D-004C08AEFF3F}"/>
              </a:ext>
            </a:extLst>
          </p:cNvPr>
          <p:cNvSpPr/>
          <p:nvPr/>
        </p:nvSpPr>
        <p:spPr>
          <a:xfrm>
            <a:off x="516835" y="4623579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obytné miesto človeka</a:t>
            </a:r>
          </a:p>
        </p:txBody>
      </p:sp>
      <p:sp>
        <p:nvSpPr>
          <p:cNvPr id="7" name="Šípka: päťuholník 6">
            <a:extLst>
              <a:ext uri="{FF2B5EF4-FFF2-40B4-BE49-F238E27FC236}">
                <a16:creationId xmlns:a16="http://schemas.microsoft.com/office/drawing/2014/main" id="{B4ED6CB0-CC52-4FE7-9400-6517A8ABE174}"/>
              </a:ext>
            </a:extLst>
          </p:cNvPr>
          <p:cNvSpPr/>
          <p:nvPr/>
        </p:nvSpPr>
        <p:spPr>
          <a:xfrm>
            <a:off x="5261113" y="1272209"/>
            <a:ext cx="3021495" cy="95084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/>
              <a:t>1.SAMOTA</a:t>
            </a:r>
          </a:p>
        </p:txBody>
      </p:sp>
      <p:sp>
        <p:nvSpPr>
          <p:cNvPr id="8" name="Šípka: päťuholník 7">
            <a:extLst>
              <a:ext uri="{FF2B5EF4-FFF2-40B4-BE49-F238E27FC236}">
                <a16:creationId xmlns:a16="http://schemas.microsoft.com/office/drawing/2014/main" id="{136B53EF-48CA-44DF-B7B7-5A904FBA1F89}"/>
              </a:ext>
            </a:extLst>
          </p:cNvPr>
          <p:cNvSpPr/>
          <p:nvPr/>
        </p:nvSpPr>
        <p:spPr>
          <a:xfrm>
            <a:off x="7200899" y="2363856"/>
            <a:ext cx="3021495" cy="95084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/>
              <a:t>2.OSADA</a:t>
            </a:r>
          </a:p>
        </p:txBody>
      </p:sp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94F8926D-4509-4C38-BB3A-A2BE1BC0BEC4}"/>
              </a:ext>
            </a:extLst>
          </p:cNvPr>
          <p:cNvSpPr/>
          <p:nvPr/>
        </p:nvSpPr>
        <p:spPr>
          <a:xfrm>
            <a:off x="5690151" y="3429000"/>
            <a:ext cx="3021495" cy="95084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/>
              <a:t>3.DEDINA</a:t>
            </a:r>
          </a:p>
        </p:txBody>
      </p:sp>
      <p:sp>
        <p:nvSpPr>
          <p:cNvPr id="10" name="Šípka: päťuholník 9">
            <a:extLst>
              <a:ext uri="{FF2B5EF4-FFF2-40B4-BE49-F238E27FC236}">
                <a16:creationId xmlns:a16="http://schemas.microsoft.com/office/drawing/2014/main" id="{06D437AF-D4FE-41EE-AB0D-1EC0274A356A}"/>
              </a:ext>
            </a:extLst>
          </p:cNvPr>
          <p:cNvSpPr/>
          <p:nvPr/>
        </p:nvSpPr>
        <p:spPr>
          <a:xfrm>
            <a:off x="7896639" y="4511650"/>
            <a:ext cx="3021495" cy="95084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/>
              <a:t>4. MESTO</a:t>
            </a:r>
          </a:p>
        </p:txBody>
      </p:sp>
      <p:sp>
        <p:nvSpPr>
          <p:cNvPr id="11" name="Šípka: päťuholník 10">
            <a:extLst>
              <a:ext uri="{FF2B5EF4-FFF2-40B4-BE49-F238E27FC236}">
                <a16:creationId xmlns:a16="http://schemas.microsoft.com/office/drawing/2014/main" id="{6A15630C-2D28-4C72-AC9A-E7B2AAB6B362}"/>
              </a:ext>
            </a:extLst>
          </p:cNvPr>
          <p:cNvSpPr/>
          <p:nvPr/>
        </p:nvSpPr>
        <p:spPr>
          <a:xfrm>
            <a:off x="5261112" y="5576794"/>
            <a:ext cx="3021495" cy="95084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/>
              <a:t>5. VEĽKOMESTO</a:t>
            </a:r>
          </a:p>
        </p:txBody>
      </p:sp>
      <p:pic>
        <p:nvPicPr>
          <p:cNvPr id="1032" name="Picture 8" descr="Download Cartoon City Png Svg Download - Cartoon Cities PNG Image with No  Background - PNGkey.com">
            <a:extLst>
              <a:ext uri="{FF2B5EF4-FFF2-40B4-BE49-F238E27FC236}">
                <a16:creationId xmlns:a16="http://schemas.microsoft.com/office/drawing/2014/main" id="{DCE98E34-92D8-4903-8371-F37C1D2C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50" y="5197232"/>
            <a:ext cx="3311390" cy="149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0546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88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</a:t>
            </a:r>
            <a:r>
              <a:rPr lang="sk-SK" sz="8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sídla...</a:t>
            </a:r>
          </a:p>
        </p:txBody>
      </p:sp>
      <p:sp>
        <p:nvSpPr>
          <p:cNvPr id="4" name="Bublina: šípka nahor 3">
            <a:extLst>
              <a:ext uri="{FF2B5EF4-FFF2-40B4-BE49-F238E27FC236}">
                <a16:creationId xmlns:a16="http://schemas.microsoft.com/office/drawing/2014/main" id="{CA4A974D-27E6-40B8-8FE9-E8B255766C36}"/>
              </a:ext>
            </a:extLst>
          </p:cNvPr>
          <p:cNvSpPr/>
          <p:nvPr/>
        </p:nvSpPr>
        <p:spPr>
          <a:xfrm>
            <a:off x="516835" y="123576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doba kamenná – prvé obydlia</a:t>
            </a:r>
          </a:p>
        </p:txBody>
      </p:sp>
      <p:sp>
        <p:nvSpPr>
          <p:cNvPr id="5" name="Bublina: šípka nahor 4">
            <a:extLst>
              <a:ext uri="{FF2B5EF4-FFF2-40B4-BE49-F238E27FC236}">
                <a16:creationId xmlns:a16="http://schemas.microsoft.com/office/drawing/2014/main" id="{2A85A647-FFC1-47E3-8CF2-4B030404FB63}"/>
              </a:ext>
            </a:extLst>
          </p:cNvPr>
          <p:cNvSpPr/>
          <p:nvPr/>
        </p:nvSpPr>
        <p:spPr>
          <a:xfrm>
            <a:off x="516835" y="2655404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primitívne osady</a:t>
            </a:r>
          </a:p>
        </p:txBody>
      </p:sp>
      <p:sp>
        <p:nvSpPr>
          <p:cNvPr id="6" name="Bublina: šípka nahor 5">
            <a:extLst>
              <a:ext uri="{FF2B5EF4-FFF2-40B4-BE49-F238E27FC236}">
                <a16:creationId xmlns:a16="http://schemas.microsoft.com/office/drawing/2014/main" id="{5D6DA780-3B0B-4AE5-918D-004C08AEFF3F}"/>
              </a:ext>
            </a:extLst>
          </p:cNvPr>
          <p:cNvSpPr/>
          <p:nvPr/>
        </p:nvSpPr>
        <p:spPr>
          <a:xfrm>
            <a:off x="516835" y="3974222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neolit – človek poľnohospodár</a:t>
            </a:r>
          </a:p>
        </p:txBody>
      </p:sp>
      <p:sp>
        <p:nvSpPr>
          <p:cNvPr id="13" name="Bublina: šípka nahor 12">
            <a:extLst>
              <a:ext uri="{FF2B5EF4-FFF2-40B4-BE49-F238E27FC236}">
                <a16:creationId xmlns:a16="http://schemas.microsoft.com/office/drawing/2014/main" id="{F95E8C51-219C-4511-8D37-C017CEC05BA1}"/>
              </a:ext>
            </a:extLst>
          </p:cNvPr>
          <p:cNvSpPr/>
          <p:nvPr/>
        </p:nvSpPr>
        <p:spPr>
          <a:xfrm>
            <a:off x="516835" y="5397171"/>
            <a:ext cx="4161182" cy="1246645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trvalé sídla</a:t>
            </a:r>
          </a:p>
        </p:txBody>
      </p:sp>
      <p:sp>
        <p:nvSpPr>
          <p:cNvPr id="3" name="Zvitok: vodorovný 2">
            <a:extLst>
              <a:ext uri="{FF2B5EF4-FFF2-40B4-BE49-F238E27FC236}">
                <a16:creationId xmlns:a16="http://schemas.microsoft.com/office/drawing/2014/main" id="{2381F99C-89CA-4E6C-AF5B-5C3288CFA662}"/>
              </a:ext>
            </a:extLst>
          </p:cNvPr>
          <p:cNvSpPr/>
          <p:nvPr/>
        </p:nvSpPr>
        <p:spPr>
          <a:xfrm>
            <a:off x="4996070" y="1593574"/>
            <a:ext cx="6891130" cy="2130287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Vedel si, že...?</a:t>
            </a:r>
          </a:p>
          <a:p>
            <a:pPr algn="ctr"/>
            <a:r>
              <a:rPr lang="sk-SK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Prvé dediny vznikali práve tam, kde sa nachádzali vodné toky, najčastejšie pri brehoch riek. Čo myslíš, PREČO?</a:t>
            </a:r>
          </a:p>
        </p:txBody>
      </p:sp>
      <p:pic>
        <p:nvPicPr>
          <p:cNvPr id="15" name="Picture 4" descr="Výsledok vyhľadávania obrázkov pre dopyt hradiska bratislava">
            <a:hlinkClick r:id="rId2"/>
            <a:extLst>
              <a:ext uri="{FF2B5EF4-FFF2-40B4-BE49-F238E27FC236}">
                <a16:creationId xmlns:a16="http://schemas.microsoft.com/office/drawing/2014/main" id="{54AB5772-9074-4B63-86EF-77DC5DFC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7546" y="3856383"/>
            <a:ext cx="6891129" cy="2787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602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1" y="747111"/>
            <a:ext cx="11251019" cy="1293028"/>
          </a:xfrm>
        </p:spPr>
        <p:txBody>
          <a:bodyPr>
            <a:noAutofit/>
          </a:bodyPr>
          <a:lstStyle/>
          <a:p>
            <a:r>
              <a:rPr lang="sk-SK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galérie najstarších sídel...</a:t>
            </a:r>
          </a:p>
        </p:txBody>
      </p:sp>
      <p:sp>
        <p:nvSpPr>
          <p:cNvPr id="3" name="Zvitok: vodorovný 2">
            <a:extLst>
              <a:ext uri="{FF2B5EF4-FFF2-40B4-BE49-F238E27FC236}">
                <a16:creationId xmlns:a16="http://schemas.microsoft.com/office/drawing/2014/main" id="{2381F99C-89CA-4E6C-AF5B-5C3288CFA662}"/>
              </a:ext>
            </a:extLst>
          </p:cNvPr>
          <p:cNvSpPr/>
          <p:nvPr/>
        </p:nvSpPr>
        <p:spPr>
          <a:xfrm>
            <a:off x="2650435" y="4691269"/>
            <a:ext cx="6891130" cy="2130287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Vedel si, že...?</a:t>
            </a:r>
          </a:p>
          <a:p>
            <a:pPr algn="ctr"/>
            <a:r>
              <a:rPr lang="sk-SK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Jericho je jedno z najstarších osídlených oblastí sveta spred 9000 rokov pred Kristom.</a:t>
            </a:r>
          </a:p>
        </p:txBody>
      </p:sp>
      <p:pic>
        <p:nvPicPr>
          <p:cNvPr id="2050" name="Picture 2" descr="Jericho. A 12,000 Year Old City in Palestine | by Joshua Hehe | Medium">
            <a:extLst>
              <a:ext uri="{FF2B5EF4-FFF2-40B4-BE49-F238E27FC236}">
                <a16:creationId xmlns:a16="http://schemas.microsoft.com/office/drawing/2014/main" id="{F7787D11-3278-4EA2-8036-90CB81CB9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6" y="1747578"/>
            <a:ext cx="4581801" cy="294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y Trip to Bethlehem and Jericho from Tel Aviv | GetYourGuide">
            <a:extLst>
              <a:ext uri="{FF2B5EF4-FFF2-40B4-BE49-F238E27FC236}">
                <a16:creationId xmlns:a16="http://schemas.microsoft.com/office/drawing/2014/main" id="{E36167DE-DDF0-4F09-AF1C-104292F7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90" y="1843957"/>
            <a:ext cx="5423452" cy="284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300546"/>
            <a:ext cx="11144693" cy="1293028"/>
          </a:xfrm>
        </p:spPr>
        <p:txBody>
          <a:bodyPr>
            <a:noAutofit/>
          </a:bodyPr>
          <a:lstStyle/>
          <a:p>
            <a:r>
              <a:rPr lang="sk-SK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galérie najstarších sídel...</a:t>
            </a:r>
          </a:p>
        </p:txBody>
      </p:sp>
      <p:sp>
        <p:nvSpPr>
          <p:cNvPr id="3" name="Zvitok: vodorovný 2">
            <a:extLst>
              <a:ext uri="{FF2B5EF4-FFF2-40B4-BE49-F238E27FC236}">
                <a16:creationId xmlns:a16="http://schemas.microsoft.com/office/drawing/2014/main" id="{2381F99C-89CA-4E6C-AF5B-5C3288CFA662}"/>
              </a:ext>
            </a:extLst>
          </p:cNvPr>
          <p:cNvSpPr/>
          <p:nvPr/>
        </p:nvSpPr>
        <p:spPr>
          <a:xfrm>
            <a:off x="5019013" y="5014292"/>
            <a:ext cx="6891130" cy="172869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Vedel si, že...?</a:t>
            </a:r>
          </a:p>
          <a:p>
            <a:pPr algn="ctr"/>
            <a:r>
              <a:rPr lang="sk-SK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 je staroveké mesto, ktoré sa nachádzalo na území Mezopotámie.</a:t>
            </a:r>
          </a:p>
        </p:txBody>
      </p:sp>
      <p:pic>
        <p:nvPicPr>
          <p:cNvPr id="3074" name="Picture 2" descr="Babylon - Ťaháky-referáty.sk">
            <a:extLst>
              <a:ext uri="{FF2B5EF4-FFF2-40B4-BE49-F238E27FC236}">
                <a16:creationId xmlns:a16="http://schemas.microsoft.com/office/drawing/2014/main" id="{1DEEA070-2E1F-4EC3-8E62-D12141A7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9104"/>
            <a:ext cx="4956313" cy="323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Magnificent Ishtar Gate of Babylon | Gate of babylon, Ancient babylon,  Ishtar">
            <a:extLst>
              <a:ext uri="{FF2B5EF4-FFF2-40B4-BE49-F238E27FC236}">
                <a16:creationId xmlns:a16="http://schemas.microsoft.com/office/drawing/2014/main" id="{65206180-A0B9-4FDB-9F92-B4FB035B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7" y="1779104"/>
            <a:ext cx="4634452" cy="491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5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57" y="300546"/>
            <a:ext cx="11435222" cy="1293028"/>
          </a:xfrm>
        </p:spPr>
        <p:txBody>
          <a:bodyPr>
            <a:noAutofit/>
          </a:bodyPr>
          <a:lstStyle/>
          <a:p>
            <a:r>
              <a:rPr lang="sk-SK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galérie najstarších sídel...</a:t>
            </a:r>
          </a:p>
        </p:txBody>
      </p:sp>
      <p:sp>
        <p:nvSpPr>
          <p:cNvPr id="3" name="Zvitok: vodorovný 2">
            <a:extLst>
              <a:ext uri="{FF2B5EF4-FFF2-40B4-BE49-F238E27FC236}">
                <a16:creationId xmlns:a16="http://schemas.microsoft.com/office/drawing/2014/main" id="{2381F99C-89CA-4E6C-AF5B-5C3288CFA662}"/>
              </a:ext>
            </a:extLst>
          </p:cNvPr>
          <p:cNvSpPr/>
          <p:nvPr/>
        </p:nvSpPr>
        <p:spPr>
          <a:xfrm>
            <a:off x="5019013" y="5014292"/>
            <a:ext cx="6891130" cy="172869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Vedel si, že...?</a:t>
            </a:r>
          </a:p>
          <a:p>
            <a:pPr algn="ctr"/>
            <a:r>
              <a:rPr lang="sk-SK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</a:t>
            </a:r>
            <a:r>
              <a:rPr lang="sk-SK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sk-SK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založil ešte 5000 rokov pred Kristom jeden z najstarších národov sveta, </a:t>
            </a:r>
            <a:r>
              <a:rPr lang="sk-SK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Sumeri</a:t>
            </a:r>
            <a:r>
              <a:rPr lang="sk-SK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 descr="Zveřejněna unikátní 3D rekonstrukce dávno zmizelého starověkého města Ur! –  EnigmaPlus.cz">
            <a:extLst>
              <a:ext uri="{FF2B5EF4-FFF2-40B4-BE49-F238E27FC236}">
                <a16:creationId xmlns:a16="http://schemas.microsoft.com/office/drawing/2014/main" id="{DC024149-8681-4067-AC94-191DFF8D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80542"/>
            <a:ext cx="60960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merský Ur by mohl být slavnější než Gíza. Kdyby Iráku nechyběly peníze -  iDNES.cz">
            <a:extLst>
              <a:ext uri="{FF2B5EF4-FFF2-40B4-BE49-F238E27FC236}">
                <a16:creationId xmlns:a16="http://schemas.microsoft.com/office/drawing/2014/main" id="{1A0FDC6A-1DDC-4FB6-8F82-83EA4710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7" y="1891192"/>
            <a:ext cx="4469296" cy="466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9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300546"/>
            <a:ext cx="10804451" cy="1293028"/>
          </a:xfrm>
        </p:spPr>
        <p:txBody>
          <a:bodyPr>
            <a:noAutofit/>
          </a:bodyPr>
          <a:lstStyle/>
          <a:p>
            <a:r>
              <a:rPr lang="sk-SK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galérie najstarších sídel...</a:t>
            </a:r>
          </a:p>
        </p:txBody>
      </p:sp>
      <p:sp>
        <p:nvSpPr>
          <p:cNvPr id="3" name="Zvitok: vodorovný 2">
            <a:extLst>
              <a:ext uri="{FF2B5EF4-FFF2-40B4-BE49-F238E27FC236}">
                <a16:creationId xmlns:a16="http://schemas.microsoft.com/office/drawing/2014/main" id="{2381F99C-89CA-4E6C-AF5B-5C3288CFA662}"/>
              </a:ext>
            </a:extLst>
          </p:cNvPr>
          <p:cNvSpPr/>
          <p:nvPr/>
        </p:nvSpPr>
        <p:spPr>
          <a:xfrm>
            <a:off x="5019013" y="5014292"/>
            <a:ext cx="6891130" cy="172869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Vedel si, že...?</a:t>
            </a:r>
          </a:p>
          <a:p>
            <a:pPr algn="ctr"/>
            <a:r>
              <a:rPr lang="sk-SK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Uruk</a:t>
            </a:r>
            <a:r>
              <a:rPr lang="sk-SK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staroveké mesto, v ktorom vzniklo vôbec prvé písmo na svete – klinové písmo.</a:t>
            </a:r>
          </a:p>
        </p:txBody>
      </p:sp>
      <p:pic>
        <p:nvPicPr>
          <p:cNvPr id="5122" name="Picture 2" descr="3D Visualisation of the city of Uruk 3000 BC | Download Scientific Diagram">
            <a:extLst>
              <a:ext uri="{FF2B5EF4-FFF2-40B4-BE49-F238E27FC236}">
                <a16:creationId xmlns:a16="http://schemas.microsoft.com/office/drawing/2014/main" id="{C836F2CD-649F-476F-A4F0-8BB0DD6C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1" y="1880567"/>
            <a:ext cx="6202017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ruk - Ur - The Great Ziggurat - Crystalinks">
            <a:extLst>
              <a:ext uri="{FF2B5EF4-FFF2-40B4-BE49-F238E27FC236}">
                <a16:creationId xmlns:a16="http://schemas.microsoft.com/office/drawing/2014/main" id="{44CDD785-C508-435A-B3C2-74C7B356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7" y="1825543"/>
            <a:ext cx="4581316" cy="473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0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DDC1086-C6E9-4E10-8DC7-B55B7235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8005"/>
            <a:ext cx="5450202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Diskutujeme...</a:t>
            </a:r>
          </a:p>
        </p:txBody>
      </p:sp>
      <p:sp>
        <p:nvSpPr>
          <p:cNvPr id="3" name="Zvitok: vodorovný 2">
            <a:extLst>
              <a:ext uri="{FF2B5EF4-FFF2-40B4-BE49-F238E27FC236}">
                <a16:creationId xmlns:a16="http://schemas.microsoft.com/office/drawing/2014/main" id="{2381F99C-89CA-4E6C-AF5B-5C3288CFA662}"/>
              </a:ext>
            </a:extLst>
          </p:cNvPr>
          <p:cNvSpPr/>
          <p:nvPr/>
        </p:nvSpPr>
        <p:spPr>
          <a:xfrm>
            <a:off x="327745" y="1396447"/>
            <a:ext cx="5450204" cy="492483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na dedine a život v meste je úplne odlišný. Dokážete uviesť rozdiely v spôsoboch života?</a:t>
            </a:r>
          </a:p>
        </p:txBody>
      </p:sp>
      <p:pic>
        <p:nvPicPr>
          <p:cNvPr id="6148" name="Picture 4" descr="Is Pittsfield Vermont Classed as a Town or a Village?">
            <a:extLst>
              <a:ext uri="{FF2B5EF4-FFF2-40B4-BE49-F238E27FC236}">
                <a16:creationId xmlns:a16="http://schemas.microsoft.com/office/drawing/2014/main" id="{1541952A-131C-47B5-BA60-81D36AD9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53" y="4371567"/>
            <a:ext cx="5092147" cy="23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9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A6F5E-620B-4120-87D8-A430DA0F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0546"/>
            <a:ext cx="8610600" cy="1293028"/>
          </a:xfrm>
        </p:spPr>
        <p:txBody>
          <a:bodyPr>
            <a:noAutofit/>
          </a:bodyPr>
          <a:lstStyle/>
          <a:p>
            <a:r>
              <a:rPr lang="sk-SK" sz="6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na dedine...</a:t>
            </a:r>
          </a:p>
        </p:txBody>
      </p:sp>
      <p:sp>
        <p:nvSpPr>
          <p:cNvPr id="4" name="Bublina: šípka nahor 3">
            <a:extLst>
              <a:ext uri="{FF2B5EF4-FFF2-40B4-BE49-F238E27FC236}">
                <a16:creationId xmlns:a16="http://schemas.microsoft.com/office/drawing/2014/main" id="{CA4A974D-27E6-40B8-8FE9-E8B255766C36}"/>
              </a:ext>
            </a:extLst>
          </p:cNvPr>
          <p:cNvSpPr/>
          <p:nvPr/>
        </p:nvSpPr>
        <p:spPr>
          <a:xfrm>
            <a:off x="516835" y="123576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život v domoch</a:t>
            </a:r>
          </a:p>
        </p:txBody>
      </p:sp>
      <p:sp>
        <p:nvSpPr>
          <p:cNvPr id="5" name="Bublina: šípka nahor 4">
            <a:extLst>
              <a:ext uri="{FF2B5EF4-FFF2-40B4-BE49-F238E27FC236}">
                <a16:creationId xmlns:a16="http://schemas.microsoft.com/office/drawing/2014/main" id="{2A85A647-FFC1-47E3-8CF2-4B030404FB63}"/>
              </a:ext>
            </a:extLst>
          </p:cNvPr>
          <p:cNvSpPr/>
          <p:nvPr/>
        </p:nvSpPr>
        <p:spPr>
          <a:xfrm>
            <a:off x="516835" y="2944581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poľnohospodárstvo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27A69B6A-59BB-4EAD-99D2-6559F5355EFF}"/>
              </a:ext>
            </a:extLst>
          </p:cNvPr>
          <p:cNvSpPr/>
          <p:nvPr/>
        </p:nvSpPr>
        <p:spPr>
          <a:xfrm>
            <a:off x="477079" y="4653396"/>
            <a:ext cx="4161182" cy="1547191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chov zvierat</a:t>
            </a:r>
          </a:p>
        </p:txBody>
      </p:sp>
      <p:pic>
        <p:nvPicPr>
          <p:cNvPr id="7174" name="Picture 6" descr="Village Life Painting by Anthony Mwangi">
            <a:extLst>
              <a:ext uri="{FF2B5EF4-FFF2-40B4-BE49-F238E27FC236}">
                <a16:creationId xmlns:a16="http://schemas.microsoft.com/office/drawing/2014/main" id="{3D3FF29E-D102-4709-B8A3-83542C17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10" y="1391478"/>
            <a:ext cx="3602568" cy="337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illage | Indian art paintings, Art village, Village scene drawing">
            <a:extLst>
              <a:ext uri="{FF2B5EF4-FFF2-40B4-BE49-F238E27FC236}">
                <a16:creationId xmlns:a16="http://schemas.microsoft.com/office/drawing/2014/main" id="{D0B6BA70-7FAF-4C4F-B2CB-8A276FE0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46" y="1391478"/>
            <a:ext cx="3432957" cy="516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illage Station | Maurice, Louisiana">
            <a:extLst>
              <a:ext uri="{FF2B5EF4-FFF2-40B4-BE49-F238E27FC236}">
                <a16:creationId xmlns:a16="http://schemas.microsoft.com/office/drawing/2014/main" id="{DC6658A2-9BC6-4E2B-9D47-DCDAC7BB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45" y="4955409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99292"/>
      </p:ext>
    </p:extLst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Dymová stopa</Template>
  <TotalTime>117</TotalTime>
  <Words>316</Words>
  <Application>Microsoft Office PowerPoint</Application>
  <PresentationFormat>Širokouhlá</PresentationFormat>
  <Paragraphs>71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Dymová stopa</vt:lpstr>
      <vt:lpstr>KDE SME BýVALI V MINULOSTI  A KDE BýVAME DNES?</vt:lpstr>
      <vt:lpstr>SÍDLO...</vt:lpstr>
      <vt:lpstr>PRVé sídla...</vt:lpstr>
      <vt:lpstr>Z galérie najstarších sídel...</vt:lpstr>
      <vt:lpstr>Z galérie najstarších sídel...</vt:lpstr>
      <vt:lpstr>Z galérie najstarších sídel...</vt:lpstr>
      <vt:lpstr>Z galérie najstarších sídel...</vt:lpstr>
      <vt:lpstr>Diskutujeme...</vt:lpstr>
      <vt:lpstr>ŽIVOT na dedine...</vt:lpstr>
      <vt:lpstr>ŽIVOT v MESTE...</vt:lpstr>
      <vt:lpstr>MEŠťANIA...</vt:lpstr>
      <vt:lpstr>TRHY...</vt:lpstr>
      <vt:lpstr>SPOZNÁŠ REMESLO?</vt:lpstr>
      <vt:lpstr>SPOZNÁŠ REMESLO?</vt:lpstr>
      <vt:lpstr>SPOZNÁŠ REMESLO?</vt:lpstr>
      <vt:lpstr>MINCE...</vt:lpstr>
      <vt:lpstr>HRADISKá...</vt:lpstr>
      <vt:lpstr>HRADISKá...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 SME BýVALI V MINULOSTI? A KDE BýVAME DNES?</dc:title>
  <dc:creator>Hrebenakova Nikola</dc:creator>
  <cp:lastModifiedBy>HP</cp:lastModifiedBy>
  <cp:revision>12</cp:revision>
  <dcterms:created xsi:type="dcterms:W3CDTF">2021-01-20T10:48:47Z</dcterms:created>
  <dcterms:modified xsi:type="dcterms:W3CDTF">2021-02-05T13:26:42Z</dcterms:modified>
</cp:coreProperties>
</file>