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7" r:id="rId4"/>
    <p:sldId id="258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l.pinterest.com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designfile.com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93376" y="480060"/>
            <a:ext cx="8785917" cy="1452282"/>
          </a:xfrm>
        </p:spPr>
        <p:txBody>
          <a:bodyPr/>
          <a:lstStyle/>
          <a:p>
            <a:pPr algn="ctr"/>
            <a:r>
              <a:rPr lang="pl-PL" sz="7500" b="1" dirty="0" smtClean="0"/>
              <a:t>NA RATUNEK ZIEMI</a:t>
            </a:r>
            <a:endParaRPr lang="pl-PL" sz="75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8587" y="6134350"/>
            <a:ext cx="7766936" cy="683308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 smtClean="0">
                <a:solidFill>
                  <a:schemeClr val="accent1"/>
                </a:solidFill>
              </a:rPr>
              <a:t>Opracowała: Małgorzata Napiórkowska</a:t>
            </a:r>
            <a:endParaRPr lang="pl-PL" sz="3000" b="1" dirty="0">
              <a:solidFill>
                <a:schemeClr val="accent1"/>
              </a:solidFill>
            </a:endParaRPr>
          </a:p>
        </p:txBody>
      </p:sp>
      <p:pic>
        <p:nvPicPr>
          <p:cNvPr id="1030" name="Picture 6" descr="Dzień Ziemi - napis - Printoteka.pl | Dzień ziemi, Edukacj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78" y="1932342"/>
            <a:ext cx="5794908" cy="410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3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1463" y="259976"/>
            <a:ext cx="8596668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u="sng" dirty="0" smtClean="0"/>
              <a:t>DLACZEGO NALEŻY SEGREGOWAĆ ODPADY?</a:t>
            </a:r>
            <a:endParaRPr lang="pl-PL" b="1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3" y="1021977"/>
            <a:ext cx="8520455" cy="5019386"/>
          </a:xfrm>
        </p:spPr>
        <p:txBody>
          <a:bodyPr>
            <a:normAutofit/>
          </a:bodyPr>
          <a:lstStyle/>
          <a:p>
            <a:pPr algn="just"/>
            <a:r>
              <a:rPr lang="pl-PL" sz="2200" dirty="0" smtClean="0">
                <a:solidFill>
                  <a:schemeClr val="accent2">
                    <a:lumMod val="75000"/>
                  </a:schemeClr>
                </a:solidFill>
              </a:rPr>
              <a:t>Korzyści z segregacji odpadów jest wiele. Oto kilka z nich:</a:t>
            </a:r>
          </a:p>
          <a:p>
            <a:pPr algn="just"/>
            <a:r>
              <a:rPr lang="pl-PL" sz="2200" dirty="0" smtClean="0">
                <a:solidFill>
                  <a:schemeClr val="accent2">
                    <a:lumMod val="75000"/>
                  </a:schemeClr>
                </a:solidFill>
              </a:rPr>
              <a:t>1 tona makulatury to uratowanie 17 drzew. Warto wiedzieć,                 że jedno drzewo w ciągu roku produkuje tlen dla 10 osób.</a:t>
            </a:r>
          </a:p>
          <a:p>
            <a:pPr algn="just"/>
            <a:r>
              <a:rPr lang="pl-PL" sz="2200" dirty="0" smtClean="0">
                <a:solidFill>
                  <a:schemeClr val="accent2">
                    <a:lumMod val="75000"/>
                  </a:schemeClr>
                </a:solidFill>
              </a:rPr>
              <a:t>Ze 100 ton makulatury można wytworzyć 90 ton nowego papieru.</a:t>
            </a:r>
          </a:p>
          <a:p>
            <a:pPr algn="just"/>
            <a:r>
              <a:rPr lang="pl-PL" sz="2200" dirty="0" smtClean="0">
                <a:solidFill>
                  <a:schemeClr val="accent2">
                    <a:lumMod val="75000"/>
                  </a:schemeClr>
                </a:solidFill>
              </a:rPr>
              <a:t>Każda tona odzyskanej makulatury pozwala zaoszczędzić 1200 litrów wody w papierni.</a:t>
            </a:r>
          </a:p>
          <a:p>
            <a:pPr algn="just"/>
            <a:r>
              <a:rPr lang="pl-PL" sz="2200" dirty="0" smtClean="0">
                <a:solidFill>
                  <a:schemeClr val="accent2">
                    <a:lumMod val="75000"/>
                  </a:schemeClr>
                </a:solidFill>
              </a:rPr>
              <a:t>6 puszek ze złomu to oszczędność energii, do której wytworzenia potrzeba 1 litra paliwa.</a:t>
            </a:r>
          </a:p>
          <a:p>
            <a:pPr algn="just"/>
            <a:r>
              <a:rPr lang="pl-PL" sz="2200" dirty="0" smtClean="0">
                <a:solidFill>
                  <a:schemeClr val="accent2">
                    <a:lumMod val="75000"/>
                  </a:schemeClr>
                </a:solidFill>
              </a:rPr>
              <a:t>60 zebranych puszek aluminiowych starczy na wyprodukowanie 1 kg aluminium. </a:t>
            </a:r>
            <a:endParaRPr lang="pl-PL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2" descr="Dzień Ziemi - Hasła ekologiczne do druku do ozdoby sali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b="21569"/>
          <a:stretch/>
        </p:blipFill>
        <p:spPr bwMode="auto">
          <a:xfrm>
            <a:off x="9197788" y="4410635"/>
            <a:ext cx="2850288" cy="221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6138547" y="6260068"/>
            <a:ext cx="2900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hlinkClick r:id="rId3"/>
              </a:rPr>
              <a:t>https://pl.pinterest.com/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515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624" y="246529"/>
            <a:ext cx="9045402" cy="104438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u="sng" dirty="0" smtClean="0"/>
              <a:t>GDZIE W POLSCE MOŻNA PODZIWIAĆ NAJBARDZIEJ ZNANE POMNIKI PRZYRODY?</a:t>
            </a:r>
            <a:endParaRPr lang="pl-PL" sz="3200" b="1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9624" y="1290918"/>
            <a:ext cx="9251576" cy="5419164"/>
          </a:xfrm>
        </p:spPr>
        <p:txBody>
          <a:bodyPr>
            <a:normAutofit fontScale="92500"/>
          </a:bodyPr>
          <a:lstStyle/>
          <a:p>
            <a:pPr algn="just"/>
            <a:r>
              <a:rPr lang="pl-PL" sz="2200" dirty="0" smtClean="0">
                <a:solidFill>
                  <a:schemeClr val="accent2">
                    <a:lumMod val="75000"/>
                  </a:schemeClr>
                </a:solidFill>
              </a:rPr>
              <a:t>W Polsce znajduje się około 33 tysięcy pomników przyrody. Wśród nich najwięcej jest drzew.</a:t>
            </a:r>
          </a:p>
          <a:p>
            <a:pPr algn="just"/>
            <a:r>
              <a:rPr lang="pl-PL" sz="2200" b="1" u="sng" dirty="0" smtClean="0">
                <a:solidFill>
                  <a:schemeClr val="accent2">
                    <a:lumMod val="75000"/>
                  </a:schemeClr>
                </a:solidFill>
              </a:rPr>
              <a:t>Dąb „Bartek</a:t>
            </a:r>
            <a:r>
              <a:rPr lang="pl-PL" sz="2200" b="1" dirty="0" smtClean="0">
                <a:solidFill>
                  <a:schemeClr val="accent2">
                    <a:lumMod val="75000"/>
                  </a:schemeClr>
                </a:solidFill>
              </a:rPr>
              <a:t>”, </a:t>
            </a:r>
            <a:r>
              <a:rPr lang="pl-PL" sz="2200" dirty="0" smtClean="0">
                <a:solidFill>
                  <a:schemeClr val="accent2">
                    <a:lumMod val="75000"/>
                  </a:schemeClr>
                </a:solidFill>
              </a:rPr>
              <a:t>według najnowszych badań, żyje już około 700 lat. Jego wysokość osiągnęła 30 m, a obwód pnia przy ziemi doszedł do ponad                            13 metrów. Rozległe, ciężkie konary drzewa są podtrzymywane przez silne wsporniki. „Bartek” został uznany w 1934 roku za najokazalsze drzewo                    w Polsce. Do dziś można je podziwiać niedaleko miejscowości Zagnańsk               w województwie świętokrzyskim.</a:t>
            </a:r>
          </a:p>
          <a:p>
            <a:pPr algn="just"/>
            <a:r>
              <a:rPr lang="pl-PL" sz="2200" b="1" u="sng" dirty="0" smtClean="0">
                <a:solidFill>
                  <a:schemeClr val="accent2">
                    <a:lumMod val="75000"/>
                  </a:schemeClr>
                </a:solidFill>
              </a:rPr>
              <a:t>Dąb „Chrobry”</a:t>
            </a:r>
            <a:r>
              <a:rPr lang="pl-PL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200" dirty="0" smtClean="0">
                <a:solidFill>
                  <a:schemeClr val="accent2">
                    <a:lumMod val="75000"/>
                  </a:schemeClr>
                </a:solidFill>
              </a:rPr>
              <a:t>rośnie na terenie rezerwatu przyrody Buczyna Szprotawska w Borach Dolnośląskich w okolicy Piotrowic, w województwie dolnośląskim. Wiek tego drzewa ocenia się na 750 lat. 28 kwietnia 2004 roku, podczas pielgrzymki leśników do Watykanu, żołędzie tego dębu zostały poświęcone przez papieża Jana Pawła II. W szkółce w Rudach Raciborskich wyhodowano z nich 500 sadzonek, które rozsadzono na terenie całego kraju jako „dęby papieskie”. Każdy z nich ma swój certyfikat.</a:t>
            </a:r>
          </a:p>
          <a:p>
            <a:endParaRPr lang="pl-PL" dirty="0"/>
          </a:p>
        </p:txBody>
      </p:sp>
      <p:pic>
        <p:nvPicPr>
          <p:cNvPr id="5" name="Picture 2" descr="Ekologia 2 - Starostwo Powiatowe w Krakowi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0" r="16910" b="5732"/>
          <a:stretch/>
        </p:blipFill>
        <p:spPr bwMode="auto">
          <a:xfrm>
            <a:off x="9601199" y="246528"/>
            <a:ext cx="2431785" cy="241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9755742" y="246528"/>
            <a:ext cx="21226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chemeClr val="accent2"/>
                </a:solidFill>
                <a:hlinkClick r:id="rId3"/>
              </a:rPr>
              <a:t>https://</a:t>
            </a:r>
            <a:r>
              <a:rPr lang="pl-PL" sz="1200" dirty="0" smtClean="0">
                <a:solidFill>
                  <a:schemeClr val="accent2"/>
                </a:solidFill>
                <a:hlinkClick r:id="rId3"/>
              </a:rPr>
              <a:t>freedesignfile.com</a:t>
            </a:r>
            <a:endParaRPr lang="pl-PL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5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07067" y="1264024"/>
            <a:ext cx="7766936" cy="1465729"/>
          </a:xfrm>
        </p:spPr>
        <p:txBody>
          <a:bodyPr/>
          <a:lstStyle/>
          <a:p>
            <a:pPr algn="ctr"/>
            <a:r>
              <a:rPr lang="pl-PL" b="1" dirty="0" smtClean="0"/>
              <a:t>DZIĘKUJĘ ZA UWAGĘ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76156" y="3203671"/>
            <a:ext cx="9488115" cy="1096899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accent2"/>
                </a:solidFill>
              </a:rPr>
              <a:t>LITERATURA:</a:t>
            </a:r>
          </a:p>
          <a:p>
            <a:pPr algn="ctr"/>
            <a:r>
              <a:rPr lang="pl-PL" b="1" dirty="0" smtClean="0">
                <a:solidFill>
                  <a:schemeClr val="accent2"/>
                </a:solidFill>
              </a:rPr>
              <a:t> </a:t>
            </a:r>
            <a:r>
              <a:rPr lang="pl-PL" b="1" dirty="0" err="1" smtClean="0">
                <a:solidFill>
                  <a:schemeClr val="accent2"/>
                </a:solidFill>
              </a:rPr>
              <a:t>Frymus</a:t>
            </a:r>
            <a:r>
              <a:rPr lang="pl-PL" b="1" dirty="0" smtClean="0">
                <a:solidFill>
                  <a:schemeClr val="accent2"/>
                </a:solidFill>
              </a:rPr>
              <a:t> M., Szczepańczyk G. </a:t>
            </a:r>
            <a:r>
              <a:rPr lang="pl-PL" b="1" i="1" dirty="0" smtClean="0">
                <a:solidFill>
                  <a:schemeClr val="accent2"/>
                </a:solidFill>
              </a:rPr>
              <a:t>Warto wiedzieć… Materiały uzupełniające treści zajęć </a:t>
            </a:r>
            <a:r>
              <a:rPr lang="pl-PL" b="1" dirty="0" smtClean="0">
                <a:solidFill>
                  <a:schemeClr val="accent2"/>
                </a:solidFill>
              </a:rPr>
              <a:t>WSiP</a:t>
            </a:r>
            <a:r>
              <a:rPr lang="pl-PL" b="1" i="1" dirty="0" smtClean="0"/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67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2 KWIETNIA DZIEŃ ZIEMI. - ppt video online pobie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10" y="430306"/>
            <a:ext cx="9846883" cy="595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165111" y="6387354"/>
            <a:ext cx="2422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https://</a:t>
            </a:r>
            <a:r>
              <a:rPr lang="pl-PL" dirty="0" smtClean="0"/>
              <a:t>slideplayer.pl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99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268942"/>
            <a:ext cx="8596668" cy="833717"/>
          </a:xfrm>
        </p:spPr>
        <p:txBody>
          <a:bodyPr/>
          <a:lstStyle/>
          <a:p>
            <a:pPr algn="ctr"/>
            <a:r>
              <a:rPr lang="pl-PL" b="1" u="sng" dirty="0" smtClean="0"/>
              <a:t>KIEDY OBCHODZI SIĘ DZIEŃ ZIEMI?</a:t>
            </a:r>
            <a:endParaRPr lang="pl-PL" b="1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5731" y="1124626"/>
            <a:ext cx="9179873" cy="5190565"/>
          </a:xfrm>
        </p:spPr>
        <p:txBody>
          <a:bodyPr>
            <a:normAutofit/>
          </a:bodyPr>
          <a:lstStyle/>
          <a:p>
            <a:pPr algn="just"/>
            <a:r>
              <a:rPr lang="pl-PL" sz="3000" b="1" dirty="0" smtClean="0">
                <a:solidFill>
                  <a:schemeClr val="accent2">
                    <a:lumMod val="75000"/>
                  </a:schemeClr>
                </a:solidFill>
              </a:rPr>
              <a:t>W Polsce Dzień Ziemi obchodzimy 22 kwietnia.</a:t>
            </a:r>
          </a:p>
          <a:p>
            <a:pPr algn="just"/>
            <a:r>
              <a:rPr lang="pl-PL" sz="2200" b="1" dirty="0" smtClean="0">
                <a:solidFill>
                  <a:schemeClr val="accent2">
                    <a:lumMod val="75000"/>
                  </a:schemeClr>
                </a:solidFill>
              </a:rPr>
              <a:t>Celem tego święta jest promocja ekologii w społeczeństwie                                i wskazywanie pożądanych postaw ekologicznych. Organizatorzy tego dnia uświadamiają ludziom, w jak wielkim niebezpieczeństwie jest nasza planeta, ile czyha na nią zagrożeń w związku z działalnością człowieka.</a:t>
            </a:r>
          </a:p>
          <a:p>
            <a:pPr algn="just"/>
            <a:r>
              <a:rPr lang="pl-PL" sz="2200" b="1" dirty="0" smtClean="0">
                <a:solidFill>
                  <a:schemeClr val="accent2">
                    <a:lumMod val="75000"/>
                  </a:schemeClr>
                </a:solidFill>
              </a:rPr>
              <a:t>Po raz pierwszy obchody Dnia Ziemi miały miejsce w Stanach Zjednoczonych, w San Francisco 21 marca 1970 roku.</a:t>
            </a:r>
          </a:p>
          <a:p>
            <a:pPr algn="just"/>
            <a:r>
              <a:rPr lang="pl-PL" sz="2200" b="1" dirty="0" smtClean="0">
                <a:solidFill>
                  <a:schemeClr val="accent2">
                    <a:lumMod val="75000"/>
                  </a:schemeClr>
                </a:solidFill>
              </a:rPr>
              <a:t>W Polsce zaczęto świętować ten dzień 20 lat później, w 1990 roku.</a:t>
            </a:r>
          </a:p>
          <a:p>
            <a:pPr marL="0" indent="0" algn="just">
              <a:buNone/>
            </a:pPr>
            <a:endParaRPr lang="pl-PL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056" y="3451507"/>
            <a:ext cx="2371988" cy="31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5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322729"/>
            <a:ext cx="8596668" cy="847165"/>
          </a:xfrm>
        </p:spPr>
        <p:txBody>
          <a:bodyPr/>
          <a:lstStyle/>
          <a:p>
            <a:pPr algn="ctr"/>
            <a:r>
              <a:rPr lang="pl-PL" b="1" u="sng" dirty="0" smtClean="0"/>
              <a:t>JAK LUDZIE OBCHODZĄ DZIEŃ ZIEMI?</a:t>
            </a:r>
            <a:endParaRPr lang="pl-PL" b="1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3" y="1169895"/>
            <a:ext cx="8883525" cy="5472952"/>
          </a:xfrm>
        </p:spPr>
        <p:txBody>
          <a:bodyPr>
            <a:normAutofit/>
          </a:bodyPr>
          <a:lstStyle/>
          <a:p>
            <a:pPr algn="just"/>
            <a:r>
              <a:rPr lang="pl-PL" sz="2200" dirty="0" smtClean="0">
                <a:solidFill>
                  <a:schemeClr val="accent2">
                    <a:lumMod val="75000"/>
                  </a:schemeClr>
                </a:solidFill>
              </a:rPr>
              <a:t>Tego dnia w wielu krajach odbywają się na ulicach miast parady                        i pochody, podczas których apeluje się o oszczędzanie wody, ratowanie lasów, ochronę drzew i ptaków, ograniczenie wysyłania w powietrze gazów powodujących kwaśne deszcze.</a:t>
            </a:r>
          </a:p>
          <a:p>
            <a:pPr algn="just"/>
            <a:r>
              <a:rPr lang="pl-PL" sz="2200" dirty="0" smtClean="0">
                <a:solidFill>
                  <a:schemeClr val="accent2">
                    <a:lumMod val="75000"/>
                  </a:schemeClr>
                </a:solidFill>
              </a:rPr>
              <a:t>Każdego roku tematyka obchodów Dnia Ziemi przebiega pod innym hasłem, poświęcona jest innemu problemowi. Organizatorzy święta przygotowują spotkania i wykłady na tematy ekologii, turnieje wiedzy ekologicznej, konkursy plastyczne                    o tematyce przyrodniczej oraz koncerty muzyczne i pikniki ekologiczne.</a:t>
            </a:r>
          </a:p>
          <a:p>
            <a:pPr algn="just"/>
            <a:r>
              <a:rPr lang="pl-PL" sz="2200" dirty="0" smtClean="0">
                <a:solidFill>
                  <a:schemeClr val="accent2">
                    <a:lumMod val="75000"/>
                  </a:schemeClr>
                </a:solidFill>
              </a:rPr>
              <a:t>Każdego roku, od ponad 30 lat, 22 kwietnia na naszej planecie robi się generalne porządki. Zastanówmy się, czy nie warto wcielić w życie zasady, by o czystość naszej Ziemi dbać codziennie. Najlepiej zacznijmy to robić od zaraz!</a:t>
            </a:r>
            <a:endParaRPr lang="pl-PL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Ekologia po Bożemu – relacja ze spotkania – Katolicki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926" y="167775"/>
            <a:ext cx="1927786" cy="188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0054104" y="112619"/>
            <a:ext cx="2087431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1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http://civitaschristiana-poznan.pl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4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68476" y="215153"/>
            <a:ext cx="6785784" cy="712694"/>
          </a:xfrm>
        </p:spPr>
        <p:txBody>
          <a:bodyPr/>
          <a:lstStyle/>
          <a:p>
            <a:pPr algn="ctr"/>
            <a:r>
              <a:rPr lang="pl-PL" b="1" u="sng" dirty="0" smtClean="0"/>
              <a:t>CO TO JEST RECYKLING?</a:t>
            </a:r>
            <a:endParaRPr lang="pl-PL" b="1" u="sng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75745" y="1210235"/>
            <a:ext cx="4185623" cy="5113515"/>
          </a:xfrm>
        </p:spPr>
        <p:txBody>
          <a:bodyPr>
            <a:normAutofit/>
          </a:bodyPr>
          <a:lstStyle/>
          <a:p>
            <a:pPr algn="ctr"/>
            <a:r>
              <a:rPr lang="pl-PL" sz="2200" b="1" u="sng" dirty="0" smtClean="0">
                <a:solidFill>
                  <a:schemeClr val="accent2"/>
                </a:solidFill>
              </a:rPr>
              <a:t>Recykling</a:t>
            </a:r>
            <a:r>
              <a:rPr lang="pl-PL" sz="2200" b="1" dirty="0" smtClean="0">
                <a:solidFill>
                  <a:schemeClr val="accent2"/>
                </a:solidFill>
              </a:rPr>
              <a:t> to powtórne wykorzystanie odpadów do wyprodukowania nowych materiałów o podobnym lub innym przeznaczeniu. </a:t>
            </a:r>
          </a:p>
          <a:p>
            <a:pPr algn="ctr"/>
            <a:r>
              <a:rPr lang="pl-PL" sz="2200" b="1" u="sng" dirty="0" smtClean="0">
                <a:solidFill>
                  <a:schemeClr val="accent2"/>
                </a:solidFill>
              </a:rPr>
              <a:t>Makulatura</a:t>
            </a:r>
            <a:r>
              <a:rPr lang="pl-PL" sz="2200" b="1" dirty="0" smtClean="0">
                <a:solidFill>
                  <a:schemeClr val="accent2"/>
                </a:solidFill>
              </a:rPr>
              <a:t> jest wykorzystywana do produkcji papieru, posegregowane zużyte </a:t>
            </a:r>
            <a:r>
              <a:rPr lang="pl-PL" sz="2200" b="1" u="sng" dirty="0" smtClean="0">
                <a:solidFill>
                  <a:schemeClr val="accent2"/>
                </a:solidFill>
              </a:rPr>
              <a:t>szkło</a:t>
            </a:r>
            <a:r>
              <a:rPr lang="pl-PL" sz="2200" b="1" dirty="0" smtClean="0">
                <a:solidFill>
                  <a:schemeClr val="accent2"/>
                </a:solidFill>
              </a:rPr>
              <a:t> do produkcji nowych opakowań szklanych, </a:t>
            </a:r>
            <a:r>
              <a:rPr lang="pl-PL" sz="2200" b="1" u="sng" dirty="0" smtClean="0">
                <a:solidFill>
                  <a:schemeClr val="accent2"/>
                </a:solidFill>
              </a:rPr>
              <a:t>metale</a:t>
            </a:r>
            <a:r>
              <a:rPr lang="pl-PL" sz="2200" b="1" dirty="0" smtClean="0">
                <a:solidFill>
                  <a:schemeClr val="accent2"/>
                </a:solidFill>
              </a:rPr>
              <a:t> do wytwarzania nowych elementów metalowych. </a:t>
            </a:r>
            <a:endParaRPr lang="pl-PL" sz="2200" b="1" dirty="0">
              <a:solidFill>
                <a:schemeClr val="accent2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859" y="1213414"/>
            <a:ext cx="3832752" cy="51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6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3940" y="322727"/>
            <a:ext cx="6769447" cy="672353"/>
          </a:xfrm>
        </p:spPr>
        <p:txBody>
          <a:bodyPr/>
          <a:lstStyle/>
          <a:p>
            <a:pPr algn="ctr"/>
            <a:r>
              <a:rPr lang="pl-PL" sz="3600" b="1" u="sng" dirty="0" smtClean="0">
                <a:solidFill>
                  <a:schemeClr val="accent2">
                    <a:lumMod val="75000"/>
                  </a:schemeClr>
                </a:solidFill>
              </a:rPr>
              <a:t>DZIĘKI RECYKLINGOWI:</a:t>
            </a:r>
            <a:endParaRPr lang="pl-PL" sz="36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610815" y="1129550"/>
            <a:ext cx="4185623" cy="5526741"/>
          </a:xfrm>
        </p:spPr>
        <p:txBody>
          <a:bodyPr>
            <a:normAutofit/>
          </a:bodyPr>
          <a:lstStyle/>
          <a:p>
            <a:pPr algn="ctr"/>
            <a:r>
              <a:rPr lang="pl-PL" sz="2200" b="1" dirty="0" smtClean="0">
                <a:solidFill>
                  <a:schemeClr val="accent2"/>
                </a:solidFill>
              </a:rPr>
              <a:t>zmniejsza się ilość śmieci oraz koszty ich składowania,</a:t>
            </a:r>
          </a:p>
          <a:p>
            <a:pPr algn="ctr"/>
            <a:r>
              <a:rPr lang="pl-PL" sz="2200" b="1" dirty="0">
                <a:solidFill>
                  <a:schemeClr val="accent2"/>
                </a:solidFill>
              </a:rPr>
              <a:t>z</a:t>
            </a:r>
            <a:r>
              <a:rPr lang="pl-PL" sz="2200" b="1" dirty="0" smtClean="0">
                <a:solidFill>
                  <a:schemeClr val="accent2"/>
                </a:solidFill>
              </a:rPr>
              <a:t>mniejsza się koszty wywozu odpadów,</a:t>
            </a:r>
          </a:p>
          <a:p>
            <a:pPr algn="ctr"/>
            <a:r>
              <a:rPr lang="pl-PL" sz="2200" b="1" dirty="0">
                <a:solidFill>
                  <a:schemeClr val="accent2"/>
                </a:solidFill>
              </a:rPr>
              <a:t>z</a:t>
            </a:r>
            <a:r>
              <a:rPr lang="pl-PL" sz="2200" b="1" dirty="0" smtClean="0">
                <a:solidFill>
                  <a:schemeClr val="accent2"/>
                </a:solidFill>
              </a:rPr>
              <a:t>mniejsza się zużycie energii w zakładach produkujących opakowania szklane, plastikowe, aluminiowe i papierowe,</a:t>
            </a:r>
          </a:p>
          <a:p>
            <a:pPr algn="ctr"/>
            <a:r>
              <a:rPr lang="pl-PL" sz="2200" b="1" dirty="0">
                <a:solidFill>
                  <a:schemeClr val="accent2"/>
                </a:solidFill>
              </a:rPr>
              <a:t>c</a:t>
            </a:r>
            <a:r>
              <a:rPr lang="pl-PL" sz="2200" b="1" dirty="0" smtClean="0">
                <a:solidFill>
                  <a:schemeClr val="accent2"/>
                </a:solidFill>
              </a:rPr>
              <a:t>hroni się bogactwa naturalne,</a:t>
            </a:r>
          </a:p>
          <a:p>
            <a:pPr algn="ctr"/>
            <a:r>
              <a:rPr lang="pl-PL" sz="2200" b="1" dirty="0">
                <a:solidFill>
                  <a:schemeClr val="accent2"/>
                </a:solidFill>
              </a:rPr>
              <a:t>z</a:t>
            </a:r>
            <a:r>
              <a:rPr lang="pl-PL" sz="2200" b="1" dirty="0" smtClean="0">
                <a:solidFill>
                  <a:schemeClr val="accent2"/>
                </a:solidFill>
              </a:rPr>
              <a:t>achowuje się piękno przyrody.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1737" y="1064555"/>
            <a:ext cx="4101354" cy="54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688107" y="605117"/>
            <a:ext cx="4061011" cy="6252883"/>
          </a:xfrm>
        </p:spPr>
        <p:txBody>
          <a:bodyPr>
            <a:noAutofit/>
          </a:bodyPr>
          <a:lstStyle/>
          <a:p>
            <a:pPr algn="ctr"/>
            <a:r>
              <a:rPr lang="pl-PL" sz="2200" dirty="0" smtClean="0">
                <a:solidFill>
                  <a:schemeClr val="accent2">
                    <a:lumMod val="75000"/>
                  </a:schemeClr>
                </a:solidFill>
              </a:rPr>
              <a:t>Podstawą</a:t>
            </a:r>
            <a:r>
              <a:rPr lang="pl-PL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200" b="1" u="sng" dirty="0" smtClean="0">
                <a:solidFill>
                  <a:schemeClr val="accent2">
                    <a:lumMod val="75000"/>
                  </a:schemeClr>
                </a:solidFill>
              </a:rPr>
              <a:t>recyklingu</a:t>
            </a:r>
            <a:r>
              <a:rPr lang="pl-PL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200" dirty="0" smtClean="0">
                <a:solidFill>
                  <a:schemeClr val="accent2">
                    <a:lumMod val="75000"/>
                  </a:schemeClr>
                </a:solidFill>
              </a:rPr>
              <a:t>jest segregowanie śmieci, czyli oddzielanie z całej masy odpadów tych, które można powtórnie wykorzystać.                W tym celu w pobliżu naszych miejsc zamieszkania ustawia się duże kolorowe pojemniki, do których powinniśmy wrzucać: plastiki, szkło, papier, metal. Potem odpady przegląda się w specjalnych pomieszczeniach                              i w zależności od ich składu chemicznego kieruje się je do ponownego wykorzystania lub unieszkodliwienia.</a:t>
            </a:r>
            <a:endParaRPr lang="pl-PL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0098" y="602005"/>
            <a:ext cx="4439265" cy="53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1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129" y="134471"/>
            <a:ext cx="9480177" cy="1264023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u="sng" dirty="0" smtClean="0"/>
              <a:t>JAK WRAZ Z ROZWOJEM CYWILIZACJI CZŁOWIEKA, ZMIENIAŁY SIĘ RODZAJE ODPADÓW?</a:t>
            </a:r>
            <a:endParaRPr lang="pl-PL" b="1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6176" y="1398493"/>
            <a:ext cx="9238130" cy="5190565"/>
          </a:xfrm>
        </p:spPr>
        <p:txBody>
          <a:bodyPr>
            <a:normAutofit/>
          </a:bodyPr>
          <a:lstStyle/>
          <a:p>
            <a:pPr algn="just"/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Odpady powstawały nawet wtedy, kiedy nasi przodkowie żyli w jaskiniach. Były to jednak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ś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mieci ulegające całkowitemu rozkładowi w przyrodzie – kości upolowanych zwierząt, muszle, skóry zwierząt, resztki jedzenia. Ludzie pierwotni prowadzili koczowniczy tryb życia. Zaśmiecone przez siebie jaskinie opuszczali, przemieszczając się dalej. </a:t>
            </a:r>
          </a:p>
          <a:p>
            <a:pPr algn="just"/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W późniejszych czasach, gdy ludzie swoje domy stawiali w pierwszych nowo powstających miastach, odpady z domostw wyrzucane były prosto na ulicę. Wśród śmieci były resztki jedzenia, uszkodzone naczynia, połamane narzędzia, stare, zbędne przedmioty.</a:t>
            </a:r>
          </a:p>
          <a:p>
            <a:pPr algn="just"/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Obecnie rozwój cywilizacji i postęp techniczny sprawia, że co roku na Ziemi przybywa coraz więcej niebezpiecznych </a:t>
            </a:r>
            <a:r>
              <a:rPr lang="pl-PL" sz="2000" b="1" u="sng" dirty="0" smtClean="0">
                <a:solidFill>
                  <a:schemeClr val="accent2">
                    <a:lumMod val="75000"/>
                  </a:schemeClr>
                </a:solidFill>
              </a:rPr>
              <a:t>odpadów przemysłowych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, produkowanych przez wielkie kopalnie i zakłady produkcyjne oraz </a:t>
            </a:r>
            <a:r>
              <a:rPr lang="pl-PL" sz="2000" b="1" u="sng" dirty="0" smtClean="0">
                <a:solidFill>
                  <a:schemeClr val="accent2">
                    <a:lumMod val="75000"/>
                  </a:schemeClr>
                </a:solidFill>
              </a:rPr>
              <a:t>odpadów komunalnych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, powstających w gospodarstwach domowych. Bardzo uciążliwymi śmieciami są m.in. </a:t>
            </a:r>
            <a:r>
              <a:rPr lang="pl-PL" sz="2000" b="1" u="sng" dirty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pl-PL" sz="2000" b="1" u="sng" dirty="0" smtClean="0">
                <a:solidFill>
                  <a:schemeClr val="accent2">
                    <a:lumMod val="75000"/>
                  </a:schemeClr>
                </a:solidFill>
              </a:rPr>
              <a:t>dpady medyczne, zużyte baterie, akumulatory, wraki pojazdów</a:t>
            </a: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pl-PL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Wierszyk: Ekologia dla dzieci, przedszkolaków do pobrania i wydruk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4194" r="3571"/>
          <a:stretch/>
        </p:blipFill>
        <p:spPr bwMode="auto">
          <a:xfrm>
            <a:off x="10179424" y="309282"/>
            <a:ext cx="1839414" cy="176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0179424" y="2070847"/>
            <a:ext cx="18394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/>
              <a:t>https://</a:t>
            </a:r>
            <a:r>
              <a:rPr lang="pl-PL" sz="1200" dirty="0" smtClean="0"/>
              <a:t>eduzabawy.com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669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440" y="173756"/>
            <a:ext cx="8596668" cy="101499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u="sng" dirty="0" smtClean="0"/>
              <a:t>JAK DŁUGO ROZKŁADAJĄ SIĘ ODPADY „PRODUKOWANE” PRZEZ CZŁOWIEKA?</a:t>
            </a:r>
            <a:endParaRPr lang="pl-PL" sz="3200" b="1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5354" y="1188747"/>
            <a:ext cx="9653387" cy="5432612"/>
          </a:xfrm>
        </p:spPr>
        <p:txBody>
          <a:bodyPr/>
          <a:lstStyle/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Odpady wytwarzane przez człowieka ulegają rozkładowi w coraz dłuższym czasie:</a:t>
            </a:r>
          </a:p>
          <a:p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husteczki higieniczne – 3 miesiące,</a:t>
            </a:r>
          </a:p>
          <a:p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esztki owoców i warzyw – 6 miesięcy, 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artony – od 1 roku do 5 lat,</a:t>
            </a:r>
          </a:p>
          <a:p>
            <a:endParaRPr lang="pl-PL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lastikowe torby – 20 lat,</a:t>
            </a:r>
          </a:p>
          <a:p>
            <a:endParaRPr lang="pl-PL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uszki blaszane – 50 lat,                 puszki aluminiowe 80 – 100 lat,  </a:t>
            </a:r>
          </a:p>
          <a:p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orki foliowe – 400 lat,</a:t>
            </a:r>
          </a:p>
          <a:p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lastikowe butelki typu PET – ponad 500 lat, </a:t>
            </a:r>
          </a:p>
          <a:p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lektrolit ze starych baterii zanieczyszcza glebę na setki lat, </a:t>
            </a:r>
          </a:p>
          <a:p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zkło nie ulega rozkładowi, może natomiast być przetwarzane nieograniczoną ilość razy. 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34" name="Picture 10" descr="Chusteczki higieniczne BELLA, 10 sztuk, TZMO - Apteka Internetowa CU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8" t="13490" r="27573" b="14353"/>
          <a:stretch/>
        </p:blipFill>
        <p:spPr bwMode="auto">
          <a:xfrm rot="16200000">
            <a:off x="4748802" y="1390374"/>
            <a:ext cx="448983" cy="72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4" descr="Ogryzek - Ogryzek dodał(a) nowe zdjęcie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40" name="Picture 16" descr="Apple Ogryzek Zgniłe - Darmowa grafika wektorowa na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90484" y="1866368"/>
            <a:ext cx="543877" cy="71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Obraz 20" descr="Karton 170x170x17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5621" r="1367" b="3902"/>
          <a:stretch/>
        </p:blipFill>
        <p:spPr bwMode="auto">
          <a:xfrm>
            <a:off x="4160482" y="2319227"/>
            <a:ext cx="1279731" cy="9437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Obraz 21" descr="Ekologiczne grzechy przy użyciu torby plastikowej | Ekoszkoła ...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3" t="11389" r="14720" b="11667"/>
          <a:stretch/>
        </p:blipFill>
        <p:spPr bwMode="auto">
          <a:xfrm>
            <a:off x="3584965" y="2791105"/>
            <a:ext cx="695325" cy="8909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Obraz 22" descr="Jak w sposób kreatywny wykorzystać metalowe puszki? - Zakumaj.pl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" t="5667" r="10333" b="7000"/>
          <a:stretch/>
        </p:blipFill>
        <p:spPr bwMode="auto">
          <a:xfrm>
            <a:off x="3577604" y="3682010"/>
            <a:ext cx="575517" cy="69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Obraz 23" descr="Długa historia Alu-puszki, czyli aluminiowej puszki na napoje ...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t="1765" r="6836" b="2648"/>
          <a:stretch/>
        </p:blipFill>
        <p:spPr bwMode="auto">
          <a:xfrm>
            <a:off x="7875611" y="3487578"/>
            <a:ext cx="1183005" cy="904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Obraz 24" descr="Worki foliowe na śmieci 60L LD czarne a'20 na rolce - HD Plus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t="27750" r="-250" b="27750"/>
          <a:stretch/>
        </p:blipFill>
        <p:spPr bwMode="auto">
          <a:xfrm>
            <a:off x="4359568" y="4347009"/>
            <a:ext cx="1086491" cy="4631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Obraz 25" descr="Pomoce dydaktyczne - Butelki typu PET 3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870" y="4347009"/>
            <a:ext cx="1666875" cy="796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Obraz 26" descr="Stare baterie obraz stock. Obraz złożonej z brudny, ryzykanctwo ...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1" t="15567" r="9180" b="21093"/>
          <a:stretch/>
        </p:blipFill>
        <p:spPr bwMode="auto">
          <a:xfrm>
            <a:off x="7294586" y="4981934"/>
            <a:ext cx="1162050" cy="6384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Obraz 27" descr="Szklane butelki 200 ml - ACTIVE-COMPANY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0" t="5400" r="8000" b="3400"/>
          <a:stretch/>
        </p:blipFill>
        <p:spPr bwMode="auto">
          <a:xfrm>
            <a:off x="9308635" y="4810193"/>
            <a:ext cx="859012" cy="837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114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653</TotalTime>
  <Words>942</Words>
  <Application>Microsoft Office PowerPoint</Application>
  <PresentationFormat>Panoramiczny</PresentationFormat>
  <Paragraphs>57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 3</vt:lpstr>
      <vt:lpstr>Faseta</vt:lpstr>
      <vt:lpstr>NA RATUNEK ZIEMI</vt:lpstr>
      <vt:lpstr>Prezentacja programu PowerPoint</vt:lpstr>
      <vt:lpstr>KIEDY OBCHODZI SIĘ DZIEŃ ZIEMI?</vt:lpstr>
      <vt:lpstr>JAK LUDZIE OBCHODZĄ DZIEŃ ZIEMI?</vt:lpstr>
      <vt:lpstr>CO TO JEST RECYKLING?</vt:lpstr>
      <vt:lpstr>Prezentacja programu PowerPoint</vt:lpstr>
      <vt:lpstr>Prezentacja programu PowerPoint</vt:lpstr>
      <vt:lpstr>JAK WRAZ Z ROZWOJEM CYWILIZACJI CZŁOWIEKA, ZMIENIAŁY SIĘ RODZAJE ODPADÓW?</vt:lpstr>
      <vt:lpstr>JAK DŁUGO ROZKŁADAJĄ SIĘ ODPADY „PRODUKOWANE” PRZEZ CZŁOWIEKA?</vt:lpstr>
      <vt:lpstr>DLACZEGO NALEŻY SEGREGOWAĆ ODPADY?</vt:lpstr>
      <vt:lpstr>GDZIE W POLSCE MOŻNA PODZIWIAĆ NAJBARDZIEJ ZNANE POMNIKI PRZYRODY?</vt:lpstr>
      <vt:lpstr>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 RATUNEK ZIEMI</dc:title>
  <dc:creator>M. Napiórkowska</dc:creator>
  <cp:lastModifiedBy>M. Napiórkowska</cp:lastModifiedBy>
  <cp:revision>35</cp:revision>
  <dcterms:created xsi:type="dcterms:W3CDTF">2020-04-14T13:05:21Z</dcterms:created>
  <dcterms:modified xsi:type="dcterms:W3CDTF">2020-04-16T16:53:41Z</dcterms:modified>
</cp:coreProperties>
</file>