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9" r:id="rId4"/>
    <p:sldId id="258" r:id="rId5"/>
    <p:sldId id="260" r:id="rId6"/>
    <p:sldId id="265" r:id="rId7"/>
    <p:sldId id="261" r:id="rId8"/>
    <p:sldId id="262" r:id="rId9"/>
    <p:sldId id="263" r:id="rId10"/>
    <p:sldId id="290" r:id="rId11"/>
    <p:sldId id="291" r:id="rId12"/>
    <p:sldId id="292" r:id="rId13"/>
    <p:sldId id="293" r:id="rId14"/>
    <p:sldId id="297" r:id="rId15"/>
    <p:sldId id="294" r:id="rId16"/>
    <p:sldId id="295" r:id="rId17"/>
    <p:sldId id="296" r:id="rId18"/>
    <p:sldId id="267" r:id="rId19"/>
    <p:sldId id="298" r:id="rId20"/>
    <p:sldId id="271" r:id="rId21"/>
    <p:sldId id="272" r:id="rId22"/>
    <p:sldId id="268" r:id="rId23"/>
    <p:sldId id="269" r:id="rId24"/>
    <p:sldId id="289" r:id="rId25"/>
    <p:sldId id="299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x="12188825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45" d="100"/>
          <a:sy n="45" d="100"/>
        </p:scale>
        <p:origin x="576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8B7093-7393-4039-ACFB-1611C7D9236A}" type="datetime1">
              <a:rPr lang="sk-SK" smtClean="0"/>
              <a:t>15.01.2021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FFA6B9-C19F-4C1E-8C2A-873714B32889}" type="datetime1">
              <a:rPr lang="sk-SK" smtClean="0"/>
              <a:t>15.01.2021</a:t>
            </a:fld>
            <a:endParaRPr lang="sk-SK" dirty="0"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dirty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dirty="0"/>
              <a:t>Kliknite sem a upravte štýl predlohy textu</a:t>
            </a:r>
          </a:p>
          <a:p>
            <a:pPr lvl="1" rtl="0"/>
            <a:r>
              <a:rPr lang="sk-SK" dirty="0"/>
              <a:t>Druhá úroveň</a:t>
            </a:r>
          </a:p>
          <a:p>
            <a:pPr lvl="2" rtl="0"/>
            <a:r>
              <a:rPr lang="sk-SK" dirty="0"/>
              <a:t>Tretia úroveň</a:t>
            </a:r>
          </a:p>
          <a:p>
            <a:pPr lvl="3" rtl="0"/>
            <a:r>
              <a:rPr lang="sk-SK" dirty="0"/>
              <a:t>Štvrtá úroveň</a:t>
            </a:r>
          </a:p>
          <a:p>
            <a:pPr lvl="4" rtl="0"/>
            <a:r>
              <a:rPr lang="sk-SK" dirty="0"/>
              <a:t>Piata úroveň</a:t>
            </a:r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5542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sk-SK" dirty="0"/>
              <a:t>Kliknite sem a upravte štýl predlohy nadpisov</a:t>
            </a:r>
          </a:p>
        </p:txBody>
      </p:sp>
      <p:grpSp>
        <p:nvGrpSpPr>
          <p:cNvPr id="256" name="čiara" descr="Grafika čiary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oľ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8" name="Voľ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9" name="Voľ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0" name="Voľ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1" name="Voľ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2" name="Voľ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3" name="Voľ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4" name="Voľ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5" name="Voľ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6" name="Voľ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7" name="Voľ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8" name="Voľ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9" name="Voľ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0" name="Voľ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1" name="Voľ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2" name="Voľ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3" name="Voľ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4" name="Voľ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5" name="Voľ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6" name="Voľ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7" name="Voľ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8" name="Voľ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9" name="Voľ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0" name="Voľ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1" name="Voľ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2" name="Voľ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3" name="Voľ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4" name="Voľ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5" name="Voľ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6" name="Voľ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7" name="Voľ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8" name="Voľ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9" name="Voľ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0" name="Voľ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1" name="Voľ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2" name="Voľ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3" name="Voľ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4" name="Voľ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5" name="Voľ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6" name="Voľ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7" name="Voľ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8" name="Voľ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9" name="Voľ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0" name="Voľ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1" name="Voľ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2" name="Voľ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3" name="Voľ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4" name="Voľ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5" name="Voľ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6" name="Voľ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7" name="Voľ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8" name="Voľ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9" name="Voľ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0" name="Voľ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1" name="Voľ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2" name="Voľ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3" name="Voľ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4" name="Voľ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5" name="Voľ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6" name="Voľ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7" name="Voľ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8" name="Voľ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9" name="Voľ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0" name="Voľ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1" name="Voľ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2" name="Voľ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3" name="Voľ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4" name="Voľ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5" name="Voľ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6" name="Voľ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7" name="Voľ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8" name="Voľ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9" name="Voľ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0" name="Voľ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1" name="Voľ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2" name="Voľ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3" name="Voľ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4" name="Voľ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5" name="Voľ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6" name="Voľ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7" name="Voľ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8" name="Voľ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9" name="Voľ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0" name="Voľ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1" name="Voľ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2" name="Voľ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3" name="Voľ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4" name="Voľ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5" name="Voľ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6" name="Voľ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7" name="Voľ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8" name="Voľ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9" name="Voľ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0" name="Voľ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1" name="Voľ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2" name="Voľ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3" name="Voľ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4" name="Voľ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5" name="Voľ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6" name="Voľ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7" name="Voľ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8" name="Voľ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9" name="Voľ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0" name="Voľ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1" name="Voľ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2" name="Voľ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3" name="Voľ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4" name="Voľ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5" name="Voľ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6" name="Voľ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7" name="Voľ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8" name="Voľ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9" name="Voľ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0" name="Voľ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1" name="Voľ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2" name="Voľ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3" name="Voľ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4" name="Voľ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5" name="Voľ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6" name="Voľ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7" name="Voľ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8" name="Voľ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9" name="Voľ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k-SK" smtClean="0"/>
              <a:t>Upravte štýl predlohy podnadpisov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grpSp>
        <p:nvGrpSpPr>
          <p:cNvPr id="7" name="čiara" descr="Grafika čiary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Voľný tvar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9" name="Voľný tvar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0" name="Voľný tvar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1" name="Voľ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2" name="Voľ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3" name="Voľ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4" name="Voľ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5" name="Voľ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" name="Voľ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" name="Voľ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" name="Voľ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" name="Voľ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" name="Voľ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" name="Voľ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" name="Voľ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" name="Voľ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4" name="Voľ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5" name="Voľ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6" name="Voľ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7" name="Voľ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8" name="Voľ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9" name="Voľ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0" name="Voľ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1" name="Voľ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2" name="Voľ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3" name="Voľ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4" name="Voľ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5" name="Voľ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6" name="Voľ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7" name="Voľ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8" name="Voľ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9" name="Voľ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0" name="Voľ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1" name="Voľ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2" name="Voľ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3" name="Voľ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4" name="Voľ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5" name="Voľ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6" name="Voľ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7" name="Voľ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8" name="Voľ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9" name="Voľ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0" name="Voľ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1" name="Voľ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2" name="Voľ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3" name="Voľ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4" name="Voľ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5" name="Voľ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6" name="Voľ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7" name="Voľ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8" name="Voľ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9" name="Voľ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0" name="Voľ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1" name="Voľ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2" name="Voľ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3" name="Voľ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4" name="Voľ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5" name="Voľ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6" name="Voľ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7" name="Voľ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8" name="Voľ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9" name="Voľ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0" name="Voľ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1" name="Voľ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2" name="Voľ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3" name="Voľ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4" name="Voľ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5" name="Voľ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6" name="Voľ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7" name="Voľ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8" name="Voľ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9" name="Voľ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80" name="Voľ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81" name="Voľ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</p:grp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302878-9071-4200-8023-5B7C828D491C}" type="datetime1">
              <a:rPr lang="sk-SK" smtClean="0"/>
              <a:t>15.01.2021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k-SK" dirty="0"/>
              <a:t>Kliknite sem a upravte štýl predlohy nadpisov</a:t>
            </a:r>
          </a:p>
        </p:txBody>
      </p:sp>
      <p:grpSp>
        <p:nvGrpSpPr>
          <p:cNvPr id="7" name="čiara" descr="Grafika čiary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Voľ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9" name="Voľ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0" name="Voľ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1" name="Voľ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2" name="Voľ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3" name="Voľ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4" name="Voľ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5" name="Voľ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" name="Voľ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" name="Voľ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" name="Voľ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" name="Voľ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" name="Voľ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" name="Voľ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" name="Voľ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" name="Voľ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4" name="Voľ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5" name="Voľ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6" name="Voľ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7" name="Voľ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8" name="Voľ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9" name="Voľ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0" name="Voľ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1" name="Voľ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2" name="Voľ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3" name="Voľ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4" name="Voľ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5" name="Voľ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6" name="Voľ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7" name="Voľ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8" name="Voľ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39" name="Voľ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0" name="Voľ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1" name="Voľ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2" name="Voľ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3" name="Voľ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4" name="Voľ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5" name="Voľ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6" name="Voľ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7" name="Voľ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8" name="Voľ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49" name="Voľ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0" name="Voľ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1" name="Voľ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2" name="Voľ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3" name="Voľ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4" name="Voľ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5" name="Voľ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6" name="Voľ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7" name="Voľ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8" name="Voľ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59" name="Voľ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0" name="Voľ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1" name="Voľ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2" name="Voľ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3" name="Voľ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4" name="Voľ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5" name="Voľ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6" name="Voľ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7" name="Voľ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8" name="Voľ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69" name="Voľ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0" name="Voľ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1" name="Voľ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2" name="Voľ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3" name="Voľ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4" name="Voľ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5" name="Voľ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6" name="Voľ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7" name="Voľ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8" name="Voľ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79" name="Voľ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80" name="Voľ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81" name="Voľ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</p:grpSp>
      <p:sp>
        <p:nvSpPr>
          <p:cNvPr id="3" name="Zástupný z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sk-SK" dirty="0"/>
              <a:t>Kliknite sem a upravte štýly predlohy textu</a:t>
            </a:r>
          </a:p>
          <a:p>
            <a:pPr lvl="1" rtl="0"/>
            <a:r>
              <a:rPr lang="sk-SK" dirty="0"/>
              <a:t>Druhá úroveň</a:t>
            </a:r>
          </a:p>
          <a:p>
            <a:pPr lvl="2" rtl="0"/>
            <a:r>
              <a:rPr lang="sk-SK" dirty="0"/>
              <a:t>Tretia úroveň</a:t>
            </a:r>
          </a:p>
          <a:p>
            <a:pPr lvl="3" rtl="0"/>
            <a:r>
              <a:rPr lang="sk-SK" dirty="0"/>
              <a:t>Štvrtá úroveň</a:t>
            </a:r>
          </a:p>
          <a:p>
            <a:pPr lvl="4" rtl="0"/>
            <a:r>
              <a:rPr lang="sk-SK" dirty="0"/>
              <a:t>Piata úroveň</a:t>
            </a:r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F832C3-EEA6-41EC-88BA-EB980B321231}" type="datetime1">
              <a:rPr lang="sk-SK" smtClean="0"/>
              <a:t>15.01.2021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dirty="0"/>
              <a:t>Kliknite sem a upravte štýl predlohy nadpisov</a:t>
            </a:r>
          </a:p>
        </p:txBody>
      </p:sp>
      <p:grpSp>
        <p:nvGrpSpPr>
          <p:cNvPr id="167" name="čiara" descr="Grafika čiary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Voľ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9" name="Voľ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0" name="Voľ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1" name="Voľ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2" name="Voľ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3" name="Voľ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4" name="Voľ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5" name="Voľ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6" name="Voľ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7" name="Voľ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8" name="Voľ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9" name="Voľ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0" name="Voľ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1" name="Voľ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2" name="Voľ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3" name="Voľ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4" name="Voľ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5" name="Voľ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6" name="Voľ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7" name="Voľ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8" name="Voľ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9" name="Voľ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0" name="Voľ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1" name="Voľ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2" name="Voľ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3" name="Voľ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4" name="Voľ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5" name="Voľ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6" name="Voľ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7" name="Voľ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8" name="Voľ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9" name="Voľ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0" name="Voľ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1" name="Voľ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2" name="Voľ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3" name="Voľ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4" name="Voľ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5" name="Voľ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6" name="Voľ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7" name="Voľ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8" name="Voľ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9" name="Voľ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0" name="Voľ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1" name="Voľ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2" name="Voľ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3" name="Voľ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4" name="Voľ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5" name="Voľ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6" name="Voľ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7" name="Voľ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8" name="Voľ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9" name="Voľ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0" name="Voľ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1" name="Voľ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2" name="Voľ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3" name="Voľ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4" name="Voľ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5" name="Voľ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6" name="Voľ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7" name="Voľ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8" name="Voľ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9" name="Voľ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0" name="Voľ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1" name="Voľ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2" name="Voľ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3" name="Voľ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4" name="Voľ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5" name="Voľ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6" name="Voľ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7" name="Voľ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8" name="Voľ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9" name="Voľ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40" name="Voľ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41" name="Voľ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</p:grp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FB33C0-3605-42B8-A1F1-3A1BB58F9C12}" type="datetime1">
              <a:rPr lang="sk-SK" smtClean="0"/>
              <a:t>15.01.2021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sk-SK" dirty="0"/>
              <a:t>Kliknite sem a upravte štýl predlohy nadpisov</a:t>
            </a:r>
          </a:p>
        </p:txBody>
      </p:sp>
      <p:grpSp>
        <p:nvGrpSpPr>
          <p:cNvPr id="255" name="čiara" descr="Grafika čiary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oľný tvar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7" name="Voľný tvar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8" name="Voľný tvar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59" name="Voľný tvar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0" name="Voľný tvar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1" name="Voľný tvar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2" name="Voľný tvar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3" name="Voľný tvar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4" name="Voľný tvar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5" name="Voľný tvar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6" name="Voľný tvar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7" name="Voľný tvar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8" name="Voľný tvar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69" name="Voľný tvar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0" name="Voľný tvar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1" name="Voľný tvar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2" name="Voľný tvar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3" name="Voľný tvar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4" name="Voľný tvar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5" name="Voľný tvar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6" name="Voľný tvar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7" name="Voľný tvar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8" name="Voľný tvar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79" name="Voľný tvar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0" name="Voľný tvar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1" name="Voľný tvar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2" name="Voľný tvar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3" name="Voľný tvar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4" name="Voľný tvar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5" name="Voľný tvar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6" name="Voľný tvar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7" name="Voľný tvar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8" name="Voľný tvar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89" name="Voľný tvar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0" name="Voľný tvar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1" name="Voľný tvar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2" name="Voľný tvar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3" name="Voľný tvar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4" name="Voľný tvar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5" name="Voľný tvar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6" name="Voľný tvar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7" name="Voľný tvar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8" name="Voľný tvar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299" name="Voľný tvar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0" name="Voľný tvar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1" name="Voľný tvar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2" name="Voľný tvar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3" name="Voľný tvar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4" name="Voľný tvar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5" name="Voľný tvar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6" name="Voľný tvar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7" name="Voľný tvar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8" name="Voľný tvar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09" name="Voľný tvar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0" name="Voľný tvar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1" name="Voľný tvar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2" name="Voľný tvar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3" name="Voľný tvar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4" name="Voľný tvar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5" name="Voľný tvar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6" name="Voľný tvar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7" name="Voľný tvar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8" name="Voľný tvar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19" name="Voľný tvar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0" name="Voľný tvar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1" name="Voľný tvar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2" name="Voľný tvar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3" name="Voľný tvar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4" name="Voľný tvar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5" name="Voľný tvar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6" name="Voľný tvar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7" name="Voľný tvar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8" name="Voľný tvar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29" name="Voľný tvar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0" name="Voľný tvar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1" name="Voľný tvar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2" name="Voľný tvar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3" name="Voľný tvar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4" name="Voľný tvar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5" name="Voľný tvar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6" name="Voľný tvar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7" name="Voľný tvar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8" name="Voľný tvar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39" name="Voľný tvar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0" name="Voľný tvar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1" name="Voľný tvar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2" name="Voľný tvar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3" name="Voľný tvar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4" name="Voľný tvar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5" name="Voľný tvar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6" name="Voľný tvar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7" name="Voľný tvar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8" name="Voľný tvar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49" name="Voľný tvar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0" name="Voľný tvar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1" name="Voľný tvar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2" name="Voľný tvar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3" name="Voľný tvar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4" name="Voľný tvar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5" name="Voľný tvar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6" name="Voľný tvar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7" name="Voľný tvar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8" name="Voľný tvar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59" name="Voľný tvar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0" name="Voľný tvar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1" name="Voľný tvar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2" name="Voľný tvar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3" name="Voľný tvar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4" name="Voľný tvar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5" name="Voľný tvar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6" name="Voľný tvar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7" name="Voľný tvar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8" name="Voľný tvar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69" name="Voľný tvar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0" name="Voľný tvar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1" name="Voľný tvar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2" name="Voľný tvar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3" name="Voľný tvar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4" name="Voľný tvar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5" name="Voľný tvar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6" name="Voľný tvar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7" name="Voľný tvar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  <p:sp>
          <p:nvSpPr>
            <p:cNvPr id="378" name="Voľný tvar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/>
            </a:p>
          </p:txBody>
        </p:sp>
      </p:grp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55A7E3-D21E-469A-8644-E12CF815A232}" type="datetime1">
              <a:rPr lang="sk-SK" smtClean="0"/>
              <a:t>15.01.2021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dirty="0"/>
              <a:t>Kliknite sem a upravte štýl predlohy nadpisov</a:t>
            </a:r>
          </a:p>
        </p:txBody>
      </p:sp>
      <p:grpSp>
        <p:nvGrpSpPr>
          <p:cNvPr id="158" name="čiara" descr="Grafika čiary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Voľ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0" name="Voľ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1" name="Voľ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2" name="Voľ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3" name="Voľ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4" name="Voľ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5" name="Voľ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6" name="Voľ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7" name="Voľ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8" name="Voľ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9" name="Voľ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0" name="Voľ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1" name="Voľ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2" name="Voľ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3" name="Voľ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4" name="Voľ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5" name="Voľ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6" name="Voľ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7" name="Voľ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8" name="Voľ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9" name="Voľ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0" name="Voľ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1" name="Voľ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2" name="Voľ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3" name="Voľ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4" name="Voľ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5" name="Voľ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6" name="Voľ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7" name="Voľ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8" name="Voľ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9" name="Voľ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0" name="Voľ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1" name="Voľ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2" name="Voľ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3" name="Voľ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4" name="Voľ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5" name="Voľ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6" name="Voľ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7" name="Voľ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8" name="Voľ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9" name="Voľ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0" name="Voľ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1" name="Voľ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2" name="Voľ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3" name="Voľ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4" name="Voľ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5" name="Voľ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6" name="Voľ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7" name="Voľ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8" name="Voľ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9" name="Voľ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0" name="Voľ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1" name="Voľ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2" name="Voľ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3" name="Voľ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4" name="Voľ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5" name="Voľ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6" name="Voľ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7" name="Voľ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8" name="Voľ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9" name="Voľ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0" name="Voľ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1" name="Voľ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2" name="Voľ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3" name="Voľ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4" name="Voľ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5" name="Voľ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6" name="Voľ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7" name="Voľ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8" name="Voľ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9" name="Voľ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0" name="Voľ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1" name="Voľ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2" name="Voľ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</p:grp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D0CE40-81D1-40B4-9B03-C6163AA7428F}" type="datetime1">
              <a:rPr lang="sk-SK" smtClean="0"/>
              <a:t>15.01.2021</a:t>
            </a:fld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dirty="0"/>
              <a:t>Kliknite sem a upravte štýl predlohy nadpisov</a:t>
            </a:r>
          </a:p>
        </p:txBody>
      </p:sp>
      <p:grpSp>
        <p:nvGrpSpPr>
          <p:cNvPr id="160" name="čiara" descr="Grafika čiary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oľný tvar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2" name="Voľný tvar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3" name="Voľný tvar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4" name="Voľ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5" name="Voľ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6" name="Voľ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7" name="Voľ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8" name="Voľ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9" name="Voľ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0" name="Voľ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1" name="Voľ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2" name="Voľ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3" name="Voľ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4" name="Voľ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5" name="Voľ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6" name="Voľ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7" name="Voľ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8" name="Voľ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9" name="Voľ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0" name="Voľ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1" name="Voľ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2" name="Voľ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3" name="Voľ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4" name="Voľ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5" name="Voľ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6" name="Voľ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7" name="Voľ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8" name="Voľ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9" name="Voľ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0" name="Voľ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1" name="Voľ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2" name="Voľ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3" name="Voľ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4" name="Voľ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5" name="Voľ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6" name="Voľ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7" name="Voľ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8" name="Voľ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9" name="Voľ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0" name="Voľ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1" name="Voľ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2" name="Voľ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3" name="Voľ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4" name="Voľ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5" name="Voľ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6" name="Voľ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7" name="Voľ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8" name="Voľ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9" name="Voľ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0" name="Voľ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1" name="Voľ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2" name="Voľ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3" name="Voľ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4" name="Voľ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5" name="Voľ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6" name="Voľ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7" name="Voľ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8" name="Voľ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9" name="Voľ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0" name="Voľ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1" name="Voľ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2" name="Voľ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3" name="Voľ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4" name="Voľ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5" name="Voľ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6" name="Voľ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7" name="Voľ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8" name="Voľ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9" name="Voľ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0" name="Voľ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1" name="Voľ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2" name="Voľ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3" name="Voľ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4" name="Voľ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</p:grp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BE855B-A590-4B1D-8D7A-B7580F1A81FA}" type="datetime1">
              <a:rPr lang="sk-SK" smtClean="0"/>
              <a:t>15.01.2021</a:t>
            </a:fld>
            <a:endParaRPr lang="sk-SK" dirty="0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85" name="Zástupný obsah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grpSp>
        <p:nvGrpSpPr>
          <p:cNvPr id="156" name="čiara" descr="Grafika čiary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Voľný tvar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58" name="Voľný tvar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59" name="Voľný tvar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0" name="Voľný tvar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1" name="Voľný tvar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2" name="Voľný tvar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3" name="Voľný tvar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4" name="Voľný tvar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5" name="Voľný tvar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6" name="Voľný tvar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7" name="Voľný tvar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8" name="Voľný tvar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69" name="Voľný tvar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0" name="Voľný tvar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1" name="Voľný tvar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2" name="Voľný tvar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3" name="Voľný tvar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4" name="Voľný tvar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5" name="Voľný tvar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6" name="Voľný tvar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7" name="Voľný tvar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8" name="Voľný tvar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79" name="Voľný tvar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0" name="Voľný tvar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1" name="Voľný tvar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2" name="Voľný tvar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3" name="Voľný tvar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4" name="Voľný tvar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5" name="Voľný tvar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6" name="Voľný tvar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7" name="Voľný tvar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8" name="Voľný tvar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89" name="Voľný tvar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0" name="Voľný tvar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1" name="Voľný tvar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2" name="Voľný tvar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3" name="Voľný tvar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4" name="Voľný tvar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5" name="Voľný tvar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6" name="Voľný tvar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7" name="Voľný tvar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8" name="Voľný tvar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199" name="Voľný tvar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0" name="Voľný tvar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1" name="Voľný tvar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2" name="Voľný tvar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3" name="Voľný tvar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4" name="Voľný tvar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5" name="Voľný tvar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6" name="Voľný tvar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7" name="Voľný tvar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8" name="Voľný tvar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09" name="Voľný tvar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0" name="Voľný tvar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1" name="Voľný tvar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2" name="Voľný tvar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3" name="Voľný tvar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4" name="Voľný tvar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5" name="Voľný tvar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6" name="Voľný tvar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7" name="Voľný tvar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8" name="Voľný tvar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19" name="Voľný tvar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0" name="Voľný tvar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1" name="Voľný tvar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2" name="Voľný tvar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3" name="Voľný tvar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4" name="Voľný tvar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5" name="Voľný tvar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6" name="Voľný tvar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7" name="Voľný tvar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8" name="Voľný tvar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29" name="Voľný tvar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  <p:sp>
          <p:nvSpPr>
            <p:cNvPr id="230" name="Voľný tvar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sk-SK" dirty="0">
                <a:ln>
                  <a:noFill/>
                </a:ln>
              </a:endParaRPr>
            </a:p>
          </p:txBody>
        </p:sp>
      </p:grp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B18BD9-1251-49E5-BE0A-1622E2AE7367}" type="datetime1">
              <a:rPr lang="sk-SK" smtClean="0"/>
              <a:t>15.01.2021</a:t>
            </a:fld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653EA0-FB6C-4458-B5BE-CAF4BBAE5732}" type="datetime1">
              <a:rPr lang="sk-SK" smtClean="0"/>
              <a:t>15.01.2021</a:t>
            </a:fld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sk-SK" smtClean="0"/>
              <a:t>Upravte štýl predlohy textu.</a:t>
            </a:r>
          </a:p>
          <a:p>
            <a:pPr lvl="1" rtl="0"/>
            <a:r>
              <a:rPr lang="sk-SK" smtClean="0"/>
              <a:t>Druhá úroveň</a:t>
            </a:r>
          </a:p>
          <a:p>
            <a:pPr lvl="2" rtl="0"/>
            <a:r>
              <a:rPr lang="sk-SK" smtClean="0"/>
              <a:t>Tretia úroveň</a:t>
            </a:r>
          </a:p>
          <a:p>
            <a:pPr lvl="3" rtl="0"/>
            <a:r>
              <a:rPr lang="sk-SK" smtClean="0"/>
              <a:t>Štvrtá úroveň</a:t>
            </a:r>
          </a:p>
          <a:p>
            <a:pPr lvl="4" rtl="0"/>
            <a:r>
              <a:rPr lang="sk-SK" smtClean="0"/>
              <a:t>Piata úroveň</a:t>
            </a:r>
            <a:endParaRPr lang="sk-SK" dirty="0"/>
          </a:p>
        </p:txBody>
      </p:sp>
      <p:grpSp>
        <p:nvGrpSpPr>
          <p:cNvPr id="615" name="rám" descr="Grafika poľ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Skupin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Skupin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oľný tvar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ľný tvar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ľný tvar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ľ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ľ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ľ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ľ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ľ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ľ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ľ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ľ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ľ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ľ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ľ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ľ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ľ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ľ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ľ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ľ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ľ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ľ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ľ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ľ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ľ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ľ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ľ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ľ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ľ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ľ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ľ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ľ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ľ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ľ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ľ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ľ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ľ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ľ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ľ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ľ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ľ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ľ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ľ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ľ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ľ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ľ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ľ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ľ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ľ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ľ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ľ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ľ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ľ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ľ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ľ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ľ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ľ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ľ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ľ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ľ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ľ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ľ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ľ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ľ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ľ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ľ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ľ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ľ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ľ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ľ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ľ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ľ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ľ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ľ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oľ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Skupin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oľný tvar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ľný tvar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ľný tvar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ľ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ľ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ľ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ľ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ľ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ľ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ľ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ľ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ľ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ľ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ľ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ľ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ľ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ľ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ľ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ľ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ľ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ľ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ľ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ľ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ľ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ľ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ľ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ľ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ľ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ľ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ľ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ľ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ľ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ľ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ľ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ľ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ľ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ľ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ľ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ľ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ľ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ľ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ľ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ľ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ľ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ľ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ľ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ľ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ľ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ľ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ľ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ľ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ľ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ľ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ľ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ľ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ľ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ľ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ľ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ľ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ľ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ľ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ľ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ľ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ľ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ľ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ľ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ľ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ľ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ľ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ľ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ľ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ľ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ľ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oľ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Skupin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Skupin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oľný tvar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ľný tvar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ľný tvar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ľ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ľ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ľ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ľ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ľ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ľ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ľ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ľ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ľ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ľ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ľ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ľ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ľ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ľ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ľ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ľ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ľ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ľ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ľ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ľ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ľ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ľ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ľ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ľ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ľ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ľ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ľ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ľ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ľ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ľ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ľ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ľ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ľ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ľ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ľ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ľ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ľ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ľ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ľ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ľ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ľ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ľ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ľ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ľ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ľ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ľ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ľ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ľ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ľ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ľ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ľ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ľ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ľ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ľ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ľ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ľ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ľ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ľ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ľ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ľ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ľ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ľ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ľ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ľ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ľ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ľ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ľ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ľ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ľ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ľ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oľ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Skupin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oľný tvar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ľný tvar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ľný tvar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ľ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ľ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ľ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ľ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ľ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ľ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ľ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ľ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ľ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ľ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ľ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ľ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ľ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ľ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ľ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ľ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ľ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ľ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ľ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ľ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ľ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ľ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ľ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ľ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ľ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ľ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ľ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ľ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ľ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ľ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ľ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ľ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ľ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ľ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ľ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ľ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ľ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ľ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ľ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ľ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ľ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ľ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ľ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ľ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ľ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ľ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ľ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ľ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ľ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ľ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ľ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ľ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ľ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ľ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ľ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ľ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ľ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ľ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ľ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ľ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ľ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ľ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ľ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ľ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ľ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ľ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ľ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ľ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ľ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ľ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oľ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A53737-8673-4070-9CB1-E475422ECF0C}" type="datetime1">
              <a:rPr lang="sk-SK" smtClean="0"/>
              <a:t>15.01.2021</a:t>
            </a:fld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obrázok 2" descr="Prázdny zástupný objekt na pridanie obrázka Kliknite na zástupný objekt a vyberte obrázok, ktorý chcete pridať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smtClean="0"/>
              <a:t>Ak chcete pridať obrázok, kliknite na ikonu</a:t>
            </a:r>
            <a:endParaRPr lang="sk-SK" dirty="0"/>
          </a:p>
        </p:txBody>
      </p:sp>
      <p:grpSp>
        <p:nvGrpSpPr>
          <p:cNvPr id="614" name="rám" descr="Grafika poľ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Skupin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Skupin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oľný tvar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oľný tvar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oľný tvar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oľ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oľ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oľ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oľ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oľ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oľ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oľ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oľ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oľ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oľ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oľ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oľ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oľ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oľ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oľ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oľ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oľ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oľ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oľ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oľ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oľ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oľ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oľ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oľ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oľ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oľ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oľ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oľ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oľ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oľ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oľ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oľ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oľ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oľ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oľ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oľ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oľ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oľ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oľ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oľ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oľ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oľ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oľ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oľ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oľ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oľ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oľ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oľ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oľ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oľ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oľ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oľ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oľ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oľ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oľ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oľ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oľ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oľ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oľ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oľ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oľ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oľ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oľ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oľ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oľ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oľ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oľ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oľ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oľ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oľ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oľ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Skupin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oľný tvar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oľný tvar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oľný tvar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oľ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oľ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oľ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oľ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oľ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oľ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oľ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oľ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oľ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oľ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oľ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oľ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oľ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oľ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oľ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oľ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oľ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oľ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oľ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oľ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oľ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oľ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oľ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oľ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oľ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oľ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oľ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oľ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oľ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oľ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oľ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oľ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oľ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oľ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oľ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oľ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oľ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oľ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oľ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oľ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oľ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oľ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oľ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oľ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oľ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oľ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oľ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oľ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oľ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oľ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oľ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oľ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oľ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oľ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oľ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oľ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oľ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oľ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oľ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oľ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oľ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oľ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oľ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oľ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oľ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oľ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oľ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oľ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oľ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oľ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oľ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Skupin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Skupin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oľný tvar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oľný tvar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oľný tvar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oľný tvar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oľný tvar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oľný tvar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oľný tvar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oľný tvar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oľný tvar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oľný tvar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oľný tvar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oľný tvar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oľný tvar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oľný tvar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oľný tvar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oľný tvar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oľný tvar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oľný tvar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oľný tvar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oľný tvar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oľný tvar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oľný tvar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oľný tvar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oľný tvar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oľný tvar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oľný tvar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oľný tvar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oľný tvar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oľný tvar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oľný tvar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oľný tvar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oľný tvar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oľný tvar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oľný tvar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oľný tvar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oľný tvar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oľný tvar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oľný tvar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oľný tvar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oľný tvar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oľný tvar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oľný tvar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oľný tvar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oľný tvar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oľný tvar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oľný tvar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oľný tvar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oľný tvar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oľný tvar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oľný tvar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oľný tvar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oľný tvar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oľný tvar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oľný tvar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oľný tvar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oľný tvar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oľný tvar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oľný tvar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oľný tvar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oľný tvar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oľný tvar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oľný tvar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oľný tvar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oľný tvar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oľný tvar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oľný tvar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oľný tvar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oľný tvar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oľný tvar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oľný tvar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oľný tvar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oľný tvar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oľný tvar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oľný tvar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Skupin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oľný tvar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oľný tvar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oľný tvar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oľný tvar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oľný tvar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oľný tvar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oľný tvar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oľný tvar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oľný tvar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oľný tvar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oľný tvar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oľný tvar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oľný tvar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oľný tvar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oľný tvar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oľný tvar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oľný tvar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oľný tvar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oľný tvar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oľný tvar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oľný tvar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oľný tvar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oľný tvar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oľný tvar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oľný tvar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oľný tvar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oľný tvar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oľný tvar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oľný tvar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oľný tvar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oľný tvar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oľný tvar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oľný tvar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oľný tvar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oľný tvar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oľný tvar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oľný tvar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oľný tvar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oľný tvar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oľný tvar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oľný tvar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oľný tvar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oľný tvar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oľný tvar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oľný tvar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oľný tvar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oľný tvar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oľný tvar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oľný tvar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oľný tvar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oľný tvar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oľný tvar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oľný tvar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oľný tvar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oľný tvar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oľný tvar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oľný tvar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oľný tvar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oľný tvar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oľný tvar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oľný tvar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oľný tvar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oľný tvar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oľný tvar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oľný tvar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oľný tvar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oľný tvar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oľný tvar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oľný tvar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oľný tvar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oľný tvar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oľný tvar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oľný tvar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oľný tvar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sk-SK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smtClean="0"/>
              <a:t>Upravte štýl predlohy textu.</a:t>
            </a:r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49F099-0F98-42CE-8FC1-709245EEFB76}" type="datetime1">
              <a:rPr lang="sk-SK" smtClean="0"/>
              <a:t>15.01.2021</a:t>
            </a:fld>
            <a:endParaRPr lang="sk-SK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dirty="0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dirty="0"/>
              <a:t>Kliknite sem a upravte štýl predlohy textu</a:t>
            </a:r>
          </a:p>
          <a:p>
            <a:pPr lvl="1" rtl="0"/>
            <a:r>
              <a:rPr lang="sk-SK" dirty="0"/>
              <a:t>Druhá úroveň</a:t>
            </a:r>
          </a:p>
          <a:p>
            <a:pPr lvl="2" rtl="0"/>
            <a:r>
              <a:rPr lang="sk-SK" dirty="0"/>
              <a:t>Tretia úroveň</a:t>
            </a:r>
          </a:p>
          <a:p>
            <a:pPr lvl="3" rtl="0"/>
            <a:r>
              <a:rPr lang="sk-SK" dirty="0"/>
              <a:t>Štvrtá úroveň</a:t>
            </a:r>
          </a:p>
          <a:p>
            <a:pPr lvl="4" rtl="0"/>
            <a:r>
              <a:rPr lang="sk-SK" dirty="0"/>
              <a:t>Piata úroveň</a:t>
            </a:r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8B566E3-90FA-4C91-8CC2-CE63D4ACDD39}" type="datetime1">
              <a:rPr lang="sk-SK" smtClean="0"/>
              <a:t>15.01.2021</a:t>
            </a:fld>
            <a:endParaRPr lang="sk-SK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rBeWhEtQW8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c/c9/Judenstern_JMW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sk-SK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HOLOKAUST</a:t>
            </a:r>
            <a:endParaRPr lang="sk-SK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/>
              <a:t>Deportácie slovenských Židov</a:t>
            </a:r>
            <a:endParaRPr lang="sk-SK" sz="4000" b="1" dirty="0"/>
          </a:p>
        </p:txBody>
      </p:sp>
      <p:pic>
        <p:nvPicPr>
          <p:cNvPr id="4" name="Picture 5" descr="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8028" y="1772816"/>
            <a:ext cx="7120061" cy="47020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17594" y="4797152"/>
            <a:ext cx="2520434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3600" b="1" dirty="0" smtClean="0">
                <a:solidFill>
                  <a:srgbClr val="00B0F0"/>
                </a:solidFill>
              </a:rPr>
              <a:t>STROPKOV</a:t>
            </a:r>
            <a:endParaRPr lang="sk-SK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/>
              <a:t>Deportácie slovenských Židov</a:t>
            </a:r>
            <a:endParaRPr lang="sk-SK" sz="40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7030516" y="5949280"/>
            <a:ext cx="216116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3600" b="1" dirty="0" smtClean="0">
                <a:solidFill>
                  <a:srgbClr val="00B0F0"/>
                </a:solidFill>
              </a:rPr>
              <a:t>DOBŠINÁ</a:t>
            </a:r>
            <a:endParaRPr lang="sk-SK" sz="2400" b="1" dirty="0">
              <a:solidFill>
                <a:srgbClr val="00B0F0"/>
              </a:solidFill>
            </a:endParaRPr>
          </a:p>
        </p:txBody>
      </p:sp>
      <p:pic>
        <p:nvPicPr>
          <p:cNvPr id="6" name="Picture 5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8308" y="1700808"/>
            <a:ext cx="6484096" cy="403834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7" descr="Deportation of Jews from Slovakia 19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764" y="2175761"/>
            <a:ext cx="5751338" cy="4364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55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/>
              <a:t>Deportácie slovenských Židov</a:t>
            </a:r>
            <a:endParaRPr lang="sk-SK" sz="40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549796" y="6093296"/>
            <a:ext cx="279525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3600" b="1" dirty="0" smtClean="0">
                <a:solidFill>
                  <a:srgbClr val="00B0F0"/>
                </a:solidFill>
              </a:rPr>
              <a:t>BRATISLAVA</a:t>
            </a:r>
            <a:endParaRPr lang="sk-SK" sz="2400" b="1" dirty="0">
              <a:solidFill>
                <a:srgbClr val="00B0F0"/>
              </a:solidFill>
            </a:endParaRPr>
          </a:p>
        </p:txBody>
      </p:sp>
      <p:pic>
        <p:nvPicPr>
          <p:cNvPr id="7" name="Picture 5" descr="Jewish store that was damaged by a local crowd in Bratislava, Slovakia in March 1939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772" y="1712384"/>
            <a:ext cx="6106248" cy="39639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5" descr="7748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0316" y="2042371"/>
            <a:ext cx="6515825" cy="434639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171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/>
              <a:t>Deportácie slovenských Židov</a:t>
            </a:r>
            <a:endParaRPr lang="sk-SK" sz="40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8614692" y="4221088"/>
            <a:ext cx="1603324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3600" b="1" dirty="0" smtClean="0">
                <a:solidFill>
                  <a:srgbClr val="00B0F0"/>
                </a:solidFill>
              </a:rPr>
              <a:t>ŽILINA</a:t>
            </a:r>
            <a:endParaRPr lang="sk-SK" sz="2400" b="1" dirty="0">
              <a:solidFill>
                <a:srgbClr val="00B0F0"/>
              </a:solidFill>
            </a:endParaRPr>
          </a:p>
        </p:txBody>
      </p:sp>
      <p:pic>
        <p:nvPicPr>
          <p:cNvPr id="6" name="Picture 5" descr="9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884" y="1700808"/>
            <a:ext cx="7047342" cy="484009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5" descr="8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418" y="952409"/>
            <a:ext cx="7447808" cy="55884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62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/>
              <a:t>Deportácie slovenských Židov</a:t>
            </a:r>
            <a:endParaRPr lang="sk-SK" sz="40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455294" y="5876279"/>
            <a:ext cx="2134239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3600" b="1" dirty="0" smtClean="0">
                <a:solidFill>
                  <a:srgbClr val="00B0F0"/>
                </a:solidFill>
              </a:rPr>
              <a:t>SABINOV</a:t>
            </a:r>
            <a:endParaRPr lang="sk-SK" sz="24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Výsledok vyhľadávania obrázkov pre dopyt deportácia zidov zo sabin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675576"/>
            <a:ext cx="5184576" cy="38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deportácia zidov zo sabin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80" y="1281929"/>
            <a:ext cx="76200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deportácia zidov zo sabin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91" y="937792"/>
            <a:ext cx="7377608" cy="553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8902724" y="3715688"/>
            <a:ext cx="2865878" cy="27515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k-SK" sz="2400" b="1" dirty="0" smtClean="0">
                <a:solidFill>
                  <a:schemeClr val="bg1"/>
                </a:solidFill>
              </a:rPr>
              <a:t>Deportácie Židov zo Sabinova sú zachytené v jednom z najúspešnejších československých </a:t>
            </a:r>
            <a:r>
              <a:rPr lang="sk-SK" sz="2400" b="1" dirty="0" err="1" smtClean="0">
                <a:solidFill>
                  <a:schemeClr val="bg1"/>
                </a:solidFill>
              </a:rPr>
              <a:t>fimov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i="1" dirty="0" smtClean="0">
                <a:solidFill>
                  <a:srgbClr val="00B0F0"/>
                </a:solidFill>
              </a:rPr>
              <a:t>Obchod na Korze</a:t>
            </a:r>
            <a:r>
              <a:rPr lang="sk-SK" sz="2400" b="1" dirty="0" smtClean="0">
                <a:solidFill>
                  <a:schemeClr val="bg1"/>
                </a:solidFill>
              </a:rPr>
              <a:t>, ktorý bol ocenený </a:t>
            </a:r>
            <a:r>
              <a:rPr lang="sk-SK" sz="2400" b="1" dirty="0" err="1" smtClean="0">
                <a:solidFill>
                  <a:schemeClr val="bg1"/>
                </a:solidFill>
              </a:rPr>
              <a:t>Oscarom</a:t>
            </a:r>
            <a:r>
              <a:rPr lang="sk-SK" sz="2400" b="1" dirty="0" smtClean="0">
                <a:solidFill>
                  <a:schemeClr val="bg1"/>
                </a:solidFill>
              </a:rPr>
              <a:t>. </a:t>
            </a:r>
            <a:endParaRPr lang="sk-SK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97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/>
              <a:t>Deportácie slovenských Židov</a:t>
            </a:r>
            <a:endParaRPr lang="sk-SK" sz="4000" b="1" dirty="0"/>
          </a:p>
        </p:txBody>
      </p:sp>
      <p:pic>
        <p:nvPicPr>
          <p:cNvPr id="7" name="Picture 5" descr="Hungarian-j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763" y="1844824"/>
            <a:ext cx="5443169" cy="35283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5" descr="773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2564" y="1860848"/>
            <a:ext cx="4286248" cy="28452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5" descr="a29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857628"/>
            <a:ext cx="4071966" cy="28495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15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/>
              <a:t>Deportácie slovenských Židov</a:t>
            </a:r>
            <a:endParaRPr lang="sk-SK" sz="4000" b="1" dirty="0"/>
          </a:p>
        </p:txBody>
      </p:sp>
      <p:pic>
        <p:nvPicPr>
          <p:cNvPr id="6" name="Picture 5" descr="HungarianChildre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4492" y="1988840"/>
            <a:ext cx="4786313" cy="365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a27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772" y="1772815"/>
            <a:ext cx="5544616" cy="457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4auschwitz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4212" y="1772815"/>
            <a:ext cx="5826469" cy="480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937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 smtClean="0"/>
              <a:t>Deportácie slovenských Židov</a:t>
            </a:r>
            <a:endParaRPr lang="sk-SK" sz="4000" b="1" dirty="0"/>
          </a:p>
        </p:txBody>
      </p:sp>
      <p:pic>
        <p:nvPicPr>
          <p:cNvPr id="7" name="Picture 5" descr="Birkenau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764" y="1916832"/>
            <a:ext cx="4714876" cy="330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ungarian%20Jews%20Arrive%20at%20Birken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1103" y="2060848"/>
            <a:ext cx="520857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2124" y="2455326"/>
            <a:ext cx="5150344" cy="389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17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a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74" y="205483"/>
            <a:ext cx="10378627" cy="659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10198868" y="1883461"/>
            <a:ext cx="936104" cy="504056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k-SK" altLang="sk-SK">
              <a:solidFill>
                <a:srgbClr val="FF0066"/>
              </a:solidFill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8254652" y="3095806"/>
            <a:ext cx="936104" cy="405202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9149640" y="4509120"/>
            <a:ext cx="688626" cy="36004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7966620" y="4005064"/>
            <a:ext cx="1111012" cy="432048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142084" y="5805264"/>
            <a:ext cx="792088" cy="432048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4956719" y="5929483"/>
            <a:ext cx="1281709" cy="379837"/>
          </a:xfrm>
          <a:prstGeom prst="ellips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526461" y="3320826"/>
            <a:ext cx="936104" cy="540222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k-SK" altLang="sk-SK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6744470" y="4869160"/>
            <a:ext cx="2086246" cy="504056"/>
          </a:xfrm>
          <a:prstGeom prst="ellipse">
            <a:avLst/>
          </a:prstGeom>
          <a:noFill/>
          <a:ln w="38100">
            <a:solidFill>
              <a:srgbClr val="66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sk-SK" altLang="sk-SK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9190756" y="3752875"/>
            <a:ext cx="864096" cy="468213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125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772" y="404664"/>
            <a:ext cx="11161240" cy="1020762"/>
          </a:xfrm>
        </p:spPr>
        <p:txBody>
          <a:bodyPr>
            <a:noAutofit/>
          </a:bodyPr>
          <a:lstStyle/>
          <a:p>
            <a:pPr algn="ctr"/>
            <a:r>
              <a:rPr lang="sk-SK" sz="4000" b="1" dirty="0" smtClean="0"/>
              <a:t>Počet obetí v hlavných koncentračných táboroch</a:t>
            </a:r>
            <a:endParaRPr lang="sk-SK" sz="4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70076" y="1772816"/>
            <a:ext cx="5976664" cy="4772027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 </a:t>
            </a:r>
            <a:r>
              <a:rPr lang="sk-SK" sz="2800" dirty="0" smtClean="0"/>
              <a:t>Osvienčim			4.000.000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 </a:t>
            </a:r>
            <a:r>
              <a:rPr lang="sk-SK" sz="2800" dirty="0" err="1" smtClean="0"/>
              <a:t>Treblinka</a:t>
            </a:r>
            <a:r>
              <a:rPr lang="sk-SK" sz="2800" dirty="0" smtClean="0"/>
              <a:t>			3.000.000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 </a:t>
            </a:r>
            <a:r>
              <a:rPr lang="sk-SK" sz="2800" dirty="0" err="1" smtClean="0"/>
              <a:t>Majdanek</a:t>
            </a:r>
            <a:r>
              <a:rPr lang="sk-SK" sz="2800" dirty="0" smtClean="0"/>
              <a:t>			1.000.000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 </a:t>
            </a:r>
            <a:r>
              <a:rPr lang="sk-SK" sz="2800" dirty="0" err="1" smtClean="0"/>
              <a:t>Chelmno</a:t>
            </a:r>
            <a:r>
              <a:rPr lang="sk-SK" sz="2800" dirty="0" smtClean="0"/>
              <a:t>			340.000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 </a:t>
            </a:r>
            <a:r>
              <a:rPr lang="sk-SK" sz="2800" dirty="0" err="1" smtClean="0"/>
              <a:t>Sobibor</a:t>
            </a:r>
            <a:r>
              <a:rPr lang="sk-SK" sz="2800" dirty="0" smtClean="0"/>
              <a:t>			300.000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 </a:t>
            </a:r>
            <a:r>
              <a:rPr lang="sk-SK" sz="2800" dirty="0" err="1" smtClean="0"/>
              <a:t>Gross</a:t>
            </a:r>
            <a:r>
              <a:rPr lang="sk-SK" sz="2800" dirty="0" smtClean="0"/>
              <a:t> </a:t>
            </a:r>
            <a:r>
              <a:rPr lang="sk-SK" sz="2800" dirty="0" err="1" smtClean="0"/>
              <a:t>Rosen</a:t>
            </a:r>
            <a:r>
              <a:rPr lang="sk-SK" sz="2800" dirty="0" smtClean="0"/>
              <a:t>		180.000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 </a:t>
            </a:r>
            <a:r>
              <a:rPr lang="sk-SK" sz="2800" dirty="0" err="1" smtClean="0"/>
              <a:t>Mauthausen</a:t>
            </a:r>
            <a:r>
              <a:rPr lang="sk-SK" sz="2800" dirty="0" smtClean="0"/>
              <a:t>		122.000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 </a:t>
            </a:r>
            <a:r>
              <a:rPr lang="sk-SK" sz="2800" dirty="0" err="1" smtClean="0"/>
              <a:t>Sachsenhausen</a:t>
            </a:r>
            <a:r>
              <a:rPr lang="sk-SK" sz="2800" dirty="0" smtClean="0"/>
              <a:t>		100.000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 </a:t>
            </a:r>
            <a:r>
              <a:rPr lang="sk-SK" sz="2800" dirty="0" err="1" smtClean="0"/>
              <a:t>Hartheim</a:t>
            </a:r>
            <a:r>
              <a:rPr lang="sk-SK" sz="2800" dirty="0" smtClean="0"/>
              <a:t>			92.000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 </a:t>
            </a:r>
            <a:r>
              <a:rPr lang="sk-SK" sz="2800" dirty="0" err="1" smtClean="0"/>
              <a:t>Ravensbruck</a:t>
            </a:r>
            <a:r>
              <a:rPr lang="sk-SK" sz="2800" dirty="0" smtClean="0"/>
              <a:t>		85.000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 </a:t>
            </a:r>
            <a:r>
              <a:rPr lang="sk-SK" sz="2800" dirty="0" err="1" smtClean="0"/>
              <a:t>Neuemgamme</a:t>
            </a:r>
            <a:r>
              <a:rPr lang="sk-SK" sz="2800" dirty="0" smtClean="0"/>
              <a:t>		82.000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/>
              <a:t> </a:t>
            </a:r>
            <a:r>
              <a:rPr lang="sk-SK" sz="2800" dirty="0" err="1" smtClean="0"/>
              <a:t>Dachau</a:t>
            </a:r>
            <a:r>
              <a:rPr lang="sk-SK" sz="2800" dirty="0" smtClean="0"/>
              <a:t>			67.000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802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000" b="1" dirty="0" smtClean="0"/>
              <a:t>HOLOKAUST </a:t>
            </a:r>
            <a:endParaRPr lang="sk-SK" sz="6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48640" lvl="0" indent="-411480" algn="just">
              <a:lnSpc>
                <a:spcPct val="15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 </a:t>
            </a:r>
            <a:r>
              <a:rPr lang="sk-SK" dirty="0">
                <a:latin typeface="Comic Sans MS" panose="030F0702030302020204" pitchFamily="66" charset="0"/>
              </a:rPr>
              <a:t>starovekom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Grécku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sk-SK" dirty="0">
                <a:latin typeface="Comic Sans MS" panose="030F0702030302020204" pitchFamily="66" charset="0"/>
              </a:rPr>
              <a:t>sa týmto pojmom označovala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zapálená obeta </a:t>
            </a:r>
            <a:r>
              <a:rPr lang="sk-SK" dirty="0" smtClean="0">
                <a:latin typeface="Comic Sans MS" panose="030F0702030302020204" pitchFamily="66" charset="0"/>
              </a:rPr>
              <a:t>(celkom zhorieť)</a:t>
            </a:r>
            <a:endParaRPr lang="sk-SK" dirty="0">
              <a:latin typeface="Comic Sans MS" panose="030F0702030302020204" pitchFamily="66" charset="0"/>
            </a:endParaRPr>
          </a:p>
          <a:p>
            <a:pPr marL="548640" lvl="0" indent="-411480" algn="just">
              <a:lnSpc>
                <a:spcPct val="15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endParaRPr lang="sk-SK" dirty="0">
              <a:latin typeface="Comic Sans MS" panose="030F0702030302020204" pitchFamily="66" charset="0"/>
            </a:endParaRPr>
          </a:p>
          <a:p>
            <a:pPr marL="548640" lvl="0" indent="-411480" algn="just">
              <a:lnSpc>
                <a:spcPct val="15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sk-SK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2</a:t>
            </a:r>
            <a:r>
              <a:rPr lang="sk-SK" dirty="0">
                <a:solidFill>
                  <a:srgbClr val="00B0F0"/>
                </a:solidFill>
                <a:latin typeface="Comic Sans MS" panose="030F0702030302020204" pitchFamily="66" charset="0"/>
              </a:rPr>
              <a:t>. svetová </a:t>
            </a:r>
            <a:r>
              <a:rPr lang="sk-SK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vojna </a:t>
            </a:r>
            <a:r>
              <a:rPr lang="sk-SK" dirty="0">
                <a:solidFill>
                  <a:srgbClr val="00B0F0"/>
                </a:solidFill>
                <a:latin typeface="Comic Sans MS" panose="030F0702030302020204" pitchFamily="66" charset="0"/>
              </a:rPr>
              <a:t>– vyhladzovanie a vyvraždenie židovského obyvateľstva </a:t>
            </a:r>
            <a:r>
              <a:rPr lang="sk-SK" dirty="0" smtClean="0">
                <a:latin typeface="Comic Sans MS" panose="030F0702030302020204" pitchFamily="66" charset="0"/>
              </a:rPr>
              <a:t>v </a:t>
            </a:r>
            <a:r>
              <a:rPr lang="sk-SK" dirty="0">
                <a:latin typeface="Comic Sans MS" panose="030F0702030302020204" pitchFamily="66" charset="0"/>
              </a:rPr>
              <a:t>2. svetovej vojne (1939-1945</a:t>
            </a:r>
            <a:r>
              <a:rPr lang="sk-SK" dirty="0" smtClean="0">
                <a:latin typeface="Comic Sans MS" panose="030F0702030302020204" pitchFamily="66" charset="0"/>
              </a:rPr>
              <a:t>)</a:t>
            </a:r>
          </a:p>
          <a:p>
            <a:pPr marL="137160" lvl="0" indent="0" algn="just">
              <a:lnSpc>
                <a:spcPct val="15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endParaRPr lang="sk-SK" b="1" dirty="0" smtClean="0">
              <a:effectLst>
                <a:outerShdw blurRad="38100" dist="38100" dir="2700000" algn="tl">
                  <a:srgbClr val="666633"/>
                </a:outerShdw>
              </a:effectLst>
              <a:latin typeface="Comic Sans MS" panose="030F0702030302020204" pitchFamily="66" charset="0"/>
            </a:endParaRPr>
          </a:p>
          <a:p>
            <a:pPr marL="548640" lvl="0" indent="-411480" algn="just">
              <a:lnSpc>
                <a:spcPct val="15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sk-SK" dirty="0" smtClean="0">
                <a:latin typeface="Comic Sans MS" panose="030F0702030302020204" pitchFamily="66" charset="0"/>
              </a:rPr>
              <a:t>štátom </a:t>
            </a:r>
            <a:r>
              <a:rPr lang="sk-SK" dirty="0">
                <a:latin typeface="Comic Sans MS" panose="030F0702030302020204" pitchFamily="66" charset="0"/>
              </a:rPr>
              <a:t>programovo riadená a plánovaná perzekúcia a genocída európskych Židov uskutočňovaná </a:t>
            </a:r>
            <a:r>
              <a:rPr lang="sk-SK" dirty="0" smtClean="0">
                <a:latin typeface="Comic Sans MS" panose="030F0702030302020204" pitchFamily="66" charset="0"/>
              </a:rPr>
              <a:t>1933–1945 nacistickým Nemeckom a </a:t>
            </a:r>
            <a:r>
              <a:rPr lang="sk-SK" dirty="0">
                <a:latin typeface="Comic Sans MS" panose="030F0702030302020204" pitchFamily="66" charset="0"/>
              </a:rPr>
              <a:t>jeho </a:t>
            </a:r>
            <a:r>
              <a:rPr lang="sk-SK" dirty="0" smtClean="0">
                <a:latin typeface="Comic Sans MS" panose="030F0702030302020204" pitchFamily="66" charset="0"/>
              </a:rPr>
              <a:t>satelitmi.</a:t>
            </a:r>
            <a:r>
              <a:rPr lang="sk-SK" baseline="30000" dirty="0" smtClean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Nemci </a:t>
            </a:r>
            <a:r>
              <a:rPr lang="sk-SK" dirty="0">
                <a:latin typeface="Comic Sans MS" panose="030F0702030302020204" pitchFamily="66" charset="0"/>
              </a:rPr>
              <a:t>ju </a:t>
            </a:r>
            <a:r>
              <a:rPr lang="sk-SK" dirty="0" smtClean="0">
                <a:latin typeface="Comic Sans MS" panose="030F0702030302020204" pitchFamily="66" charset="0"/>
              </a:rPr>
              <a:t>nazývali „konečné riešenie Židovskej otázky“ (</a:t>
            </a:r>
            <a:r>
              <a:rPr lang="sk-SK" dirty="0" err="1" smtClean="0">
                <a:latin typeface="Comic Sans MS" panose="030F0702030302020204" pitchFamily="66" charset="0"/>
              </a:rPr>
              <a:t>nem</a:t>
            </a:r>
            <a:r>
              <a:rPr lang="sk-SK" dirty="0" smtClean="0">
                <a:latin typeface="Comic Sans MS" panose="030F0702030302020204" pitchFamily="66" charset="0"/>
              </a:rPr>
              <a:t>. </a:t>
            </a:r>
            <a:r>
              <a:rPr lang="sk-SK" i="1" dirty="0" err="1" smtClean="0">
                <a:latin typeface="Comic Sans MS" panose="030F0702030302020204" pitchFamily="66" charset="0"/>
              </a:rPr>
              <a:t>Endlösung</a:t>
            </a:r>
            <a:r>
              <a:rPr lang="sk-SK" i="1" dirty="0" smtClean="0">
                <a:latin typeface="Comic Sans MS" panose="030F0702030302020204" pitchFamily="66" charset="0"/>
              </a:rPr>
              <a:t> </a:t>
            </a:r>
            <a:r>
              <a:rPr lang="sk-SK" i="1" dirty="0">
                <a:latin typeface="Comic Sans MS" panose="030F0702030302020204" pitchFamily="66" charset="0"/>
              </a:rPr>
              <a:t>der </a:t>
            </a:r>
            <a:r>
              <a:rPr lang="sk-SK" i="1" dirty="0" err="1">
                <a:latin typeface="Comic Sans MS" panose="030F0702030302020204" pitchFamily="66" charset="0"/>
              </a:rPr>
              <a:t>Judenfrage</a:t>
            </a:r>
            <a:r>
              <a:rPr lang="sk-SK" dirty="0" smtClean="0">
                <a:latin typeface="Comic Sans MS" panose="030F0702030302020204" pitchFamily="66" charset="0"/>
              </a:rPr>
              <a:t>)</a:t>
            </a:r>
            <a:endParaRPr lang="sk-SK" b="1" dirty="0">
              <a:effectLst>
                <a:outerShdw blurRad="38100" dist="38100" dir="2700000" algn="tl">
                  <a:srgbClr val="666633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9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ýsledok vyhľadávania obrázkov pre dopyt fotky z osvienci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62068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oncentračn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68" y="1556792"/>
            <a:ext cx="724496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oncentračn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16632"/>
            <a:ext cx="9906422" cy="66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30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oncentračn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476672"/>
            <a:ext cx="5609300" cy="31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oncentračn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446520"/>
            <a:ext cx="3512301" cy="5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oncentračn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2054287"/>
            <a:ext cx="6675213" cy="445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74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ot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476672"/>
            <a:ext cx="10729192" cy="606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vazni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32" y="0"/>
            <a:ext cx="10369152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8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vazn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0" y="4725144"/>
            <a:ext cx="86407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zidovske deti obete lekarskych experimentov v Osvienc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04" y="332654"/>
            <a:ext cx="49688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Výsledok vyhľadávania obrázkov pre dopyt fotky detí z osviencim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262019"/>
            <a:ext cx="3600400" cy="417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0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dachau-corp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5161576" cy="360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az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177" y="332656"/>
            <a:ext cx="577146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vazni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1505600"/>
            <a:ext cx="6635675" cy="519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64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ighres_30023413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788" y="404664"/>
            <a:ext cx="560927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ungarianJe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4372" y="1628800"/>
            <a:ext cx="6176345" cy="47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ungarian_jew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812" y="786100"/>
            <a:ext cx="708543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ungarianChildr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1652" y="207302"/>
            <a:ext cx="7802173" cy="619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497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764" y="0"/>
            <a:ext cx="11593288" cy="1412776"/>
          </a:xfrm>
        </p:spPr>
        <p:txBody>
          <a:bodyPr>
            <a:normAutofit/>
          </a:bodyPr>
          <a:lstStyle/>
          <a:p>
            <a:pPr algn="ctr"/>
            <a:r>
              <a:rPr lang="sk-SK" sz="2100" dirty="0" smtClean="0"/>
              <a:t>Eva </a:t>
            </a:r>
            <a:r>
              <a:rPr lang="sk-SK" sz="2100" dirty="0" err="1" smtClean="0"/>
              <a:t>Fahidi</a:t>
            </a:r>
            <a:r>
              <a:rPr lang="sk-SK" sz="2100" dirty="0" smtClean="0"/>
              <a:t>, 90 rokov, drží obraz svojej rodiny, ktorá bola zabitá v koncentračnom tábore počas druhej svetovej vojny. </a:t>
            </a:r>
            <a:r>
              <a:rPr lang="sk-SK" sz="2100" dirty="0" err="1" smtClean="0"/>
              <a:t>Fahidi</a:t>
            </a:r>
            <a:r>
              <a:rPr lang="sk-SK" sz="2100" dirty="0" smtClean="0"/>
              <a:t> mala 18 rokov v roku 1944, keď sa spolu s rodinou presťahovali z Debrecínu do Osvienčimu-</a:t>
            </a:r>
            <a:r>
              <a:rPr lang="sk-SK" sz="2100" dirty="0" err="1" smtClean="0"/>
              <a:t>Birkenau</a:t>
            </a:r>
            <a:r>
              <a:rPr lang="sk-SK" sz="2100" dirty="0" smtClean="0"/>
              <a:t>.  </a:t>
            </a:r>
            <a:endParaRPr lang="sk-SK" sz="2100" dirty="0"/>
          </a:p>
        </p:txBody>
      </p:sp>
      <p:pic>
        <p:nvPicPr>
          <p:cNvPr id="9218" name="Picture 2" descr="https://img.buzzfeed.com/buzzfeed-static/static/2015-01/21/14/enhanced/webdr05/original-21811-1421868313-4.jpg?downsize=700%3A%2A&amp;output-quality=auto&amp;output-format=auto&amp;output-quality=auto&amp;output-format=auto&amp;downsize=360: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72" y="1628800"/>
            <a:ext cx="6984776" cy="50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764" y="0"/>
            <a:ext cx="11593288" cy="1412776"/>
          </a:xfrm>
        </p:spPr>
        <p:txBody>
          <a:bodyPr>
            <a:normAutofit/>
          </a:bodyPr>
          <a:lstStyle/>
          <a:p>
            <a:pPr algn="ctr"/>
            <a:r>
              <a:rPr lang="sk-SK" sz="2100" dirty="0" err="1" smtClean="0"/>
              <a:t>Jacek</a:t>
            </a:r>
            <a:r>
              <a:rPr lang="sk-SK" sz="2100" dirty="0" smtClean="0"/>
              <a:t> </a:t>
            </a:r>
            <a:r>
              <a:rPr lang="sk-SK" sz="2100" dirty="0" err="1" smtClean="0"/>
              <a:t>Nadolny</a:t>
            </a:r>
            <a:r>
              <a:rPr lang="sk-SK" sz="2100" dirty="0" smtClean="0"/>
              <a:t>, 77 rokov, bol zaregistrovaný v tábore pod číslom 192685. V ruke drží vojnovú fotografiu svojej rodiny. Mal len 7 rokov, keď bol poslaný so svojou rodinou do Osvienčimu-</a:t>
            </a:r>
            <a:r>
              <a:rPr lang="sk-SK" sz="2100" dirty="0" err="1" smtClean="0"/>
              <a:t>Birkenau</a:t>
            </a:r>
            <a:r>
              <a:rPr lang="sk-SK" sz="2100" dirty="0" smtClean="0"/>
              <a:t> vlakom. V januári 1945 bola rodina presťahovaná do pracovného tábora v Berlíne.  </a:t>
            </a:r>
            <a:endParaRPr lang="sk-SK" sz="2100" dirty="0"/>
          </a:p>
        </p:txBody>
      </p:sp>
      <p:pic>
        <p:nvPicPr>
          <p:cNvPr id="12290" name="Picture 2" descr="https://img.buzzfeed.com/buzzfeed-static/static/2015-01/21/14/enhanced/webdr10/original-5183-1421868421-3.jpg?downsize=800:*&amp;output-format=auto&amp;output-quality=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31" y="1700808"/>
            <a:ext cx="4903826" cy="32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mg.buzzfeed.com/buzzfeed-static/static/2015-01/21/14/enhanced/webdr01/original-10601-1421868422-5.jpg?downsize=800:*&amp;output-format=auto&amp;output-quality=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60" y="1844824"/>
            <a:ext cx="7293926" cy="483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73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764" y="0"/>
            <a:ext cx="11593288" cy="1412776"/>
          </a:xfrm>
        </p:spPr>
        <p:txBody>
          <a:bodyPr>
            <a:normAutofit/>
          </a:bodyPr>
          <a:lstStyle/>
          <a:p>
            <a:pPr algn="ctr"/>
            <a:r>
              <a:rPr lang="sk-SK" sz="2100" dirty="0" err="1" smtClean="0"/>
              <a:t>Bogdan</a:t>
            </a:r>
            <a:r>
              <a:rPr lang="sk-SK" sz="2100" dirty="0" smtClean="0"/>
              <a:t> </a:t>
            </a:r>
            <a:r>
              <a:rPr lang="sk-SK" sz="2100" dirty="0" err="1" smtClean="0"/>
              <a:t>Bartnikowski</a:t>
            </a:r>
            <a:r>
              <a:rPr lang="sk-SK" sz="2100" dirty="0" smtClean="0"/>
              <a:t>, 82-ročný, bol zaregistrovaný v tábore pod číslom 192731. Vlastní rodinnú fotografiu, na ktorej má 12 rokov. Spolu so svojou matkou bol poslaný do Osvienčimu-</a:t>
            </a:r>
            <a:r>
              <a:rPr lang="sk-SK" sz="2100" dirty="0" err="1" smtClean="0"/>
              <a:t>Birkenau</a:t>
            </a:r>
            <a:r>
              <a:rPr lang="sk-SK" sz="2100" dirty="0" smtClean="0"/>
              <a:t>. Niekoľkokrát boli premiestnení medzi tábormi. </a:t>
            </a:r>
            <a:endParaRPr lang="sk-SK" sz="2100" dirty="0"/>
          </a:p>
        </p:txBody>
      </p:sp>
      <p:pic>
        <p:nvPicPr>
          <p:cNvPr id="11268" name="Picture 4" descr="https://img.buzzfeed.com/buzzfeed-static/static/2015-01/21/14/enhanced/webdr05/original-21081-1421868641-4.jpg?crop=659:659;183,0&amp;downsize=400:*&amp;output-format=auto&amp;output-quality=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1712284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mg.buzzfeed.com/buzzfeed-static/static/2015-01/21/14/enhanced/webdr09/original-grid-image-14020-1421868674-7.jpg?crop=682:682;271,0&amp;downsize=400:*&amp;output-format=auto&amp;output-quality=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44" y="1700808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28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449" y="188640"/>
            <a:ext cx="11593288" cy="1008112"/>
          </a:xfrm>
        </p:spPr>
        <p:txBody>
          <a:bodyPr>
            <a:normAutofit/>
          </a:bodyPr>
          <a:lstStyle/>
          <a:p>
            <a:pPr algn="ctr"/>
            <a:r>
              <a:rPr lang="sk-SK" sz="2100" dirty="0" err="1" smtClean="0"/>
              <a:t>Jadwiga</a:t>
            </a:r>
            <a:r>
              <a:rPr lang="sk-SK" sz="2100" dirty="0" smtClean="0"/>
              <a:t> </a:t>
            </a:r>
            <a:r>
              <a:rPr lang="sk-SK" sz="2100" dirty="0" err="1" smtClean="0"/>
              <a:t>Bogrucka</a:t>
            </a:r>
            <a:r>
              <a:rPr lang="sk-SK" sz="2100" dirty="0" smtClean="0"/>
              <a:t> (rodné meno </a:t>
            </a:r>
            <a:r>
              <a:rPr lang="sk-SK" sz="2100" dirty="0" err="1" smtClean="0"/>
              <a:t>Regulska</a:t>
            </a:r>
            <a:r>
              <a:rPr lang="sk-SK" sz="2100" dirty="0" smtClean="0"/>
              <a:t>), 89-ročná, zaregistrovaná pod číslom 86356. V rukách drží svoju vlastnú fotografiu z roku 1944.</a:t>
            </a:r>
            <a:endParaRPr lang="sk-SK" sz="2100" dirty="0"/>
          </a:p>
        </p:txBody>
      </p:sp>
      <p:pic>
        <p:nvPicPr>
          <p:cNvPr id="10242" name="Picture 2" descr="https://img.buzzfeed.com/buzzfeed-static/static/2015-01/21/14/enhanced/webdr09/original-14039-1421868700-5.jpg?downsize=800:*&amp;output-format=auto&amp;output-quality=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628800"/>
            <a:ext cx="5768463" cy="38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g.buzzfeed.com/buzzfeed-static/static/2015-01/21/14/enhanced/webdr02/original-23812-1421868727-19.jpg?downsize=800:*&amp;output-format=auto&amp;output-quality=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68" y="1828006"/>
            <a:ext cx="7090661" cy="472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000" b="1" dirty="0" smtClean="0"/>
              <a:t>HOLOKAUST </a:t>
            </a:r>
            <a:endParaRPr lang="sk-SK" sz="6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97868" y="1844824"/>
            <a:ext cx="10044606" cy="4332312"/>
          </a:xfrm>
        </p:spPr>
        <p:txBody>
          <a:bodyPr>
            <a:normAutofit fontScale="92500"/>
          </a:bodyPr>
          <a:lstStyle/>
          <a:p>
            <a:pPr marL="137160" lvl="0" indent="0" algn="just">
              <a:lnSpc>
                <a:spcPct val="15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None/>
              <a:defRPr/>
            </a:pPr>
            <a:r>
              <a:rPr lang="sk-SK" dirty="0"/>
              <a:t>V širšom zmysle je slovom </a:t>
            </a:r>
            <a:r>
              <a:rPr lang="sk-SK" b="1" i="1" dirty="0">
                <a:solidFill>
                  <a:schemeClr val="accent1">
                    <a:lumMod val="75000"/>
                  </a:schemeClr>
                </a:solidFill>
              </a:rPr>
              <a:t>holokaust</a:t>
            </a:r>
            <a:r>
              <a:rPr lang="sk-SK" dirty="0"/>
              <a:t> </a:t>
            </a:r>
            <a:r>
              <a:rPr lang="sk-SK" dirty="0" smtClean="0"/>
              <a:t>označované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nacistické prenasledovanie všetkých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etnických, náboženských a politických skupín</a:t>
            </a:r>
            <a:r>
              <a:rPr lang="sk-SK" dirty="0"/>
              <a:t>. </a:t>
            </a:r>
            <a:r>
              <a:rPr lang="sk-SK" dirty="0" err="1"/>
              <a:t>Tj</a:t>
            </a:r>
            <a:r>
              <a:rPr lang="sk-SK" dirty="0"/>
              <a:t>. (chronologicky): politických odporcov (</a:t>
            </a:r>
            <a:r>
              <a:rPr lang="sk-SK" dirty="0" smtClean="0"/>
              <a:t>najmä komunistov a sociálnych demokratov), Svedkov Jehovových, </a:t>
            </a:r>
            <a:r>
              <a:rPr lang="sk-SK" dirty="0"/>
              <a:t>telesne či mentálne postihnutých</a:t>
            </a:r>
            <a:r>
              <a:rPr lang="sk-SK" dirty="0" smtClean="0"/>
              <a:t>, homosexuálov, Židov, Rómov, Poliakov </a:t>
            </a:r>
            <a:r>
              <a:rPr lang="sk-SK" dirty="0"/>
              <a:t>a </a:t>
            </a:r>
            <a:r>
              <a:rPr lang="sk-SK" dirty="0" smtClean="0"/>
              <a:t>občanov Sovietskeho zväzu. </a:t>
            </a:r>
            <a:r>
              <a:rPr lang="sk-SK" dirty="0"/>
              <a:t>V rámci </a:t>
            </a:r>
            <a:r>
              <a:rPr lang="sk-SK" dirty="0" smtClean="0"/>
              <a:t>genocídy (vyhladzovanie) </a:t>
            </a:r>
            <a:r>
              <a:rPr lang="sk-SK" dirty="0"/>
              <a:t>namierenej na židovské etnikum bolo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vyvraždených okolo 6 miliónov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Židov</a:t>
            </a:r>
            <a:r>
              <a:rPr lang="sk-SK" dirty="0" smtClean="0"/>
              <a:t>. Pokiaľ </a:t>
            </a:r>
            <a:r>
              <a:rPr lang="sk-SK" dirty="0"/>
              <a:t>pod pojmom holokaust chápeme </a:t>
            </a:r>
            <a:r>
              <a:rPr lang="sk-SK" dirty="0" smtClean="0"/>
              <a:t>nacistické prenasledovanie ako </a:t>
            </a:r>
            <a:r>
              <a:rPr lang="sk-SK" dirty="0"/>
              <a:t>celok, hovoríme o počte obetí holokaustu medzi 11 až 17 miliónmi ľudí</a:t>
            </a:r>
            <a:r>
              <a:rPr lang="sk-SK" dirty="0" smtClean="0"/>
              <a:t>.</a:t>
            </a:r>
            <a:endParaRPr lang="sk-SK" b="1" dirty="0">
              <a:effectLst>
                <a:outerShdw blurRad="38100" dist="38100" dir="2700000" algn="tl">
                  <a:srgbClr val="666633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756" y="0"/>
            <a:ext cx="11809312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100" dirty="0" smtClean="0"/>
              <a:t>87-ročný Lajos </a:t>
            </a:r>
            <a:r>
              <a:rPr lang="sk-SK" sz="2100" dirty="0" err="1" smtClean="0"/>
              <a:t>Erdelyi</a:t>
            </a:r>
            <a:r>
              <a:rPr lang="sk-SK" sz="2100" dirty="0" smtClean="0"/>
              <a:t> drží kresbu, na ktorej zobrazuje jeden z táborov. V máji 1944 bol poslaný do Osvienčimu-</a:t>
            </a:r>
            <a:r>
              <a:rPr lang="sk-SK" sz="2100" dirty="0" err="1" smtClean="0"/>
              <a:t>Birkenau</a:t>
            </a:r>
            <a:r>
              <a:rPr lang="sk-SK" sz="2100" dirty="0" smtClean="0"/>
              <a:t> a neskôr presunutý do iného tábora. Po prepustení vážil menej ako 30 kilogramov. Napriek tomu sa pokúsil dostať domov pešo. Nezvládol to a po svojom zrútení bol prevezený neznámym farmárom do nemocnice. </a:t>
            </a:r>
            <a:endParaRPr lang="sk-SK" sz="2100" dirty="0"/>
          </a:p>
        </p:txBody>
      </p:sp>
      <p:pic>
        <p:nvPicPr>
          <p:cNvPr id="16387" name="Picture 3" descr="https://img.buzzfeed.com/buzzfeed-static/static/2015-01/21/14/enhanced/webdr03/original-32187-1421868789-8.jpg?downsize=800:*&amp;output-format=auto&amp;output-quality=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1628800"/>
            <a:ext cx="76200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81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449" y="188640"/>
            <a:ext cx="11593288" cy="1296144"/>
          </a:xfrm>
        </p:spPr>
        <p:txBody>
          <a:bodyPr>
            <a:normAutofit/>
          </a:bodyPr>
          <a:lstStyle/>
          <a:p>
            <a:pPr algn="ctr"/>
            <a:r>
              <a:rPr lang="sk-SK" sz="2100" dirty="0" smtClean="0"/>
              <a:t>Barbara </a:t>
            </a:r>
            <a:r>
              <a:rPr lang="sk-SK" sz="2100" dirty="0" err="1" smtClean="0"/>
              <a:t>Doniecka</a:t>
            </a:r>
            <a:r>
              <a:rPr lang="sk-SK" sz="2100" dirty="0" smtClean="0"/>
              <a:t>, 80 rokov, zaregistrovaná pod číslom 86341, drží v rukách vojnovú fotografiu samej seba. Mala 12 rokov, keď ju poslali do tábora </a:t>
            </a:r>
            <a:r>
              <a:rPr lang="sk-SK" sz="2100" dirty="0" err="1" smtClean="0"/>
              <a:t>Pruszkow</a:t>
            </a:r>
            <a:r>
              <a:rPr lang="sk-SK" sz="2100" dirty="0" smtClean="0"/>
              <a:t>. Neskôr ju presunuli vlakom do Osvienčimu-</a:t>
            </a:r>
            <a:r>
              <a:rPr lang="sk-SK" sz="2100" dirty="0" err="1" smtClean="0"/>
              <a:t>Birkenau</a:t>
            </a:r>
            <a:r>
              <a:rPr lang="sk-SK" sz="2100" dirty="0" smtClean="0"/>
              <a:t>.</a:t>
            </a:r>
            <a:endParaRPr lang="sk-SK" sz="2100" dirty="0"/>
          </a:p>
        </p:txBody>
      </p:sp>
      <p:pic>
        <p:nvPicPr>
          <p:cNvPr id="15362" name="Picture 2" descr="https://img.buzzfeed.com/buzzfeed-static/static/2015-01/21/14/enhanced/webdr07/original-32477-1421868838-3.jpg?downsize=800:*&amp;output-format=auto&amp;output-quality=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844824"/>
            <a:ext cx="6200781" cy="413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img.buzzfeed.com/buzzfeed-static/static/2015-01/21/14/enhanced/webdr01/original-9795-1421868869-6.jpg?downsize=800:*&amp;output-format=auto&amp;output-quality=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20" y="1628800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0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764" y="332656"/>
            <a:ext cx="11593288" cy="1008112"/>
          </a:xfrm>
        </p:spPr>
        <p:txBody>
          <a:bodyPr>
            <a:noAutofit/>
          </a:bodyPr>
          <a:lstStyle/>
          <a:p>
            <a:pPr algn="ctr"/>
            <a:r>
              <a:rPr lang="sk-SK" sz="2000" dirty="0" err="1" smtClean="0"/>
              <a:t>Laszlo</a:t>
            </a:r>
            <a:r>
              <a:rPr lang="sk-SK" sz="2000" dirty="0" smtClean="0"/>
              <a:t> </a:t>
            </a:r>
            <a:r>
              <a:rPr lang="sk-SK" sz="2000" dirty="0" err="1" smtClean="0"/>
              <a:t>Bernath</a:t>
            </a:r>
            <a:r>
              <a:rPr lang="sk-SK" sz="2000" dirty="0" smtClean="0"/>
              <a:t> </a:t>
            </a:r>
            <a:r>
              <a:rPr lang="sk-SK" sz="2000" dirty="0"/>
              <a:t>drží fotku svojej rodiny, je jediným, kto prežil Osvienčim.  Po celú dobu pobytu v tábore netušil o plynových komorách. Dnes má 87 rokov.  Za svoje prežitie vďačí otcovi, ktorý mu po príchode do tábora povedal, aby klamal o svojom </a:t>
            </a:r>
            <a:r>
              <a:rPr lang="sk-SK" sz="2000" dirty="0" smtClean="0"/>
              <a:t>veku </a:t>
            </a:r>
            <a:r>
              <a:rPr lang="sk-SK" sz="2000" dirty="0"/>
              <a:t>(</a:t>
            </a:r>
            <a:r>
              <a:rPr lang="sk-SK" sz="2000" dirty="0" err="1"/>
              <a:t>Laszlo</a:t>
            </a:r>
            <a:r>
              <a:rPr lang="sk-SK" sz="2000" dirty="0"/>
              <a:t> mal v čase transportu 15</a:t>
            </a:r>
            <a:r>
              <a:rPr lang="sk-SK" sz="2000" dirty="0" smtClean="0"/>
              <a:t>), </a:t>
            </a:r>
            <a:r>
              <a:rPr lang="sk-SK" sz="2000" dirty="0"/>
              <a:t>aby ich od seba neoddelili. </a:t>
            </a:r>
          </a:p>
        </p:txBody>
      </p:sp>
      <p:pic>
        <p:nvPicPr>
          <p:cNvPr id="14338" name="Picture 2" descr="https://img.buzzfeed.com/buzzfeed-static/static/2015-01/21/14/enhanced/webdr04/original-18192-1421868924-11.jpg?downsize=800:*&amp;output-format=auto&amp;output-quality=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844824"/>
            <a:ext cx="4898247" cy="357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img.buzzfeed.com/buzzfeed-static/static/2015-01/21/14/enhanced/webdr04/original-22879-1421868943-3.jpg?downsize=800:*&amp;output-format=auto&amp;output-quality=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20" y="1599968"/>
            <a:ext cx="7620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53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764" y="404664"/>
            <a:ext cx="11593288" cy="1008112"/>
          </a:xfrm>
        </p:spPr>
        <p:txBody>
          <a:bodyPr>
            <a:noAutofit/>
          </a:bodyPr>
          <a:lstStyle/>
          <a:p>
            <a:pPr algn="ctr"/>
            <a:r>
              <a:rPr lang="sk-SK" sz="2000" dirty="0"/>
              <a:t>Do Osvienčimu sa  </a:t>
            </a:r>
            <a:r>
              <a:rPr lang="sk-SK" sz="2000" dirty="0" err="1"/>
              <a:t>Danuta</a:t>
            </a:r>
            <a:r>
              <a:rPr lang="sk-SK" sz="2000" dirty="0"/>
              <a:t> </a:t>
            </a:r>
            <a:r>
              <a:rPr lang="sk-SK" sz="2000" dirty="0" err="1"/>
              <a:t>Bogdaniuk-Bogucka</a:t>
            </a:r>
            <a:r>
              <a:rPr lang="sk-SK" sz="2000" dirty="0"/>
              <a:t> (rodné meno </a:t>
            </a:r>
            <a:r>
              <a:rPr lang="sk-SK" sz="2000" dirty="0" err="1"/>
              <a:t>Kaminska</a:t>
            </a:r>
            <a:r>
              <a:rPr lang="sk-SK" sz="2000" dirty="0"/>
              <a:t>) dostala ako </a:t>
            </a:r>
            <a:r>
              <a:rPr lang="sk-SK" sz="2000" dirty="0" smtClean="0"/>
              <a:t>10-ročná</a:t>
            </a:r>
            <a:r>
              <a:rPr lang="sk-SK" sz="2000" dirty="0"/>
              <a:t>. Dnes má 80. Bola jedným z detí, na ktorých robil  experimenty Dr. </a:t>
            </a:r>
            <a:r>
              <a:rPr lang="sk-SK" sz="2000" dirty="0" err="1"/>
              <a:t>Mengele</a:t>
            </a:r>
            <a:r>
              <a:rPr lang="sk-SK" sz="2000" dirty="0"/>
              <a:t>. Po vojne sa jej podarilo dostať k mame, obe zistili, že boli v tábore </a:t>
            </a:r>
            <a:r>
              <a:rPr lang="sk-SK" sz="2000" dirty="0" err="1" smtClean="0"/>
              <a:t>Ravensbruck</a:t>
            </a:r>
            <a:r>
              <a:rPr lang="sk-SK" sz="2000" dirty="0" smtClean="0"/>
              <a:t> </a:t>
            </a:r>
            <a:r>
              <a:rPr lang="sk-SK" sz="2000" dirty="0"/>
              <a:t>paralelne, bez toho, aby o tom vedeli. </a:t>
            </a:r>
            <a:endParaRPr lang="sk-SK" sz="1800" dirty="0"/>
          </a:p>
        </p:txBody>
      </p:sp>
      <p:pic>
        <p:nvPicPr>
          <p:cNvPr id="13314" name="Picture 2" descr="https://img.buzzfeed.com/buzzfeed-static/static/2015-01/21/14/enhanced/webdr12/original-17725-1421868534-3.jpg?downsize=800:*&amp;output-format=auto&amp;output-quality=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96" y="1844824"/>
            <a:ext cx="6840760" cy="455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9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788" y="188640"/>
            <a:ext cx="11593288" cy="1008112"/>
          </a:xfrm>
        </p:spPr>
        <p:txBody>
          <a:bodyPr>
            <a:noAutofit/>
          </a:bodyPr>
          <a:lstStyle/>
          <a:p>
            <a:pPr algn="ctr"/>
            <a:r>
              <a:rPr lang="sk-SK" sz="2000" dirty="0" err="1"/>
              <a:t>Maria</a:t>
            </a:r>
            <a:r>
              <a:rPr lang="sk-SK" sz="2000" dirty="0"/>
              <a:t> </a:t>
            </a:r>
            <a:r>
              <a:rPr lang="sk-SK" sz="2000" dirty="0" err="1"/>
              <a:t>Stroinska</a:t>
            </a:r>
            <a:r>
              <a:rPr lang="sk-SK" sz="2000" dirty="0"/>
              <a:t>, 82, mala 12 rokov, keď ju spolu so sestrou poslali do tábora v </a:t>
            </a:r>
            <a:r>
              <a:rPr lang="sk-SK" sz="2000" dirty="0" err="1"/>
              <a:t>Pruszkowe</a:t>
            </a:r>
            <a:r>
              <a:rPr lang="sk-SK" sz="2000" dirty="0"/>
              <a:t>. Neskôr ju vlakom presunuli do Osvienčimu. </a:t>
            </a:r>
            <a:endParaRPr lang="sk-SK" sz="1800" dirty="0"/>
          </a:p>
        </p:txBody>
      </p:sp>
      <p:pic>
        <p:nvPicPr>
          <p:cNvPr id="17410" name="Picture 2" descr="https://img.buzzfeed.com/buzzfeed-static/static/2015-01/21/14/enhanced/webdr11/original-26537-1421868976-3.jpg?downsize=800:*&amp;output-format=auto&amp;output-quality=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1772816"/>
            <a:ext cx="5336145" cy="355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img.buzzfeed.com/buzzfeed-static/static/2015-01/21/14/enhanced/webdr09/original-13887-1421868976-3.jpg?downsize=800:*&amp;output-format=auto&amp;output-quality=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20" y="1628800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0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788" y="188640"/>
            <a:ext cx="11593288" cy="1008112"/>
          </a:xfrm>
        </p:spPr>
        <p:txBody>
          <a:bodyPr>
            <a:noAutofit/>
          </a:bodyPr>
          <a:lstStyle/>
          <a:p>
            <a:pPr algn="ctr"/>
            <a:r>
              <a:rPr lang="sk-SK" sz="2000" dirty="0" err="1"/>
              <a:t>Halina</a:t>
            </a:r>
            <a:r>
              <a:rPr lang="sk-SK" sz="2000" dirty="0"/>
              <a:t> </a:t>
            </a:r>
            <a:r>
              <a:rPr lang="sk-SK" sz="2000" dirty="0" err="1"/>
              <a:t>Brzozowska</a:t>
            </a:r>
            <a:r>
              <a:rPr lang="sk-SK" sz="2000" dirty="0"/>
              <a:t>, 82</a:t>
            </a:r>
            <a:r>
              <a:rPr lang="sk-SK" sz="2000" dirty="0" smtClean="0"/>
              <a:t>, </a:t>
            </a:r>
            <a:r>
              <a:rPr lang="sk-SK" sz="2000" dirty="0"/>
              <a:t>bola do Osvienčimu odvedená ako 12 ročná, spolu so </a:t>
            </a:r>
            <a:r>
              <a:rPr lang="sk-SK" sz="2000"/>
              <a:t>svojou </a:t>
            </a:r>
            <a:r>
              <a:rPr lang="sk-SK" sz="2000" smtClean="0"/>
              <a:t>6-ročnou </a:t>
            </a:r>
            <a:r>
              <a:rPr lang="sk-SK" sz="2000" dirty="0"/>
              <a:t>sestrou.</a:t>
            </a:r>
            <a:endParaRPr lang="sk-SK" sz="1800" dirty="0"/>
          </a:p>
        </p:txBody>
      </p:sp>
      <p:pic>
        <p:nvPicPr>
          <p:cNvPr id="18434" name="Picture 2" descr="https://img.buzzfeed.com/buzzfeed-static/static/2015-01/21/14/enhanced/webdr11/original-27036-1421868961-3.jpg?downsize=800:*&amp;output-format=auto&amp;output-quality=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49" y="1700808"/>
            <a:ext cx="5444224" cy="362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img.buzzfeed.com/buzzfeed-static/static/2015-01/21/14/enhanced/webdr11/original-27133-1421868960-10.jpg?downsize=800:*&amp;output-format=auto&amp;output-quality=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2" y="1844824"/>
            <a:ext cx="702516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5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788" y="188640"/>
            <a:ext cx="11593288" cy="1008112"/>
          </a:xfrm>
        </p:spPr>
        <p:txBody>
          <a:bodyPr>
            <a:noAutofit/>
          </a:bodyPr>
          <a:lstStyle/>
          <a:p>
            <a:pPr algn="ctr"/>
            <a:r>
              <a:rPr lang="sk-SK" sz="2000" dirty="0" err="1"/>
              <a:t>Jerzy</a:t>
            </a:r>
            <a:r>
              <a:rPr lang="sk-SK" sz="2000" dirty="0"/>
              <a:t> </a:t>
            </a:r>
            <a:r>
              <a:rPr lang="sk-SK" sz="2000" dirty="0" err="1"/>
              <a:t>Ulatowski</a:t>
            </a:r>
            <a:r>
              <a:rPr lang="sk-SK" sz="2000" dirty="0"/>
              <a:t>, 83, mal v čase deportácie </a:t>
            </a:r>
            <a:r>
              <a:rPr lang="sk-SK" sz="2000" dirty="0" smtClean="0"/>
              <a:t>13 </a:t>
            </a:r>
            <a:r>
              <a:rPr lang="sk-SK" sz="2000" dirty="0"/>
              <a:t>rokov. Utiecť z tábora spolu s rodinou sa  mu v januári 1945 podarilo vďaka elektrickému skratu v ostnatých </a:t>
            </a:r>
            <a:r>
              <a:rPr lang="sk-SK" sz="2000" dirty="0" smtClean="0"/>
              <a:t>drôtoch </a:t>
            </a:r>
            <a:r>
              <a:rPr lang="sk-SK" sz="2000" dirty="0"/>
              <a:t>obohnaných okolo areálu. </a:t>
            </a:r>
            <a:endParaRPr lang="sk-SK" sz="1800" dirty="0"/>
          </a:p>
        </p:txBody>
      </p:sp>
      <p:pic>
        <p:nvPicPr>
          <p:cNvPr id="19458" name="Picture 2" descr="https://img.buzzfeed.com/buzzfeed-static/static/2015-01/21/14/enhanced/webdr11/original-26537-1421868988-11.jpg?downsize=800:*&amp;output-format=auto&amp;output-quality=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28" y="1772816"/>
            <a:ext cx="7272808" cy="484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341884" y="2060848"/>
            <a:ext cx="9716763" cy="2003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13800" b="1" dirty="0" smtClean="0">
                <a:solidFill>
                  <a:srgbClr val="00B0F0"/>
                </a:solidFill>
              </a:rPr>
              <a:t>P A M Ä T A J</a:t>
            </a:r>
            <a:endParaRPr lang="sk-SK" sz="13800" b="1" dirty="0">
              <a:solidFill>
                <a:srgbClr val="00B0F0"/>
              </a:solidFill>
            </a:endParaRPr>
          </a:p>
        </p:txBody>
      </p:sp>
      <p:pic>
        <p:nvPicPr>
          <p:cNvPr id="5" name="Picture 6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260648"/>
            <a:ext cx="11857902" cy="637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30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5900" y="3068960"/>
            <a:ext cx="9143998" cy="1020762"/>
          </a:xfrm>
        </p:spPr>
        <p:txBody>
          <a:bodyPr/>
          <a:lstStyle/>
          <a:p>
            <a:pPr algn="ctr"/>
            <a:r>
              <a:rPr lang="sk-SK" dirty="0">
                <a:hlinkClick r:id="rId2"/>
              </a:rPr>
              <a:t>https://www.youtube.com/watch?v=crBeWhEtQW8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6845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 smtClean="0"/>
              <a:t>Židovská otázka na Slovensku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k-SK" dirty="0" smtClean="0"/>
              <a:t>Rokovanie v Salzburgu v roku 1940 prinieslo obrat v prístupe k Židom. </a:t>
            </a:r>
          </a:p>
          <a:p>
            <a:pPr algn="just">
              <a:lnSpc>
                <a:spcPct val="150000"/>
              </a:lnSpc>
            </a:pPr>
            <a:r>
              <a:rPr lang="sk-SK" dirty="0" smtClean="0"/>
              <a:t>Na Slovensku začala prebiehať </a:t>
            </a:r>
            <a:r>
              <a:rPr lang="sk-SK" b="1" u="sng" dirty="0" smtClean="0">
                <a:solidFill>
                  <a:srgbClr val="00B0F0"/>
                </a:solidFill>
              </a:rPr>
              <a:t>arizácia</a:t>
            </a:r>
            <a:r>
              <a:rPr lang="sk-SK" dirty="0" smtClean="0"/>
              <a:t>, </a:t>
            </a:r>
            <a:r>
              <a:rPr lang="sk-SK" dirty="0" err="1" smtClean="0"/>
              <a:t>tj</a:t>
            </a:r>
            <a:r>
              <a:rPr lang="sk-SK" dirty="0" smtClean="0"/>
              <a:t>. preberanie majetku Židov a jeho prevod do vlastníctva tzv. árijcov (prívržencov vládneho režimu podľa nacistickej ideológie). </a:t>
            </a:r>
          </a:p>
          <a:p>
            <a:pPr algn="just">
              <a:lnSpc>
                <a:spcPct val="150000"/>
              </a:lnSpc>
            </a:pPr>
            <a:r>
              <a:rPr lang="sk-SK" dirty="0" smtClean="0"/>
              <a:t>V jeseni r. 1940 boli na Slovensku vybudované pracovné tábory – </a:t>
            </a:r>
            <a:r>
              <a:rPr lang="sk-SK" b="1" dirty="0" smtClean="0">
                <a:solidFill>
                  <a:srgbClr val="00B0F0"/>
                </a:solidFill>
              </a:rPr>
              <a:t>Sereď, Nováky, Vyhne, Bratislava, Poprad</a:t>
            </a:r>
            <a:r>
              <a:rPr lang="sk-SK" b="1" dirty="0" smtClean="0"/>
              <a:t>. </a:t>
            </a:r>
            <a:endParaRPr lang="sk-SK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69" y="150168"/>
            <a:ext cx="582294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nova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55" y="3310813"/>
            <a:ext cx="4980115" cy="333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ýsledok vyhľadávania obrázkov pre dopyt pracovné tábory na slovens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631" y="274298"/>
            <a:ext cx="5431918" cy="390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pracovné tábory na slovensk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82" y="3145547"/>
            <a:ext cx="5334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 smtClean="0"/>
              <a:t>Židovská otázka na Slovensku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1764" y="1700808"/>
            <a:ext cx="11593288" cy="504056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sk-SK" dirty="0" smtClean="0"/>
              <a:t>Vláda Slovenskej republiky na zasadnutí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9. septembra 1941 </a:t>
            </a:r>
            <a:r>
              <a:rPr lang="sk-SK" dirty="0" smtClean="0"/>
              <a:t>schválila nariadenie o právnom postavení Židov známe pod názvom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Židovský kódex</a:t>
            </a:r>
            <a:r>
              <a:rPr lang="sk-SK" dirty="0" smtClean="0"/>
              <a:t>. Ten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označil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dirty="0" smtClean="0"/>
              <a:t>a definíciami vyčlenil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časť obyvateľstva ako menejcennú</a:t>
            </a:r>
            <a:r>
              <a:rPr lang="sk-SK" dirty="0" smtClean="0"/>
              <a:t>. Zavedením tohto kódexu boli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Židia zbavení ľudských a občianskych práv. </a:t>
            </a:r>
          </a:p>
          <a:p>
            <a:pPr algn="just">
              <a:lnSpc>
                <a:spcPct val="150000"/>
              </a:lnSpc>
            </a:pPr>
            <a:r>
              <a:rPr lang="sk-SK" dirty="0" smtClean="0"/>
              <a:t>Židovský kódex predstavoval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zákaz uzatvárať zmiešané manželstvá, stratu volebného práva, zákaz vykonávania niektorých povolaní, obmedzenie listového tajomstva, obmedzenie náboženského života, vzdelania,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amestnávania, manipuláciu s majetkom </a:t>
            </a:r>
            <a:r>
              <a:rPr lang="sk-SK" dirty="0" smtClean="0"/>
              <a:t>a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paragraf 22 nariaďoval</a:t>
            </a:r>
            <a:r>
              <a:rPr lang="sk-SK" dirty="0" smtClean="0"/>
              <a:t> židovským obyvateľom vo veku od 16 do 60 rokov 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pracovnú povinnosť pod dozorom ministerstva vnútra. </a:t>
            </a:r>
          </a:p>
        </p:txBody>
      </p:sp>
      <p:pic>
        <p:nvPicPr>
          <p:cNvPr id="4" name="Picture 5" descr="89777340, Getty Images /Hulton Arch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761" y="421722"/>
            <a:ext cx="7715304" cy="57808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946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 smtClean="0"/>
              <a:t>Dávidova hviezda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5821" y="1700808"/>
            <a:ext cx="10657184" cy="50405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k-SK" dirty="0" smtClean="0"/>
              <a:t>v nacistickom Nemecku a </a:t>
            </a:r>
            <a:r>
              <a:rPr lang="sk-SK" dirty="0"/>
              <a:t>na ním okupovaných územiach slúžila Dávidova hviezda ako </a:t>
            </a:r>
            <a:r>
              <a:rPr lang="sk-SK" dirty="0">
                <a:solidFill>
                  <a:srgbClr val="00B0F0"/>
                </a:solidFill>
              </a:rPr>
              <a:t>tzv. „židovské znamenie“: </a:t>
            </a:r>
            <a:r>
              <a:rPr lang="sk-SK" dirty="0" smtClean="0"/>
              <a:t>od 6. septembra 1941</a:t>
            </a:r>
            <a:r>
              <a:rPr lang="sk-SK" dirty="0"/>
              <a:t> museli byť všetci </a:t>
            </a:r>
            <a:r>
              <a:rPr lang="sk-SK" dirty="0">
                <a:solidFill>
                  <a:srgbClr val="00B0F0"/>
                </a:solidFill>
              </a:rPr>
              <a:t>Židia starší ako 6 rokov </a:t>
            </a:r>
            <a:r>
              <a:rPr lang="sk-SK" dirty="0"/>
              <a:t>povinne </a:t>
            </a:r>
            <a:r>
              <a:rPr lang="sk-SK" dirty="0">
                <a:solidFill>
                  <a:srgbClr val="00B0F0"/>
                </a:solidFill>
              </a:rPr>
              <a:t>označení žltou hviezdou </a:t>
            </a:r>
            <a:r>
              <a:rPr lang="sk-SK" dirty="0"/>
              <a:t>so slovom </a:t>
            </a:r>
            <a:r>
              <a:rPr lang="sk-SK" i="1" dirty="0" err="1"/>
              <a:t>Jude</a:t>
            </a:r>
            <a:r>
              <a:rPr lang="sk-SK" dirty="0"/>
              <a:t> (</a:t>
            </a:r>
            <a:r>
              <a:rPr lang="sk-SK" dirty="0" err="1"/>
              <a:t>nem</a:t>
            </a:r>
            <a:r>
              <a:rPr lang="sk-SK" dirty="0"/>
              <a:t>. </a:t>
            </a:r>
            <a:r>
              <a:rPr lang="sk-SK" i="1" dirty="0"/>
              <a:t>Žid</a:t>
            </a:r>
            <a:r>
              <a:rPr lang="sk-SK" dirty="0"/>
              <a:t>) </a:t>
            </a:r>
            <a:r>
              <a:rPr lang="sk-SK" dirty="0" smtClean="0"/>
              <a:t>uprostred</a:t>
            </a:r>
          </a:p>
          <a:p>
            <a:pPr algn="just">
              <a:lnSpc>
                <a:spcPct val="150000"/>
              </a:lnSpc>
            </a:pPr>
            <a:r>
              <a:rPr lang="sk-SK" dirty="0" smtClean="0">
                <a:solidFill>
                  <a:srgbClr val="00B0F0"/>
                </a:solidFill>
              </a:rPr>
              <a:t>od 9. septembra 1941 </a:t>
            </a:r>
            <a:r>
              <a:rPr lang="sk-SK" dirty="0" smtClean="0"/>
              <a:t>prijatím Židovského kódexu vládou Slovenskej republiky </a:t>
            </a:r>
            <a:r>
              <a:rPr lang="sk-SK" dirty="0" smtClean="0">
                <a:solidFill>
                  <a:srgbClr val="00B0F0"/>
                </a:solidFill>
              </a:rPr>
              <a:t>museli Židia na Slovensku povinne nosiť označenie </a:t>
            </a:r>
            <a:r>
              <a:rPr lang="sk-SK" dirty="0" smtClean="0"/>
              <a:t>– žltú hviezdu</a:t>
            </a:r>
          </a:p>
          <a:p>
            <a:pPr algn="just">
              <a:lnSpc>
                <a:spcPct val="150000"/>
              </a:lnSpc>
            </a:pPr>
            <a:r>
              <a:rPr lang="sk-SK" dirty="0" smtClean="0"/>
              <a:t>kto nenosil, nepoužíval označenie žltou hviezdou, dostal peňažnú pokutu, väzenie na 1 – 15 dní alebo trest smrti</a:t>
            </a:r>
          </a:p>
        </p:txBody>
      </p:sp>
      <p:pic>
        <p:nvPicPr>
          <p:cNvPr id="4" name="Picture 12" descr="Obrázok:Judenstern JM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6" y="352414"/>
            <a:ext cx="4306995" cy="388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Výsledok vyhľadávania obrázkov pre dopyt fotky z osviencim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181" y="1556792"/>
            <a:ext cx="8440517" cy="474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 smtClean="0"/>
              <a:t>Židovská otázka na Slovensku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1764" y="1700808"/>
            <a:ext cx="11593288" cy="50405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k-SK" dirty="0" smtClean="0">
                <a:solidFill>
                  <a:schemeClr val="accent1"/>
                </a:solidFill>
              </a:rPr>
              <a:t>V marci 1942 </a:t>
            </a:r>
            <a:r>
              <a:rPr lang="sk-SK" dirty="0" smtClean="0"/>
              <a:t>začala Slovenská vláda, ktorá sa odvolávala práve na paragraf 22 a pracovnú povinnosť,</a:t>
            </a:r>
            <a:r>
              <a:rPr lang="sk-SK" dirty="0" smtClean="0">
                <a:solidFill>
                  <a:srgbClr val="0070C0"/>
                </a:solidFill>
              </a:rPr>
              <a:t> </a:t>
            </a:r>
            <a:r>
              <a:rPr lang="sk-SK" dirty="0" smtClean="0">
                <a:solidFill>
                  <a:schemeClr val="accent1"/>
                </a:solidFill>
              </a:rPr>
              <a:t>deportovať židovských obyvateľov do „pracovných táborov“, </a:t>
            </a:r>
            <a:r>
              <a:rPr lang="sk-SK" dirty="0" smtClean="0"/>
              <a:t>odkiaľ boli následne deportovaní do vyhladzovacích (koncentračných) táborov v Poľsku a Nemecku. </a:t>
            </a:r>
            <a:endParaRPr lang="sk-SK" dirty="0" smtClean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sk-SK" dirty="0" smtClean="0"/>
              <a:t>Na Slovensku prebehli </a:t>
            </a:r>
            <a:r>
              <a:rPr lang="sk-SK" dirty="0" smtClean="0">
                <a:solidFill>
                  <a:srgbClr val="00B0F0"/>
                </a:solidFill>
              </a:rPr>
              <a:t>dve vlny deportácie</a:t>
            </a:r>
            <a:r>
              <a:rPr lang="sk-SK" dirty="0" smtClean="0"/>
              <a:t>: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solidFill>
                  <a:srgbClr val="00B0F0"/>
                </a:solidFill>
              </a:rPr>
              <a:t>vlna</a:t>
            </a:r>
            <a:r>
              <a:rPr lang="sk-SK" dirty="0" smtClean="0"/>
              <a:t>: marec – október 1942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sk-SK" dirty="0" smtClean="0">
                <a:solidFill>
                  <a:srgbClr val="00B0F0"/>
                </a:solidFill>
              </a:rPr>
              <a:t>vlna</a:t>
            </a:r>
            <a:r>
              <a:rPr lang="sk-SK" dirty="0" smtClean="0"/>
              <a:t>: september 1944 – marec 1945</a:t>
            </a:r>
          </a:p>
        </p:txBody>
      </p:sp>
    </p:spTree>
    <p:extLst>
      <p:ext uri="{BB962C8B-B14F-4D97-AF65-F5344CB8AC3E}">
        <p14:creationId xmlns:p14="http://schemas.microsoft.com/office/powerpoint/2010/main" val="19449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 smtClean="0"/>
              <a:t>1. fáza transportov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1764" y="1700808"/>
            <a:ext cx="11593288" cy="50405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dirty="0"/>
              <a:t>od marca 1942 do októbra 1942 </a:t>
            </a:r>
            <a:endParaRPr lang="pl-PL" dirty="0" smtClean="0"/>
          </a:p>
          <a:p>
            <a:pPr algn="just">
              <a:lnSpc>
                <a:spcPct val="150000"/>
              </a:lnSpc>
            </a:pPr>
            <a:r>
              <a:rPr lang="sk-SK" dirty="0"/>
              <a:t>zo </a:t>
            </a:r>
            <a:r>
              <a:rPr lang="sk-SK" dirty="0" smtClean="0"/>
              <a:t>Slovenska odišlo</a:t>
            </a:r>
            <a:r>
              <a:rPr lang="sk-SK" dirty="0">
                <a:solidFill>
                  <a:srgbClr val="00B0F0"/>
                </a:solidFill>
              </a:rPr>
              <a:t> </a:t>
            </a:r>
            <a:r>
              <a:rPr lang="sk-SK" b="1" dirty="0">
                <a:solidFill>
                  <a:srgbClr val="00B0F0"/>
                </a:solidFill>
              </a:rPr>
              <a:t>58 židovských </a:t>
            </a:r>
            <a:r>
              <a:rPr lang="sk-SK" b="1" dirty="0" smtClean="0">
                <a:solidFill>
                  <a:srgbClr val="00B0F0"/>
                </a:solidFill>
              </a:rPr>
              <a:t>transportov</a:t>
            </a:r>
          </a:p>
          <a:p>
            <a:pPr algn="just">
              <a:lnSpc>
                <a:spcPct val="150000"/>
              </a:lnSpc>
            </a:pPr>
            <a:r>
              <a:rPr lang="sk-SK" dirty="0"/>
              <a:t>p</a:t>
            </a:r>
            <a:r>
              <a:rPr lang="sk-SK" dirty="0" smtClean="0"/>
              <a:t>rvý </a:t>
            </a:r>
            <a:r>
              <a:rPr lang="sk-SK" dirty="0"/>
              <a:t>židovský transport odišiel zo Slovenska </a:t>
            </a:r>
            <a:r>
              <a:rPr lang="sk-SK" b="1" dirty="0">
                <a:solidFill>
                  <a:srgbClr val="00B0F0"/>
                </a:solidFill>
              </a:rPr>
              <a:t>25. marca 1942</a:t>
            </a:r>
            <a:r>
              <a:rPr lang="sk-SK" dirty="0"/>
              <a:t>, keď v </a:t>
            </a:r>
            <a:r>
              <a:rPr lang="sk-SK" b="1" dirty="0">
                <a:solidFill>
                  <a:srgbClr val="00B0F0"/>
                </a:solidFill>
              </a:rPr>
              <a:t>Poprade</a:t>
            </a:r>
            <a:r>
              <a:rPr lang="sk-SK" dirty="0">
                <a:solidFill>
                  <a:srgbClr val="00B0F0"/>
                </a:solidFill>
              </a:rPr>
              <a:t> </a:t>
            </a:r>
            <a:r>
              <a:rPr lang="sk-SK" dirty="0"/>
              <a:t>nastúpilo do nákladných vozňov tisíc mladých žien a dievčat zo Šarišsko-zemplínskej </a:t>
            </a:r>
            <a:r>
              <a:rPr lang="sk-SK" dirty="0" smtClean="0"/>
              <a:t>župy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solidFill>
                  <a:srgbClr val="00B0F0"/>
                </a:solidFill>
              </a:rPr>
              <a:t>o</a:t>
            </a:r>
            <a:r>
              <a:rPr lang="sk-SK" dirty="0" smtClean="0">
                <a:solidFill>
                  <a:srgbClr val="00B0F0"/>
                </a:solidFill>
              </a:rPr>
              <a:t>d </a:t>
            </a:r>
            <a:r>
              <a:rPr lang="sk-SK" dirty="0">
                <a:solidFill>
                  <a:srgbClr val="00B0F0"/>
                </a:solidFill>
              </a:rPr>
              <a:t>začiatku </a:t>
            </a:r>
            <a:r>
              <a:rPr lang="sk-SK" dirty="0"/>
              <a:t>židovských transportov </a:t>
            </a:r>
            <a:r>
              <a:rPr lang="sk-SK" dirty="0">
                <a:solidFill>
                  <a:srgbClr val="00B0F0"/>
                </a:solidFill>
              </a:rPr>
              <a:t>do ich skončenia </a:t>
            </a:r>
            <a:r>
              <a:rPr lang="sk-SK" dirty="0"/>
              <a:t>na jeseň 1942 bolo vyvezených asi </a:t>
            </a:r>
            <a:r>
              <a:rPr lang="sk-SK" b="1" dirty="0">
                <a:solidFill>
                  <a:srgbClr val="00B0F0"/>
                </a:solidFill>
              </a:rPr>
              <a:t>58 000</a:t>
            </a:r>
            <a:r>
              <a:rPr lang="sk-SK" dirty="0">
                <a:solidFill>
                  <a:srgbClr val="00B0F0"/>
                </a:solidFill>
              </a:rPr>
              <a:t> židovských obyvateľov</a:t>
            </a:r>
            <a:r>
              <a:rPr lang="sk-SK" dirty="0"/>
              <a:t>, z ktorých </a:t>
            </a:r>
            <a:r>
              <a:rPr lang="sk-SK"/>
              <a:t>väčšina </a:t>
            </a:r>
            <a:r>
              <a:rPr lang="sk-SK" smtClean="0"/>
              <a:t>zahynula</a:t>
            </a:r>
            <a:endParaRPr lang="sk-SK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 descr="Výsledok vyhľadávania obrázkov pre dopyt prvy transport zidov z popra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762406"/>
            <a:ext cx="5519377" cy="368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45" y="320566"/>
            <a:ext cx="5493231" cy="412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úvisiaci obr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03" y="354315"/>
            <a:ext cx="8329683" cy="622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7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2</a:t>
            </a:r>
            <a:r>
              <a:rPr lang="sk-SK" sz="4400" b="1" dirty="0" smtClean="0"/>
              <a:t>. fáza transportov</a:t>
            </a:r>
            <a:endParaRPr lang="sk-SK" sz="4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15874" y="1916832"/>
            <a:ext cx="9835121" cy="43924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k-SK" dirty="0"/>
              <a:t>po obsadení Slovenska a potlačení SNP nacistickými jednotkami, </a:t>
            </a:r>
            <a:r>
              <a:rPr lang="sk-SK" dirty="0">
                <a:solidFill>
                  <a:srgbClr val="00B0F0"/>
                </a:solidFill>
              </a:rPr>
              <a:t>od konca septembra 1944 do konca marca 1945</a:t>
            </a:r>
            <a:r>
              <a:rPr lang="sk-SK" dirty="0"/>
              <a:t> odišlo zo Slovenska </a:t>
            </a:r>
            <a:r>
              <a:rPr lang="sk-SK" b="1" dirty="0">
                <a:solidFill>
                  <a:srgbClr val="00B0F0"/>
                </a:solidFill>
              </a:rPr>
              <a:t>13 </a:t>
            </a:r>
            <a:r>
              <a:rPr lang="sk-SK" b="1" dirty="0" smtClean="0">
                <a:solidFill>
                  <a:srgbClr val="00B0F0"/>
                </a:solidFill>
              </a:rPr>
              <a:t>transportov</a:t>
            </a:r>
          </a:p>
          <a:p>
            <a:pPr algn="just">
              <a:lnSpc>
                <a:spcPct val="150000"/>
              </a:lnSpc>
            </a:pPr>
            <a:r>
              <a:rPr lang="sk-SK" dirty="0"/>
              <a:t>v</a:t>
            </a:r>
            <a:r>
              <a:rPr lang="sk-SK" dirty="0" smtClean="0"/>
              <a:t>äčšina </a:t>
            </a:r>
            <a:r>
              <a:rPr lang="sk-SK" dirty="0"/>
              <a:t>z nich smerovala </a:t>
            </a:r>
            <a:r>
              <a:rPr lang="sk-SK" dirty="0">
                <a:solidFill>
                  <a:srgbClr val="00B0F0"/>
                </a:solidFill>
              </a:rPr>
              <a:t>do </a:t>
            </a:r>
            <a:r>
              <a:rPr lang="sk-SK" b="1" dirty="0">
                <a:solidFill>
                  <a:srgbClr val="00B0F0"/>
                </a:solidFill>
              </a:rPr>
              <a:t>Osvienčimu</a:t>
            </a:r>
            <a:r>
              <a:rPr lang="sk-SK" dirty="0">
                <a:solidFill>
                  <a:srgbClr val="00B0F0"/>
                </a:solidFill>
              </a:rPr>
              <a:t>, </a:t>
            </a:r>
            <a:r>
              <a:rPr lang="sk-SK" b="1" dirty="0" err="1">
                <a:solidFill>
                  <a:srgbClr val="00B0F0"/>
                </a:solidFill>
              </a:rPr>
              <a:t>Sachsenhausenu</a:t>
            </a:r>
            <a:r>
              <a:rPr lang="sk-SK" dirty="0">
                <a:solidFill>
                  <a:srgbClr val="00B0F0"/>
                </a:solidFill>
              </a:rPr>
              <a:t> a  </a:t>
            </a:r>
            <a:r>
              <a:rPr lang="sk-SK" b="1" dirty="0" err="1" smtClean="0">
                <a:solidFill>
                  <a:srgbClr val="00B0F0"/>
                </a:solidFill>
              </a:rPr>
              <a:t>Terezína</a:t>
            </a:r>
            <a:endParaRPr lang="sk-SK" b="1" dirty="0" smtClean="0">
              <a:solidFill>
                <a:srgbClr val="00B0F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sk-SK" dirty="0"/>
              <a:t>b</a:t>
            </a:r>
            <a:r>
              <a:rPr lang="sk-SK" dirty="0" smtClean="0"/>
              <a:t>olo </a:t>
            </a:r>
            <a:r>
              <a:rPr lang="sk-SK" dirty="0"/>
              <a:t>vyvezených okolo </a:t>
            </a:r>
            <a:r>
              <a:rPr lang="sk-SK" b="1" dirty="0">
                <a:solidFill>
                  <a:srgbClr val="00B0F0"/>
                </a:solidFill>
              </a:rPr>
              <a:t>13 500</a:t>
            </a:r>
            <a:r>
              <a:rPr lang="sk-SK" dirty="0">
                <a:solidFill>
                  <a:srgbClr val="00B0F0"/>
                </a:solidFill>
              </a:rPr>
              <a:t> </a:t>
            </a:r>
            <a:r>
              <a:rPr lang="sk-SK" dirty="0" smtClean="0">
                <a:solidFill>
                  <a:srgbClr val="00B0F0"/>
                </a:solidFill>
              </a:rPr>
              <a:t>ľudí</a:t>
            </a:r>
          </a:p>
        </p:txBody>
      </p:sp>
      <p:pic>
        <p:nvPicPr>
          <p:cNvPr id="2050" name="Picture 2" descr="Výsledok vyhľadávania obrázkov pre dopyt prvy transport zidov z popra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620688"/>
            <a:ext cx="78581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prvy transport zidov z poprad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24" y="2292941"/>
            <a:ext cx="8324056" cy="404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fotky detí z osviencim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32" y="188640"/>
            <a:ext cx="8722331" cy="64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66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buľa 16: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0_TF02804846_TF02804846" id="{546E4A6D-C2E1-4394-AB5E-362C1A2E574A}" vid="{60A27FB8-6423-4E71-894D-6912FB20A5FB}"/>
    </a:ext>
  </a:extLst>
</a:theme>
</file>

<file path=ppt/theme/theme2.xml><?xml version="1.0" encoding="utf-8"?>
<a:theme xmlns:a="http://schemas.openxmlformats.org/drawingml/2006/main" name="Motív balíka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Vzdelávacia prezentácia s kriedovou tabuľou (širokouhlá)</Template>
  <TotalTime>2713</TotalTime>
  <Words>1215</Words>
  <Application>Microsoft Office PowerPoint</Application>
  <PresentationFormat>Vlastná</PresentationFormat>
  <Paragraphs>64</Paragraphs>
  <Slides>38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38</vt:i4>
      </vt:variant>
    </vt:vector>
  </HeadingPairs>
  <TitlesOfParts>
    <vt:vector size="44" baseType="lpstr">
      <vt:lpstr>Arial</vt:lpstr>
      <vt:lpstr>Comic Sans MS</vt:lpstr>
      <vt:lpstr>Consolas</vt:lpstr>
      <vt:lpstr>Corbel</vt:lpstr>
      <vt:lpstr>Wingdings 2</vt:lpstr>
      <vt:lpstr>Tabuľa 16:9</vt:lpstr>
      <vt:lpstr>HOLOKAUST</vt:lpstr>
      <vt:lpstr>HOLOKAUST </vt:lpstr>
      <vt:lpstr>HOLOKAUST </vt:lpstr>
      <vt:lpstr>Židovská otázka na Slovensku</vt:lpstr>
      <vt:lpstr>Židovská otázka na Slovensku</vt:lpstr>
      <vt:lpstr>Dávidova hviezda</vt:lpstr>
      <vt:lpstr>Židovská otázka na Slovensku</vt:lpstr>
      <vt:lpstr>1. fáza transportov</vt:lpstr>
      <vt:lpstr>2. fáza transportov</vt:lpstr>
      <vt:lpstr>Deportácie slovenských Židov</vt:lpstr>
      <vt:lpstr>Deportácie slovenských Židov</vt:lpstr>
      <vt:lpstr>Deportácie slovenských Židov</vt:lpstr>
      <vt:lpstr>Deportácie slovenských Židov</vt:lpstr>
      <vt:lpstr>Deportácie slovenských Židov</vt:lpstr>
      <vt:lpstr>Deportácie slovenských Židov</vt:lpstr>
      <vt:lpstr>Deportácie slovenských Židov</vt:lpstr>
      <vt:lpstr>Deportácie slovenských Židov</vt:lpstr>
      <vt:lpstr>Prezentácia programu PowerPoint</vt:lpstr>
      <vt:lpstr>Počet obetí v hlavných koncentračných táboroch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Eva Fahidi, 90 rokov, drží obraz svojej rodiny, ktorá bola zabitá v koncentračnom tábore počas druhej svetovej vojny. Fahidi mala 18 rokov v roku 1944, keď sa spolu s rodinou presťahovali z Debrecínu do Osvienčimu-Birkenau.  </vt:lpstr>
      <vt:lpstr>Jacek Nadolny, 77 rokov, bol zaregistrovaný v tábore pod číslom 192685. V ruke drží vojnovú fotografiu svojej rodiny. Mal len 7 rokov, keď bol poslaný so svojou rodinou do Osvienčimu-Birkenau vlakom. V januári 1945 bola rodina presťahovaná do pracovného tábora v Berlíne.  </vt:lpstr>
      <vt:lpstr>Bogdan Bartnikowski, 82-ročný, bol zaregistrovaný v tábore pod číslom 192731. Vlastní rodinnú fotografiu, na ktorej má 12 rokov. Spolu so svojou matkou bol poslaný do Osvienčimu-Birkenau. Niekoľkokrát boli premiestnení medzi tábormi. </vt:lpstr>
      <vt:lpstr>Jadwiga Bogrucka (rodné meno Regulska), 89-ročná, zaregistrovaná pod číslom 86356. V rukách drží svoju vlastnú fotografiu z roku 1944.</vt:lpstr>
      <vt:lpstr>87-ročný Lajos Erdelyi drží kresbu, na ktorej zobrazuje jeden z táborov. V máji 1944 bol poslaný do Osvienčimu-Birkenau a neskôr presunutý do iného tábora. Po prepustení vážil menej ako 30 kilogramov. Napriek tomu sa pokúsil dostať domov pešo. Nezvládol to a po svojom zrútení bol prevezený neznámym farmárom do nemocnice. </vt:lpstr>
      <vt:lpstr>Barbara Doniecka, 80 rokov, zaregistrovaná pod číslom 86341, drží v rukách vojnovú fotografiu samej seba. Mala 12 rokov, keď ju poslali do tábora Pruszkow. Neskôr ju presunuli vlakom do Osvienčimu-Birkenau.</vt:lpstr>
      <vt:lpstr>Laszlo Bernath drží fotku svojej rodiny, je jediným, kto prežil Osvienčim.  Po celú dobu pobytu v tábore netušil o plynových komorách. Dnes má 87 rokov.  Za svoje prežitie vďačí otcovi, ktorý mu po príchode do tábora povedal, aby klamal o svojom veku (Laszlo mal v čase transportu 15), aby ich od seba neoddelili. </vt:lpstr>
      <vt:lpstr>Do Osvienčimu sa  Danuta Bogdaniuk-Bogucka (rodné meno Kaminska) dostala ako 10-ročná. Dnes má 80. Bola jedným z detí, na ktorých robil  experimenty Dr. Mengele. Po vojne sa jej podarilo dostať k mame, obe zistili, že boli v tábore Ravensbruck paralelne, bez toho, aby o tom vedeli. </vt:lpstr>
      <vt:lpstr>Maria Stroinska, 82, mala 12 rokov, keď ju spolu so sestrou poslali do tábora v Pruszkowe. Neskôr ju vlakom presunuli do Osvienčimu. </vt:lpstr>
      <vt:lpstr>Halina Brzozowska, 82, bola do Osvienčimu odvedená ako 12 ročná, spolu so svojou 6-ročnou sestrou.</vt:lpstr>
      <vt:lpstr>Jerzy Ulatowski, 83, mal v čase deportácie 13 rokov. Utiecť z tábora spolu s rodinou sa  mu v januári 1945 podarilo vďaka elektrickému skratu v ostnatých drôtoch obohnaných okolo areálu. </vt:lpstr>
      <vt:lpstr>Prezentácia programu PowerPoint</vt:lpstr>
      <vt:lpstr>https://www.youtube.com/watch?v=crBeWhEtQW8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HOLOKAUST</dc:title>
  <dc:creator>ziak</dc:creator>
  <cp:lastModifiedBy>HP</cp:lastModifiedBy>
  <cp:revision>96</cp:revision>
  <dcterms:created xsi:type="dcterms:W3CDTF">2020-01-18T16:59:57Z</dcterms:created>
  <dcterms:modified xsi:type="dcterms:W3CDTF">2021-01-15T17:01:51Z</dcterms:modified>
</cp:coreProperties>
</file>