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0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/>
    <p:restoredTop sz="95807"/>
  </p:normalViewPr>
  <p:slideViewPr>
    <p:cSldViewPr snapToGrid="0"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57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509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4245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106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17853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02051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094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3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88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36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15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98142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42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92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58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15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25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42F8CF-F977-6447-A1DB-0C34C9D76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06" y="1803404"/>
            <a:ext cx="6725956" cy="1625596"/>
          </a:xfrm>
        </p:spPr>
        <p:txBody>
          <a:bodyPr/>
          <a:lstStyle/>
          <a:p>
            <a:pPr algn="ctr"/>
            <a:r>
              <a:rPr lang="pl-PL" dirty="0"/>
              <a:t>GOTOWOŚĆ</a:t>
            </a:r>
            <a:br>
              <a:rPr lang="pl-PL" dirty="0"/>
            </a:br>
            <a:r>
              <a:rPr lang="pl-PL" dirty="0"/>
              <a:t>SZKOLNA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395FD5C-D323-2644-AAD2-D23A6B8A6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2664" y="5772150"/>
            <a:ext cx="5357600" cy="643118"/>
          </a:xfrm>
        </p:spPr>
        <p:txBody>
          <a:bodyPr>
            <a:normAutofit/>
          </a:bodyPr>
          <a:lstStyle/>
          <a:p>
            <a:pPr algn="ctr"/>
            <a:r>
              <a:rPr lang="pl-PL" sz="1200" dirty="0"/>
              <a:t>Opracowanie</a:t>
            </a:r>
          </a:p>
          <a:p>
            <a:pPr algn="ctr"/>
            <a:r>
              <a:rPr lang="pl-PL" sz="1200" dirty="0"/>
              <a:t>Magdalena Wasielewska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03ACA447-F2E0-CE46-9019-09D1527D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22110"/>
            <a:ext cx="3629025" cy="3155411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xmlns="" val="43741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11F1D2-1B0B-3C4E-8372-4A217ED5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SFERZE UMIEJĘTNOŚCI SPOŁECZNYCH: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5B9DA35-7E84-7C4B-A0F3-F44F55E99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35261"/>
            <a:ext cx="4184035" cy="4606100"/>
          </a:xfrm>
        </p:spPr>
        <p:txBody>
          <a:bodyPr>
            <a:noAutofit/>
          </a:bodyPr>
          <a:lstStyle/>
          <a:p>
            <a:r>
              <a:rPr lang="pl-PL" sz="1400" dirty="0"/>
              <a:t>Starać się wykonywać czynności do końca;</a:t>
            </a:r>
          </a:p>
          <a:p>
            <a:endParaRPr lang="pl-PL" sz="1400" dirty="0"/>
          </a:p>
          <a:p>
            <a:r>
              <a:rPr lang="pl-PL" sz="1400" dirty="0"/>
              <a:t>Przestrzegać ustalonych zasad, zastosować się do reguł gier i zabaw</a:t>
            </a:r>
          </a:p>
          <a:p>
            <a:endParaRPr lang="pl-PL" sz="1400" dirty="0"/>
          </a:p>
          <a:p>
            <a:r>
              <a:rPr lang="pl-PL" sz="1400" dirty="0"/>
              <a:t>Mieć ufny stosunek do otoczenia;</a:t>
            </a:r>
          </a:p>
          <a:p>
            <a:endParaRPr lang="pl-PL" sz="1400" dirty="0"/>
          </a:p>
          <a:p>
            <a:r>
              <a:rPr lang="pl-PL" sz="1400" dirty="0"/>
              <a:t>Panować nad reakcjami emocjonalnymi, nie ulegać chwilowym nastrojom  Potrafić dzielić</a:t>
            </a:r>
          </a:p>
          <a:p>
            <a:r>
              <a:rPr lang="pl-PL" sz="1400" dirty="0"/>
              <a:t>się z innymi;</a:t>
            </a:r>
          </a:p>
          <a:p>
            <a:endParaRPr lang="pl-PL" sz="1400" dirty="0"/>
          </a:p>
          <a:p>
            <a:r>
              <a:rPr lang="pl-PL" sz="1400" dirty="0"/>
              <a:t>Nie reagować agresywnie ani zbyt emocjonalnie w obliczu trudności i niepowodzeń;</a:t>
            </a:r>
          </a:p>
          <a:p>
            <a:endParaRPr lang="pl-PL" sz="1400" dirty="0"/>
          </a:p>
          <a:p>
            <a:r>
              <a:rPr lang="pl-PL" sz="1400" dirty="0"/>
              <a:t>Pomagać w prostych pracach domowych;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697F143-BF3D-DC44-B921-2EBF506E5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435261"/>
            <a:ext cx="4184034" cy="4606101"/>
          </a:xfrm>
        </p:spPr>
        <p:txBody>
          <a:bodyPr>
            <a:noAutofit/>
          </a:bodyPr>
          <a:lstStyle/>
          <a:p>
            <a:r>
              <a:rPr lang="pl-PL" sz="1400" dirty="0"/>
              <a:t>Dbać o porządek w najbliższym otoczeniu;</a:t>
            </a:r>
          </a:p>
          <a:p>
            <a:endParaRPr lang="pl-PL" sz="1400" dirty="0"/>
          </a:p>
          <a:p>
            <a:r>
              <a:rPr lang="pl-PL" sz="1400" dirty="0"/>
              <a:t>Skupić uwagę na danej czynności;</a:t>
            </a:r>
          </a:p>
          <a:p>
            <a:endParaRPr lang="pl-PL" sz="1400" dirty="0"/>
          </a:p>
          <a:p>
            <a:r>
              <a:rPr lang="pl-PL" sz="1400" dirty="0"/>
              <a:t>Dostosować się do nowej sytuacji i środowiska;</a:t>
            </a:r>
          </a:p>
          <a:p>
            <a:endParaRPr lang="pl-PL" sz="1400" dirty="0"/>
          </a:p>
          <a:p>
            <a:r>
              <a:rPr lang="pl-PL" sz="1400" dirty="0"/>
              <a:t>Chętnie bawić się z rówieśnikami umie bawić się z dziećmi w grupie rówieśniczej i rzadko</a:t>
            </a:r>
          </a:p>
          <a:p>
            <a:r>
              <a:rPr lang="pl-PL" sz="1400" dirty="0"/>
              <a:t>wchodzi z nimi w konflikty;</a:t>
            </a:r>
          </a:p>
          <a:p>
            <a:endParaRPr lang="pl-PL" sz="1400" dirty="0"/>
          </a:p>
          <a:p>
            <a:r>
              <a:rPr lang="pl-PL" sz="1400" dirty="0"/>
              <a:t>Wykonywać polecenia nauczyciela i innych osób dorosłych, także te, kierowane do całej</a:t>
            </a:r>
          </a:p>
          <a:p>
            <a:r>
              <a:rPr lang="pl-PL" sz="1400" dirty="0"/>
              <a:t>grupy;</a:t>
            </a:r>
          </a:p>
          <a:p>
            <a:endParaRPr lang="pl-PL" sz="1400" dirty="0"/>
          </a:p>
          <a:p>
            <a:r>
              <a:rPr lang="pl-PL" sz="1400" dirty="0"/>
              <a:t>Zależnie od sytuacji poprowadzić zabawę, podporządkować się grupie, współpracować.</a:t>
            </a:r>
          </a:p>
        </p:txBody>
      </p:sp>
    </p:spTree>
    <p:extLst>
      <p:ext uri="{BB962C8B-B14F-4D97-AF65-F5344CB8AC3E}">
        <p14:creationId xmlns:p14="http://schemas.microsoft.com/office/powerpoint/2010/main" xmlns="" val="110138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F6FDC6-43F0-594A-A1F2-14992541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3458"/>
            <a:ext cx="3854528" cy="883024"/>
          </a:xfrm>
        </p:spPr>
        <p:txBody>
          <a:bodyPr/>
          <a:lstStyle/>
          <a:p>
            <a:r>
              <a:rPr lang="pl-PL" dirty="0"/>
              <a:t>Czego należy nauczyć przed pójściem do szkoły?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3672FA-0981-664E-8A7A-C8A35068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Należy pamiętać, że dla prawidłowego rozwoju dziecka potrzebne są odpowiednie warunki:</a:t>
            </a:r>
          </a:p>
          <a:p>
            <a:r>
              <a:rPr lang="pl-PL" dirty="0"/>
              <a:t>ład, spokój i pogodna atmosfera w domu oraz utrzymanie kontaktu emocjonalnego z</a:t>
            </a:r>
          </a:p>
          <a:p>
            <a:r>
              <a:rPr lang="pl-PL" dirty="0"/>
              <a:t>dzieckiem.</a:t>
            </a:r>
          </a:p>
          <a:p>
            <a:endParaRPr lang="pl-PL" dirty="0"/>
          </a:p>
          <a:p>
            <a:r>
              <a:rPr lang="pl-PL" dirty="0"/>
              <a:t>Przestrzeganie stałego rozkładu dnia.</a:t>
            </a:r>
          </a:p>
          <a:p>
            <a:endParaRPr lang="pl-PL" dirty="0"/>
          </a:p>
          <a:p>
            <a:r>
              <a:rPr lang="pl-PL" dirty="0"/>
              <a:t>Wdrażanie do samodzielności, obowiązkowości i punktualności.</a:t>
            </a:r>
          </a:p>
          <a:p>
            <a:endParaRPr lang="pl-PL" dirty="0"/>
          </a:p>
          <a:p>
            <a:r>
              <a:rPr lang="pl-PL" dirty="0"/>
              <a:t>Zapewnienie kontaktów z rówieśnikami.</a:t>
            </a:r>
          </a:p>
          <a:p>
            <a:endParaRPr lang="pl-PL" dirty="0"/>
          </a:p>
          <a:p>
            <a:r>
              <a:rPr lang="pl-PL" dirty="0"/>
              <a:t>Chwalmy i zachęcajmy do pracy.</a:t>
            </a:r>
          </a:p>
          <a:p>
            <a:endParaRPr lang="pl-PL" dirty="0"/>
          </a:p>
          <a:p>
            <a:r>
              <a:rPr lang="pl-PL" dirty="0"/>
              <a:t>Nie krzyczmy gdy czegoś nie potrafi zrobić ale spróbujmy mu pomóc ( nie robić za nie).</a:t>
            </a:r>
          </a:p>
          <a:p>
            <a:endParaRPr lang="pl-PL" dirty="0"/>
          </a:p>
          <a:p>
            <a:r>
              <a:rPr lang="pl-PL" dirty="0"/>
              <a:t>Współpracujmy z nauczycielem.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C739505-B631-794E-8D01-379480427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060295"/>
            <a:ext cx="3854528" cy="3646024"/>
          </a:xfrm>
        </p:spPr>
        <p:txBody>
          <a:bodyPr/>
          <a:lstStyle/>
          <a:p>
            <a:r>
              <a:rPr lang="pl-PL" dirty="0"/>
              <a:t>Nie należy nigdy straszyć dziecka szkołą i nauczycielami.</a:t>
            </a:r>
          </a:p>
          <a:p>
            <a:endParaRPr lang="pl-PL" dirty="0"/>
          </a:p>
          <a:p>
            <a:r>
              <a:rPr lang="pl-PL" dirty="0"/>
              <a:t>Dziecko powinno się cieszyć, że idzie do szkoły.</a:t>
            </a:r>
          </a:p>
          <a:p>
            <a:endParaRPr lang="pl-PL" dirty="0"/>
          </a:p>
          <a:p>
            <a:r>
              <a:rPr lang="pl-PL" dirty="0"/>
              <a:t>Powinno uczestniczyć w zakupach przyborów szkolnych, wybrać co mu się podoba.</a:t>
            </a:r>
          </a:p>
          <a:p>
            <a:endParaRPr lang="pl-PL" dirty="0"/>
          </a:p>
          <a:p>
            <a:r>
              <a:rPr lang="pl-PL" dirty="0"/>
              <a:t>Powinno mieć wcześniej przygotowany swój kącik do pracy (biurko, szafkę na przybory</a:t>
            </a:r>
          </a:p>
          <a:p>
            <a:r>
              <a:rPr lang="pl-PL" dirty="0"/>
              <a:t>szkolne).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5234A14-573C-724D-AEDF-77971AB53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237" y="3671887"/>
            <a:ext cx="2857500" cy="2857500"/>
          </a:xfrm>
          <a:prstGeom prst="rect">
            <a:avLst/>
          </a:prstGeom>
          <a:effectLst>
            <a:glow rad="127000">
              <a:schemeClr val="accent1">
                <a:alpha val="85000"/>
              </a:schemeClr>
            </a:glow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xmlns="" val="428017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xmlns="" id="{997728EA-A384-294D-BFCE-E6A6327D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 każdy siedmiolatek jest gotów podjąć naukę w klasie pierwszej?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xmlns="" id="{98982B04-F91A-2145-B723-28045A83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801073"/>
            <a:ext cx="10781604" cy="324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7030A0"/>
                </a:solidFill>
              </a:rPr>
              <a:t>Nie zawsze.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Zdarza się, że dzieci o bardzo wysokim poziomie rozwoju intelektualnego nie dają sobie rady z nauką. </a:t>
            </a:r>
          </a:p>
          <a:p>
            <a:pPr marL="0" indent="0" algn="ctr">
              <a:buNone/>
            </a:pPr>
            <a:r>
              <a:rPr lang="pl-PL" dirty="0"/>
              <a:t>Pójście do szkoły często wiąże się ze zmianą ich dotychczasowego trybu życia. </a:t>
            </a:r>
          </a:p>
          <a:p>
            <a:pPr marL="0" indent="0" algn="ctr">
              <a:buNone/>
            </a:pPr>
            <a:r>
              <a:rPr lang="pl-PL" dirty="0"/>
              <a:t>O tym, czy dziecko sprosta wymaganiom stawianym mu przez szkołę decyduje stopień osiągniętej przez niego </a:t>
            </a:r>
            <a:r>
              <a:rPr lang="pl-PL" dirty="0">
                <a:solidFill>
                  <a:srgbClr val="00B0F0"/>
                </a:solidFill>
              </a:rPr>
              <a:t>dojrzałości szkolnej.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C7947FD0-1FCB-9349-96EF-054687E9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5" y="501650"/>
            <a:ext cx="2857500" cy="2857500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xmlns="" val="6271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4D2523-C21F-1346-9EAD-A569FED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Ponadto, gdy nauczyciel grupy przedszkolnej ma</a:t>
            </a:r>
            <a:br>
              <a:rPr lang="pl-PL" sz="2000" dirty="0"/>
            </a:br>
            <a:r>
              <a:rPr lang="pl-PL" sz="2000" dirty="0"/>
              <a:t>z jakiegoś powodu wątpliwości, powinien zasugerować rodzicowi</a:t>
            </a:r>
            <a:br>
              <a:rPr lang="pl-PL" sz="2000" dirty="0"/>
            </a:br>
            <a:r>
              <a:rPr lang="pl-PL" sz="2000" dirty="0"/>
              <a:t>(wskazać, poradzić) skorzystanie z porady specjalisty z poradni</a:t>
            </a:r>
            <a:br>
              <a:rPr lang="pl-PL" sz="2000" dirty="0"/>
            </a:br>
            <a:r>
              <a:rPr lang="pl-PL" sz="2000" dirty="0" err="1"/>
              <a:t>psychologiczno</a:t>
            </a:r>
            <a:r>
              <a:rPr lang="pl-PL" sz="2000" dirty="0"/>
              <a:t> – pedagogicznej.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8683455-CF43-A24B-9D4F-56E88808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813" y="4527448"/>
            <a:ext cx="6935225" cy="151391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Badanie w poradni to dodatkowe uzupełnienie tego, co o dziecku wie jego nauczyciel.</a:t>
            </a:r>
          </a:p>
          <a:p>
            <a:r>
              <a:rPr lang="pl-PL" dirty="0">
                <a:solidFill>
                  <a:srgbClr val="002060"/>
                </a:solidFill>
              </a:rPr>
              <a:t>Ma ono za zadanie pomóc w podjęciu ostatecznej decyzji</a:t>
            </a:r>
          </a:p>
          <a:p>
            <a:r>
              <a:rPr lang="pl-PL" dirty="0">
                <a:solidFill>
                  <a:srgbClr val="002060"/>
                </a:solidFill>
              </a:rPr>
              <a:t>w sprawie dalszej edukacji dziecka.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5A7F8E9-8065-534A-A2B3-3CE31557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38" y="3107827"/>
            <a:ext cx="3253318" cy="325331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1195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65303C-EE72-AD45-B685-4087B589F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076" y="1446837"/>
            <a:ext cx="7766936" cy="1875098"/>
          </a:xfrm>
        </p:spPr>
        <p:txBody>
          <a:bodyPr/>
          <a:lstStyle/>
          <a:p>
            <a:pPr algn="ctr"/>
            <a:r>
              <a:rPr lang="pl-PL" sz="3600" dirty="0"/>
              <a:t>BADANIE GOTOWOŚCI SZKOLNEJ </a:t>
            </a:r>
            <a:br>
              <a:rPr lang="pl-PL" sz="3600" dirty="0"/>
            </a:br>
            <a:r>
              <a:rPr lang="pl-PL" sz="3600" dirty="0"/>
              <a:t>W PORADNI</a:t>
            </a:r>
            <a:br>
              <a:rPr lang="pl-PL" sz="3600" dirty="0"/>
            </a:br>
            <a:r>
              <a:rPr lang="pl-PL" sz="3600" dirty="0"/>
              <a:t>PSYCHOLOGICZNO - PEDAGOGICZNEJ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7D9AC54-E850-7E4C-A1FE-B18D8822F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722" y="4340506"/>
            <a:ext cx="6130603" cy="13889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Badanie to odbywa się na wniosek rodzica w oparciu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o dokładny, specjalistyczny wywiad z rodzicem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zapoznanie się z opinią/diagnozą nauczyciela grupy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przedszkolnej.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5C76C8C-60EF-9A40-BAA7-1744A6C3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3520089"/>
            <a:ext cx="4236805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39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D7518E-23FC-E94D-9F15-F873F1A3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ODROCZENIE OBOWIĄZKU SZKOLNEGO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C43D91A-614B-F54B-AA9B-772A7843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85926"/>
            <a:ext cx="4184035" cy="4562474"/>
          </a:xfrm>
        </p:spPr>
        <p:txBody>
          <a:bodyPr>
            <a:normAutofit/>
          </a:bodyPr>
          <a:lstStyle/>
          <a:p>
            <a:r>
              <a:rPr lang="pl-PL" dirty="0"/>
              <a:t>Czasami, aby zapewnić dziecku możliwość osiągnięcia dojrzałości szkolnej zaleca się </a:t>
            </a:r>
            <a:r>
              <a:rPr lang="pl-PL" dirty="0">
                <a:solidFill>
                  <a:srgbClr val="00B0F0"/>
                </a:solidFill>
              </a:rPr>
              <a:t>odroczenie obowiązku szkolnego. </a:t>
            </a:r>
          </a:p>
          <a:p>
            <a:r>
              <a:rPr lang="pl-PL" dirty="0"/>
              <a:t>Po dokonaniu dogłębnej analizy rozwoju dziecka i zdiagnozowaniu jego potrzeb nauczyciel przedszkolny kieruje rodziców dziecka do poradni, w celu przeprowadzenia </a:t>
            </a:r>
            <a:r>
              <a:rPr lang="pl-PL" dirty="0">
                <a:solidFill>
                  <a:srgbClr val="FFC000"/>
                </a:solidFill>
              </a:rPr>
              <a:t>diagnozy gotowości szkolnej przez specjalistów.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95D2F2F-B77D-7542-BC7E-C999FB399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685927"/>
            <a:ext cx="4184034" cy="3400423"/>
          </a:xfrm>
        </p:spPr>
        <p:txBody>
          <a:bodyPr>
            <a:normAutofit/>
          </a:bodyPr>
          <a:lstStyle/>
          <a:p>
            <a:r>
              <a:rPr lang="pl-PL" dirty="0"/>
              <a:t>W przypadku, gdy specjalista z poradni (pedagog, psycholog) stwierdza, że dziecko nie osiągnęło swojej gotowości szkolnej, poradnia wydaje </a:t>
            </a:r>
            <a:r>
              <a:rPr lang="pl-PL" dirty="0">
                <a:solidFill>
                  <a:srgbClr val="7030A0"/>
                </a:solidFill>
              </a:rPr>
              <a:t>opinię o odroczeniu od obowiązku szkolnego w przyszłym roku szkolnym. </a:t>
            </a:r>
          </a:p>
          <a:p>
            <a:r>
              <a:rPr lang="pl-PL" dirty="0"/>
              <a:t>Rodzic może wówczas podjąć decyzję o pozostawieniu dziecka w przedszkolu na kolejny rok szkolny.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C9616CD-FBE8-3147-9BB8-C792B37C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9" y="4927601"/>
            <a:ext cx="3556528" cy="18007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59865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6B3C1C35-454C-3746-977E-7892FD9ECF76}"/>
              </a:ext>
            </a:extLst>
          </p:cNvPr>
          <p:cNvSpPr/>
          <p:nvPr/>
        </p:nvSpPr>
        <p:spPr>
          <a:xfrm>
            <a:off x="1041722" y="1859340"/>
            <a:ext cx="81022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przypadku podjęcia takiej decyzji rodzice dziecka muszą w terminie </a:t>
            </a:r>
          </a:p>
          <a:p>
            <a:pPr algn="ctr"/>
            <a:endParaRPr lang="pl-PL" dirty="0"/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do 31 sierpnia </a:t>
            </a:r>
          </a:p>
          <a:p>
            <a:pPr algn="ctr"/>
            <a:endParaRPr lang="pl-PL" b="1" dirty="0">
              <a:solidFill>
                <a:srgbClr val="002060"/>
              </a:solidFill>
            </a:endParaRPr>
          </a:p>
          <a:p>
            <a:pPr algn="ctr"/>
            <a:r>
              <a:rPr lang="pl-PL" dirty="0"/>
              <a:t>złożyć </a:t>
            </a:r>
            <a:r>
              <a:rPr lang="pl-PL" u="sng" dirty="0">
                <a:solidFill>
                  <a:srgbClr val="0070C0"/>
                </a:solidFill>
              </a:rPr>
              <a:t>wniosek o odroczenie dziecka od obowiązku szkolnego </a:t>
            </a:r>
            <a:r>
              <a:rPr lang="pl-PL" dirty="0"/>
              <a:t>wraz z opinią z</a:t>
            </a:r>
          </a:p>
          <a:p>
            <a:pPr algn="ctr"/>
            <a:r>
              <a:rPr lang="pl-PL" dirty="0"/>
              <a:t>poradni do dyrektora szkoły w obwodzie (rejonie) miejsca</a:t>
            </a:r>
          </a:p>
          <a:p>
            <a:pPr algn="ctr"/>
            <a:r>
              <a:rPr lang="pl-PL" dirty="0"/>
              <a:t>zamieszkania dziecka. </a:t>
            </a:r>
          </a:p>
          <a:p>
            <a:pPr algn="ctr"/>
            <a:r>
              <a:rPr lang="pl-PL" dirty="0"/>
              <a:t>Na podstawie tej opinii odroczenia dokonuje</a:t>
            </a:r>
          </a:p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dyrektor</a:t>
            </a:r>
            <a:r>
              <a:rPr lang="pl-PL" dirty="0"/>
              <a:t>, a dziecko po raz drugi uczęszcza do oddziału przedszkolnego.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71DE1231-B49B-774C-A0AA-4B0B9BB86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ODROCZENIE OBOWIĄZKU SZKOLNEGO</a:t>
            </a:r>
          </a:p>
        </p:txBody>
      </p:sp>
    </p:spTree>
    <p:extLst>
      <p:ext uri="{BB962C8B-B14F-4D97-AF65-F5344CB8AC3E}">
        <p14:creationId xmlns:p14="http://schemas.microsoft.com/office/powerpoint/2010/main" xmlns="" val="103774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855D212E-2FD4-954C-9918-FE65639D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40780"/>
            <a:ext cx="3854528" cy="1111169"/>
          </a:xfrm>
        </p:spPr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Kto może ubiegać się o odroczenie obowiązku szkolnego?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95C16A61-10CF-AE4D-8D8E-7546B286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803" y="2129742"/>
            <a:ext cx="4375230" cy="3911619"/>
          </a:xfrm>
        </p:spPr>
        <p:txBody>
          <a:bodyPr/>
          <a:lstStyle/>
          <a:p>
            <a:r>
              <a:rPr lang="pl-PL" dirty="0">
                <a:solidFill>
                  <a:schemeClr val="accent4"/>
                </a:solidFill>
              </a:rPr>
              <a:t>dzieci przewlekle chore </a:t>
            </a:r>
            <a:r>
              <a:rPr lang="pl-PL" dirty="0"/>
              <a:t>– opinia z poradni</a:t>
            </a:r>
          </a:p>
          <a:p>
            <a:r>
              <a:rPr lang="pl-PL" dirty="0"/>
              <a:t>dzieci, u których stwierdzono </a:t>
            </a:r>
            <a:r>
              <a:rPr lang="pl-PL" dirty="0">
                <a:solidFill>
                  <a:srgbClr val="00B0F0"/>
                </a:solidFill>
              </a:rPr>
              <a:t>dysfunkcje i trudności rozwojowe</a:t>
            </a:r>
            <a:r>
              <a:rPr lang="pl-PL" dirty="0"/>
              <a:t>,</a:t>
            </a:r>
          </a:p>
          <a:p>
            <a:r>
              <a:rPr lang="pl-PL" dirty="0"/>
              <a:t>już </a:t>
            </a:r>
            <a:r>
              <a:rPr lang="pl-PL" dirty="0">
                <a:solidFill>
                  <a:srgbClr val="7030A0"/>
                </a:solidFill>
              </a:rPr>
              <a:t>korzystają z opieki specjalistów </a:t>
            </a:r>
            <a:r>
              <a:rPr lang="pl-PL" dirty="0"/>
              <a:t>– opinia z poradni lub orzeczenie o potrzebie kształcenia specjalnego</a:t>
            </a:r>
          </a:p>
          <a:p>
            <a:r>
              <a:rPr lang="pl-PL" dirty="0"/>
              <a:t>dzieci z bardzo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dużymi zaburzeniami komunikacyjnymi</a:t>
            </a:r>
            <a:r>
              <a:rPr lang="pl-PL" dirty="0"/>
              <a:t>, dysfunkcjami mowy – opinia z poradni.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xmlns="" id="{99680DC0-D789-E447-883F-E4136B3D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419108"/>
            <a:ext cx="3854528" cy="3784921"/>
          </a:xfrm>
        </p:spPr>
        <p:txBody>
          <a:bodyPr>
            <a:normAutofit fontScale="62500" lnSpcReduction="20000"/>
          </a:bodyPr>
          <a:lstStyle/>
          <a:p>
            <a:r>
              <a:rPr lang="pl-PL" sz="2900" dirty="0"/>
              <a:t>- dzieci, które </a:t>
            </a:r>
            <a:r>
              <a:rPr lang="pl-PL" sz="2900" dirty="0">
                <a:solidFill>
                  <a:srgbClr val="0070C0"/>
                </a:solidFill>
              </a:rPr>
              <a:t>nie osiągnęły </a:t>
            </a:r>
            <a:r>
              <a:rPr lang="pl-PL" sz="2900" dirty="0"/>
              <a:t>swojej gotowości szkolnej zdaniem ich nauczyciela oddziału przedszkolnego – opinia</a:t>
            </a:r>
          </a:p>
          <a:p>
            <a:endParaRPr lang="pl-PL" sz="2900" dirty="0"/>
          </a:p>
          <a:p>
            <a:r>
              <a:rPr lang="pl-PL" sz="2900" dirty="0"/>
              <a:t>- dzieci u których w wyniku diagnozy w poradni </a:t>
            </a:r>
            <a:r>
              <a:rPr lang="pl-PL" sz="2900" dirty="0">
                <a:solidFill>
                  <a:srgbClr val="00B050"/>
                </a:solidFill>
              </a:rPr>
              <a:t>stwierdzono brak tej gotowości szkolnej</a:t>
            </a:r>
            <a:r>
              <a:rPr lang="pl-PL" sz="2900" dirty="0"/>
              <a:t>, o nieharmonijnym rozwoju – opinia z poradni</a:t>
            </a:r>
          </a:p>
          <a:p>
            <a:endParaRPr lang="pl-PL" sz="2900" dirty="0"/>
          </a:p>
          <a:p>
            <a:r>
              <a:rPr lang="pl-PL" sz="2900" dirty="0"/>
              <a:t>- </a:t>
            </a:r>
            <a:r>
              <a:rPr lang="pl-PL" sz="2900" dirty="0">
                <a:solidFill>
                  <a:srgbClr val="FF0000"/>
                </a:solidFill>
              </a:rPr>
              <a:t>dzieci niepełnosprawne </a:t>
            </a:r>
            <a:r>
              <a:rPr lang="pl-PL" sz="2900" dirty="0"/>
              <a:t>– orzeczenie o potrzebie kształcenia specjalnego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4909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D0CECC-88AF-AC4D-8FBC-B04DBA7A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ROZPOCZĘCIE NAUKI SZKOLNEJ JEST WAŻNYM MOMENTEM </a:t>
            </a:r>
            <a:br>
              <a:rPr lang="pl-PL" dirty="0"/>
            </a:br>
            <a:r>
              <a:rPr lang="pl-PL" dirty="0"/>
              <a:t>W ŻYCIU KAŻDEGO DZIECKA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AEDA958-BA0D-9E46-9C1A-D7A0EEEE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335" y="3429000"/>
            <a:ext cx="6098116" cy="2612362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rgbClr val="0070C0"/>
                </a:solidFill>
              </a:rPr>
              <a:t>To jak jest przygotowane do tego wyzwania w znacznym stopniu decyduje </a:t>
            </a:r>
          </a:p>
          <a:p>
            <a:r>
              <a:rPr lang="pl-PL" i="1" dirty="0">
                <a:solidFill>
                  <a:srgbClr val="0070C0"/>
                </a:solidFill>
              </a:rPr>
              <a:t>o przebiegu i wynikach nauki w szkole, a w odległej perspektywie, </a:t>
            </a:r>
          </a:p>
          <a:p>
            <a:r>
              <a:rPr lang="pl-PL" i="1" dirty="0">
                <a:solidFill>
                  <a:srgbClr val="0070C0"/>
                </a:solidFill>
              </a:rPr>
              <a:t>o jakości jego życia.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2A2C1F0-C550-344D-B4CB-3EBDEFA8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2" y="3816171"/>
            <a:ext cx="3991505" cy="264654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xmlns="" val="316182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354F93-BC9B-5B4F-B159-9E3FFF42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55" y="639316"/>
            <a:ext cx="10820400" cy="1293028"/>
          </a:xfrm>
        </p:spPr>
        <p:txBody>
          <a:bodyPr>
            <a:normAutofit/>
          </a:bodyPr>
          <a:lstStyle/>
          <a:p>
            <a:r>
              <a:rPr lang="pl-PL" sz="2000" dirty="0"/>
              <a:t>W kwietniu rodzice dzieci 7-letnich otrzymują tzw. Diagnozę gotowości</a:t>
            </a:r>
            <a:br>
              <a:rPr lang="pl-PL" sz="2000" dirty="0"/>
            </a:br>
            <a:r>
              <a:rPr lang="pl-PL" sz="2000" dirty="0"/>
              <a:t>szkolnej. Dość często budzi ona niepewność, obawę rodziców, czy ich</a:t>
            </a:r>
            <a:br>
              <a:rPr lang="pl-PL" sz="2000" dirty="0"/>
            </a:br>
            <a:r>
              <a:rPr lang="pl-PL" sz="2000" dirty="0"/>
              <a:t>dziecko na pewno „nadaje się do pierwszej klasy”.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19A2B0-0707-314D-9F3A-103BAAAD3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430684"/>
            <a:ext cx="5334000" cy="3788000"/>
          </a:xfrm>
        </p:spPr>
        <p:txBody>
          <a:bodyPr>
            <a:normAutofit/>
          </a:bodyPr>
          <a:lstStyle/>
          <a:p>
            <a:r>
              <a:rPr lang="pl-PL" dirty="0"/>
              <a:t>Czym zatem jest gotowość szkolna? Co powinno umieć dziecko idąc do szkoły? Każde dziecko jest inne i choć w tym samym wieku, dzieci mogą być w różnym stopniu przygotowane do rozpoczęcia nauki w szkole.</a:t>
            </a:r>
          </a:p>
          <a:p>
            <a:r>
              <a:rPr lang="pl-PL" dirty="0"/>
              <a:t>Dziecko, które ma rozpocząć naukę w szkole, powinno być do niej odpowiednio przygotowane. </a:t>
            </a:r>
          </a:p>
          <a:p>
            <a:r>
              <a:rPr lang="pl-PL" dirty="0"/>
              <a:t>Powinno posiadać pewne umiejętności, wiadomości i wzorce zachowania się, by sprostać zadaniom rozwojowym związanym z pójściem do szkoły.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F1E12F8-E028-2E4A-B52F-E8801058F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5280" y="4421529"/>
            <a:ext cx="4410919" cy="1797155"/>
          </a:xfrm>
        </p:spPr>
        <p:txBody>
          <a:bodyPr>
            <a:normAutofit/>
          </a:bodyPr>
          <a:lstStyle/>
          <a:p>
            <a:r>
              <a:rPr lang="pl-PL" dirty="0"/>
              <a:t>Określenie poziomu gotowości szkolnej jest obecnie priorytetem</a:t>
            </a:r>
          </a:p>
          <a:p>
            <a:r>
              <a:rPr lang="pl-PL" dirty="0"/>
              <a:t>przedszkola i poradni psychologiczno-pedagogicznej.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A8FBFC2-A080-2448-B829-6BF908825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23" y="1431563"/>
            <a:ext cx="3162300" cy="256540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xmlns="" val="50162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6DAFB1-8DC0-0B4F-ADFE-C3402FBF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26959" cy="2422967"/>
          </a:xfrm>
        </p:spPr>
        <p:txBody>
          <a:bodyPr/>
          <a:lstStyle/>
          <a:p>
            <a:r>
              <a:rPr lang="pl-PL" dirty="0"/>
              <a:t>CO TO JEST DOJRZAŁOŚĆ SZKOLNA 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0240B63-3FD6-5947-BC32-CC404ED94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0349" y="2257063"/>
            <a:ext cx="8403943" cy="451412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Gotowość szkolna, zwana również dojrzałością, to moment,</a:t>
            </a:r>
          </a:p>
          <a:p>
            <a:pPr algn="ctr"/>
            <a:r>
              <a:rPr lang="pl-PL" dirty="0"/>
              <a:t>w którym dziecko osiąga taki poziom rozwoju intelektualnego,</a:t>
            </a:r>
          </a:p>
          <a:p>
            <a:pPr algn="ctr"/>
            <a:r>
              <a:rPr lang="pl-PL" dirty="0"/>
              <a:t>emocjonalnego i fizycznego, który sprawia, że jest ono gotowe</a:t>
            </a:r>
          </a:p>
          <a:p>
            <a:pPr algn="ctr"/>
            <a:r>
              <a:rPr lang="pl-PL" dirty="0"/>
              <a:t>do rozpoczęcia edukacji szkolnej. Dojrzałość szkolna to taki</a:t>
            </a:r>
          </a:p>
          <a:p>
            <a:pPr algn="ctr"/>
            <a:r>
              <a:rPr lang="pl-PL" dirty="0"/>
              <a:t>poziom funkcjonowania poszczególnych obszarów rozwoju</a:t>
            </a:r>
          </a:p>
          <a:p>
            <a:pPr algn="ctr"/>
            <a:r>
              <a:rPr lang="pl-PL" dirty="0"/>
              <a:t>dziecka: rozwoju fizycznego, poznawczego,</a:t>
            </a:r>
          </a:p>
          <a:p>
            <a:pPr algn="ctr"/>
            <a:r>
              <a:rPr lang="pl-PL" dirty="0"/>
              <a:t>emocjonalno-motywacyjnego i społecznego, który umożliwia</a:t>
            </a:r>
          </a:p>
          <a:p>
            <a:pPr algn="ctr"/>
            <a:r>
              <a:rPr lang="pl-PL" dirty="0"/>
              <a:t>dziecku sprostanie wymaganiom stawianym przez szkołę oraz</a:t>
            </a:r>
          </a:p>
          <a:p>
            <a:pPr algn="ctr"/>
            <a:r>
              <a:rPr lang="pl-PL" dirty="0"/>
              <a:t>czyni je podatnym na systematyczne nauczanie i wychowanie.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4D3EE37-C9C2-E143-9276-BCD1A2B9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2567"/>
            <a:ext cx="3410100" cy="31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83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4E707D-BCBD-7240-8ECC-29C282C7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oceny gotowości szkolnej najważniejsza jest: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CD4797-5279-BF47-86E5-CBD2519D1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05157" cy="388077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Obserwacja dziecka przez nauczyciela grupy przedszkolnej w codziennych sytuacjach, a więc w trakcie:</a:t>
            </a:r>
          </a:p>
          <a:p>
            <a:endParaRPr lang="pl-PL" dirty="0"/>
          </a:p>
          <a:p>
            <a:r>
              <a:rPr lang="pl-PL" dirty="0"/>
              <a:t>Swobodnej zabawy;</a:t>
            </a:r>
          </a:p>
          <a:p>
            <a:endParaRPr lang="pl-PL" dirty="0"/>
          </a:p>
          <a:p>
            <a:r>
              <a:rPr lang="pl-PL" dirty="0"/>
              <a:t>Kontaktów rówieśniczych;</a:t>
            </a:r>
          </a:p>
          <a:p>
            <a:endParaRPr lang="pl-PL" dirty="0"/>
          </a:p>
          <a:p>
            <a:r>
              <a:rPr lang="pl-PL" dirty="0"/>
              <a:t>Zajęć zorganizowanych – edukacyjnych;</a:t>
            </a:r>
          </a:p>
          <a:p>
            <a:endParaRPr lang="pl-PL" dirty="0"/>
          </a:p>
          <a:p>
            <a:r>
              <a:rPr lang="pl-PL" dirty="0"/>
              <a:t>Wykonywania czynności samoobsługowych;</a:t>
            </a:r>
          </a:p>
          <a:p>
            <a:endParaRPr lang="pl-PL" dirty="0"/>
          </a:p>
          <a:p>
            <a:r>
              <a:rPr lang="pl-PL" dirty="0"/>
              <a:t>Udziału w uroczystościach.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3ACDC05-075F-F648-ACB0-03361CC5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669" y="3303849"/>
            <a:ext cx="3733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53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9751C6-F51F-1645-AA6F-3ADC812F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oceny gotowości szkolnej ważna również jest: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903403B-DD51-EC4B-A543-98F9E2AC4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758190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Codzienna obserwacja dziecka przez rodziców, </a:t>
            </a:r>
            <a:br>
              <a:rPr lang="pl-PL" dirty="0"/>
            </a:br>
            <a:r>
              <a:rPr lang="pl-PL" dirty="0"/>
              <a:t>w trakcie:</a:t>
            </a:r>
          </a:p>
          <a:p>
            <a:endParaRPr lang="pl-PL" dirty="0"/>
          </a:p>
          <a:p>
            <a:r>
              <a:rPr lang="pl-PL" dirty="0"/>
              <a:t>Spędzania wolnego czasu;</a:t>
            </a:r>
          </a:p>
          <a:p>
            <a:endParaRPr lang="pl-PL" dirty="0"/>
          </a:p>
          <a:p>
            <a:r>
              <a:rPr lang="pl-PL" dirty="0"/>
              <a:t>Kontaktów z innymi dziećmi, dorosłymi;</a:t>
            </a:r>
          </a:p>
          <a:p>
            <a:endParaRPr lang="pl-PL" dirty="0"/>
          </a:p>
          <a:p>
            <a:r>
              <a:rPr lang="pl-PL" dirty="0"/>
              <a:t>Wykonywania czynności samoobsługowych;</a:t>
            </a:r>
          </a:p>
          <a:p>
            <a:endParaRPr lang="pl-PL" dirty="0"/>
          </a:p>
          <a:p>
            <a:r>
              <a:rPr lang="pl-PL" dirty="0"/>
              <a:t>Udziału w uroczystościach rodzinnych.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54CB5DB-21C9-944B-9DCF-BB48E27E5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524" y="2997843"/>
            <a:ext cx="4734046" cy="3043519"/>
          </a:xfrm>
        </p:spPr>
        <p:txBody>
          <a:bodyPr>
            <a:normAutofit/>
          </a:bodyPr>
          <a:lstStyle/>
          <a:p>
            <a:r>
              <a:rPr lang="pl-PL" dirty="0"/>
              <a:t>Każdy rodzić obserwując swoje dziecko, może w przybliżeniu określić czy dziecko osiągnęło poziom dojrzałości, którego wymaga szkoła. A jeśli nie jest jeszcze gotowe, to w którym obszarze należy udoskonalić jego umiejętności, popracować pod kierunkiem nauczyciela, czy też może zgłosić się do specjalistów.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A6F400E-B672-4C43-8E51-809D5FC7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5A9DB5F-4C22-F049-9943-F0E4A154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66" y="462285"/>
            <a:ext cx="3403600" cy="2387600"/>
          </a:xfrm>
          <a:prstGeom prst="rect">
            <a:avLst/>
          </a:prstGeom>
          <a:effectLst>
            <a:softEdge rad="609600"/>
          </a:effectLst>
        </p:spPr>
      </p:pic>
    </p:spTree>
    <p:extLst>
      <p:ext uri="{BB962C8B-B14F-4D97-AF65-F5344CB8AC3E}">
        <p14:creationId xmlns:p14="http://schemas.microsoft.com/office/powerpoint/2010/main" xmlns="" val="353837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AB8BB2-BCCC-A444-B1BD-C7AC7980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56569" cy="1778000"/>
          </a:xfrm>
        </p:spPr>
        <p:txBody>
          <a:bodyPr>
            <a:normAutofit fontScale="90000"/>
          </a:bodyPr>
          <a:lstStyle/>
          <a:p>
            <a:r>
              <a:rPr lang="pl-PL" dirty="0"/>
              <a:t>Nauczyciel przedszkola do końca kwietnia ma obowiązek dokonać tzw. diagnozy dziecka.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5A3C2FD-0671-A047-8B08-042CC8C4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581154"/>
            <a:ext cx="8129796" cy="3460208"/>
          </a:xfrm>
        </p:spPr>
        <p:txBody>
          <a:bodyPr/>
          <a:lstStyle/>
          <a:p>
            <a:r>
              <a:rPr lang="pl-PL" dirty="0"/>
              <a:t>Celem tej diagnozy jest udzielenie rodzicom, na podstawie obserwacji</a:t>
            </a:r>
          </a:p>
          <a:p>
            <a:r>
              <a:rPr lang="pl-PL" dirty="0" err="1"/>
              <a:t>zachowań</a:t>
            </a:r>
            <a:r>
              <a:rPr lang="pl-PL" dirty="0"/>
              <a:t> dziecka w różnych sytuacjach i przy podejmowaniu różnych</a:t>
            </a:r>
          </a:p>
          <a:p>
            <a:r>
              <a:rPr lang="pl-PL" dirty="0"/>
              <a:t>działalności, informacji związanych z zakresem przygotowania dziecka</a:t>
            </a:r>
          </a:p>
          <a:p>
            <a:r>
              <a:rPr lang="pl-PL" dirty="0"/>
              <a:t>do podjęcia nauki w szkole podstawowej. Informacja o gotowości</a:t>
            </a:r>
          </a:p>
          <a:p>
            <a:r>
              <a:rPr lang="pl-PL" dirty="0"/>
              <a:t>szkolnej dzieci realizujących roczne obowiązkowe przygotowanie</a:t>
            </a:r>
          </a:p>
          <a:p>
            <a:r>
              <a:rPr lang="pl-PL" dirty="0"/>
              <a:t>przedszkolne powinna zostać sporządzona na podstawie wniosków</a:t>
            </a:r>
          </a:p>
          <a:p>
            <a:r>
              <a:rPr lang="pl-PL" dirty="0"/>
              <a:t>z obserwacji prowadzonych przez nauczycieli od początku września.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718494A-89F2-6847-936A-881F082D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66" y="2387600"/>
            <a:ext cx="2857500" cy="285750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xmlns="" val="191788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EEAEFF9E-3983-BC47-9EF2-F6087460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57389"/>
            <a:ext cx="9033824" cy="1656768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UMIEJĘTNOŚCI POWINNO POSIADAĆ DZIECKO, KTÓRE OSIĄGNĘŁO</a:t>
            </a:r>
            <a:br>
              <a:rPr lang="pl-PL" dirty="0"/>
            </a:br>
            <a:r>
              <a:rPr lang="pl-PL" dirty="0"/>
              <a:t>DOJRZAŁOŚĆ SZKOLNĄ 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86F859D-B380-A746-AB38-FBA14C56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1" y="3114675"/>
            <a:ext cx="5484812" cy="3431216"/>
          </a:xfrm>
          <a:prstGeom prst="rect">
            <a:avLst/>
          </a:prstGeom>
          <a:effectLst>
            <a:softEdge rad="749300"/>
          </a:effectLst>
        </p:spPr>
      </p:pic>
    </p:spTree>
    <p:extLst>
      <p:ext uri="{BB962C8B-B14F-4D97-AF65-F5344CB8AC3E}">
        <p14:creationId xmlns:p14="http://schemas.microsoft.com/office/powerpoint/2010/main" xmlns="" val="300246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F039AD-DC83-B746-B191-A0E826AF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SFERZE SPRAWNOŚCI UMYSŁOWEJ: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D0269D-39E4-7346-A68A-E5C9DFDE8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087811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Opanować analizę i syntezę wzrokową i słuchową;</a:t>
            </a:r>
          </a:p>
          <a:p>
            <a:r>
              <a:rPr lang="pl-PL" dirty="0"/>
              <a:t>Wypowiadać się, wymawiać słowa i budować zdania poprawne gramatycznie;</a:t>
            </a:r>
          </a:p>
          <a:p>
            <a:r>
              <a:rPr lang="pl-PL" dirty="0"/>
              <a:t>Wymawiać prawidłowo wszystkie głoski – jeśli ma wadę wymowy powinno być pod opieką</a:t>
            </a:r>
          </a:p>
          <a:p>
            <a:r>
              <a:rPr lang="pl-PL" dirty="0"/>
              <a:t>logopedy;</a:t>
            </a:r>
          </a:p>
          <a:p>
            <a:r>
              <a:rPr lang="pl-PL" dirty="0"/>
              <a:t>Chętnie słuchać czytanych mu książeczek i potrafić opowiedzieć ich treść;</a:t>
            </a:r>
          </a:p>
          <a:p>
            <a:r>
              <a:rPr lang="pl-PL" dirty="0"/>
              <a:t>Rozpoznawać kolory i umieć je nazywać;</a:t>
            </a:r>
          </a:p>
          <a:p>
            <a:r>
              <a:rPr lang="pl-PL" dirty="0"/>
              <a:t>Znać kilka piosenek i rymowanek;</a:t>
            </a:r>
          </a:p>
          <a:p>
            <a:r>
              <a:rPr lang="pl-PL" dirty="0"/>
              <a:t>Posiadać dobrą orientację w schemacie własnego ciała;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D2F7AAA-99EE-1046-A401-B4E4F2807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08781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Umieć liczyć na konkretach;</a:t>
            </a:r>
          </a:p>
          <a:p>
            <a:r>
              <a:rPr lang="pl-PL" dirty="0"/>
              <a:t>Potrafi klasyfikować elementy w zbiory wg. polecenia;</a:t>
            </a:r>
          </a:p>
          <a:p>
            <a:r>
              <a:rPr lang="pl-PL" dirty="0"/>
              <a:t>Rozpoznawać figury geometryczne;</a:t>
            </a:r>
          </a:p>
          <a:p>
            <a:r>
              <a:rPr lang="pl-PL" dirty="0"/>
              <a:t>Interesuje go wszystko, co go otacza, chce poznawać nowe rzeczy;</a:t>
            </a:r>
          </a:p>
          <a:p>
            <a:r>
              <a:rPr lang="pl-PL" dirty="0"/>
              <a:t>Potrafi zadawać pytania i słuchać odpowiedzi;</a:t>
            </a:r>
          </a:p>
          <a:p>
            <a:r>
              <a:rPr lang="pl-PL" dirty="0"/>
              <a:t>Dobrze orientuje się w najbliższym otoczeniu: potrafi przedstawić się, powiedzieć, gdzie</a:t>
            </a:r>
          </a:p>
          <a:p>
            <a:r>
              <a:rPr lang="pl-PL" dirty="0"/>
              <a:t>mieszka, jaka jest jego rodzina, co robi jego mama, tata, czy ma brata lub siostrę.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6766DCC-81BD-C745-8C5A-4BF0C3F3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63" y="479517"/>
            <a:ext cx="1438102" cy="2949483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6707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694C80-0618-C144-83BF-398A1D8A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SFERZE SPRAWNOŚCI MANUALNEJ I RUCHOWEJ: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BFC11A-6DC1-1A4B-9228-73260E08A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1"/>
            <a:ext cx="4184035" cy="4562374"/>
          </a:xfrm>
        </p:spPr>
        <p:txBody>
          <a:bodyPr>
            <a:noAutofit/>
          </a:bodyPr>
          <a:lstStyle/>
          <a:p>
            <a:r>
              <a:rPr lang="pl-PL" sz="1400" dirty="0"/>
              <a:t>Zapinać guziki, umieć się rozebrać i ubrać, wiązać sznurowadła;</a:t>
            </a:r>
          </a:p>
          <a:p>
            <a:endParaRPr lang="pl-PL" sz="1400" dirty="0"/>
          </a:p>
          <a:p>
            <a:r>
              <a:rPr lang="pl-PL" sz="1400" dirty="0"/>
              <a:t>Samodzielnie jeść i pić, korzystać z toalety, myć ręce;</a:t>
            </a:r>
          </a:p>
          <a:p>
            <a:endParaRPr lang="pl-PL" sz="1400" dirty="0"/>
          </a:p>
          <a:p>
            <a:r>
              <a:rPr lang="pl-PL" sz="1400" dirty="0"/>
              <a:t>Ciąć i bezpiecznie posługiwać się nożyczkami;</a:t>
            </a:r>
          </a:p>
          <a:p>
            <a:endParaRPr lang="pl-PL" sz="1400" dirty="0"/>
          </a:p>
          <a:p>
            <a:r>
              <a:rPr lang="pl-PL" sz="1400" dirty="0"/>
              <a:t>Wykonywać czynności wymagające zręczności palców, jak nawlekanie koralików, układanie</a:t>
            </a:r>
          </a:p>
          <a:p>
            <a:r>
              <a:rPr lang="pl-PL" sz="1400" dirty="0"/>
              <a:t>klocków, gry zręcznościowe, lepienie z plasteliny;</a:t>
            </a:r>
          </a:p>
          <a:p>
            <a:endParaRPr lang="pl-PL" sz="1400" dirty="0"/>
          </a:p>
          <a:p>
            <a:r>
              <a:rPr lang="pl-PL" sz="1400" dirty="0"/>
              <a:t>Umieć rzucać i łapać dużą piłkę;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5559F85-C9AB-204E-9D0D-C8766A2B2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608881"/>
            <a:ext cx="4184034" cy="4432481"/>
          </a:xfrm>
        </p:spPr>
        <p:txBody>
          <a:bodyPr>
            <a:noAutofit/>
          </a:bodyPr>
          <a:lstStyle/>
          <a:p>
            <a:r>
              <a:rPr lang="pl-PL" sz="1400" dirty="0"/>
              <a:t>Potrafić skakać i podskakiwać na jednej nodze, pokonywać przeszkody, stać na jednej nodze;</a:t>
            </a:r>
          </a:p>
          <a:p>
            <a:endParaRPr lang="pl-PL" sz="1400" dirty="0"/>
          </a:p>
          <a:p>
            <a:r>
              <a:rPr lang="pl-PL" sz="1400" dirty="0"/>
              <a:t>Sprawnie posługiwać się przyborami do rysowania i pisania, prawidłowo je trzymać;</a:t>
            </a:r>
          </a:p>
          <a:p>
            <a:endParaRPr lang="pl-PL" sz="1400" dirty="0"/>
          </a:p>
          <a:p>
            <a:r>
              <a:rPr lang="pl-PL" sz="1400" dirty="0"/>
              <a:t>Zachować prawidłowy kierunek kreślenia figur, szlaczków;</a:t>
            </a:r>
          </a:p>
          <a:p>
            <a:endParaRPr lang="pl-PL" sz="1400" dirty="0"/>
          </a:p>
          <a:p>
            <a:r>
              <a:rPr lang="pl-PL" sz="1400" dirty="0"/>
              <a:t>Odwzorować podane kształty, wzory;</a:t>
            </a:r>
          </a:p>
          <a:p>
            <a:endParaRPr lang="pl-PL" sz="1400" dirty="0"/>
          </a:p>
          <a:p>
            <a:r>
              <a:rPr lang="pl-PL" sz="1400" dirty="0"/>
              <a:t>Wykonać pracę na zadany temat różnymi technikami;</a:t>
            </a:r>
          </a:p>
          <a:p>
            <a:endParaRPr lang="pl-PL" sz="1400" dirty="0"/>
          </a:p>
          <a:p>
            <a:r>
              <a:rPr lang="pl-PL" sz="1400" dirty="0"/>
              <a:t>Mieć ustaloną lateralizację – dominującą jedną stronę.</a:t>
            </a:r>
          </a:p>
        </p:txBody>
      </p:sp>
    </p:spTree>
    <p:extLst>
      <p:ext uri="{BB962C8B-B14F-4D97-AF65-F5344CB8AC3E}">
        <p14:creationId xmlns:p14="http://schemas.microsoft.com/office/powerpoint/2010/main" xmlns="" val="83935862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{B7351D9C-6823-C348-ACD4-68C8B5B8115B}tf10001060</Template>
  <TotalTime>61</TotalTime>
  <Words>1312</Words>
  <Application>Microsoft Macintosh PowerPoint</Application>
  <PresentationFormat>Niestandardowy</PresentationFormat>
  <Paragraphs>183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Faseta</vt:lpstr>
      <vt:lpstr>GOTOWOŚĆ SZKOLNA</vt:lpstr>
      <vt:lpstr>W kwietniu rodzice dzieci 7-letnich otrzymują tzw. Diagnozę gotowości szkolnej. Dość często budzi ona niepewność, obawę rodziców, czy ich dziecko na pewno „nadaje się do pierwszej klasy”.</vt:lpstr>
      <vt:lpstr>CO TO JEST DOJRZAŁOŚĆ SZKOLNA ?</vt:lpstr>
      <vt:lpstr>Do oceny gotowości szkolnej najważniejsza jest:</vt:lpstr>
      <vt:lpstr>Do oceny gotowości szkolnej ważna również jest:</vt:lpstr>
      <vt:lpstr>Nauczyciel przedszkola do końca kwietnia ma obowiązek dokonać tzw. diagnozy dziecka.</vt:lpstr>
      <vt:lpstr>JAKIE UMIEJĘTNOŚCI POWINNO POSIADAĆ DZIECKO, KTÓRE OSIĄGNĘŁO DOJRZAŁOŚĆ SZKOLNĄ ?</vt:lpstr>
      <vt:lpstr>W SFERZE SPRAWNOŚCI UMYSŁOWEJ:</vt:lpstr>
      <vt:lpstr>W SFERZE SPRAWNOŚCI MANUALNEJ I RUCHOWEJ:</vt:lpstr>
      <vt:lpstr>W SFERZE UMIEJĘTNOŚCI SPOŁECZNYCH:</vt:lpstr>
      <vt:lpstr>Czego należy nauczyć przed pójściem do szkoły?</vt:lpstr>
      <vt:lpstr>Czy każdy siedmiolatek jest gotów podjąć naukę w klasie pierwszej?</vt:lpstr>
      <vt:lpstr>Ponadto, gdy nauczyciel grupy przedszkolnej ma z jakiegoś powodu wątpliwości, powinien zasugerować rodzicowi (wskazać, poradzić) skorzystanie z porady specjalisty z poradni psychologiczno – pedagogicznej.</vt:lpstr>
      <vt:lpstr>BADANIE GOTOWOŚCI SZKOLNEJ  W PORADNI PSYCHOLOGICZNO - PEDAGOGICZNEJ</vt:lpstr>
      <vt:lpstr>ODROCZENIE OBOWIĄZKU SZKOLNEGO</vt:lpstr>
      <vt:lpstr>Slajd 16</vt:lpstr>
      <vt:lpstr>Kto może ubiegać się o odroczenie obowiązku szkolnego?</vt:lpstr>
      <vt:lpstr>ROZPOCZĘCIE NAUKI SZKOLNEJ JEST WAŻNYM MOMENTEM  W ŻYCIU KAŻDEGO DZIECKA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GOTOWOŚĆ SZKOLNA</dc:title>
  <dc:creator>Microsoft Office User</dc:creator>
  <cp:lastModifiedBy>user</cp:lastModifiedBy>
  <cp:revision>6</cp:revision>
  <dcterms:created xsi:type="dcterms:W3CDTF">2022-10-16T18:28:33Z</dcterms:created>
  <dcterms:modified xsi:type="dcterms:W3CDTF">2022-10-17T19:50:21Z</dcterms:modified>
</cp:coreProperties>
</file>