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6" r:id="rId3"/>
    <p:sldId id="258" r:id="rId4"/>
    <p:sldId id="270" r:id="rId5"/>
    <p:sldId id="259" r:id="rId6"/>
    <p:sldId id="271" r:id="rId7"/>
    <p:sldId id="272" r:id="rId8"/>
    <p:sldId id="260" r:id="rId9"/>
    <p:sldId id="273" r:id="rId10"/>
    <p:sldId id="274" r:id="rId11"/>
    <p:sldId id="261" r:id="rId12"/>
    <p:sldId id="263" r:id="rId13"/>
    <p:sldId id="262" r:id="rId14"/>
    <p:sldId id="277" r:id="rId15"/>
    <p:sldId id="265" r:id="rId16"/>
    <p:sldId id="266" r:id="rId17"/>
    <p:sldId id="267" r:id="rId18"/>
    <p:sldId id="268" r:id="rId19"/>
    <p:sldId id="278" r:id="rId20"/>
    <p:sldId id="264" r:id="rId21"/>
    <p:sldId id="269" r:id="rId22"/>
    <p:sldId id="279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86" d="100"/>
          <a:sy n="86" d="100"/>
        </p:scale>
        <p:origin x="-9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BFF5-C221-47F5-A1AA-3B2C3514C5D8}" type="datetimeFigureOut">
              <a:rPr lang="pl-PL" smtClean="0"/>
              <a:pPr/>
              <a:t>2019-10-04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A6E302-4C36-48D8-956F-C9E6F177C49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BFF5-C221-47F5-A1AA-3B2C3514C5D8}" type="datetimeFigureOut">
              <a:rPr lang="pl-PL" smtClean="0"/>
              <a:pPr/>
              <a:t>2019-10-04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E302-4C36-48D8-956F-C9E6F177C49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BFF5-C221-47F5-A1AA-3B2C3514C5D8}" type="datetimeFigureOut">
              <a:rPr lang="pl-PL" smtClean="0"/>
              <a:pPr/>
              <a:t>2019-10-04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E302-4C36-48D8-956F-C9E6F177C49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76BFF5-C221-47F5-A1AA-3B2C3514C5D8}" type="datetimeFigureOut">
              <a:rPr lang="pl-PL" smtClean="0"/>
              <a:pPr/>
              <a:t>2019-10-04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0A6E302-4C36-48D8-956F-C9E6F177C49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BFF5-C221-47F5-A1AA-3B2C3514C5D8}" type="datetimeFigureOut">
              <a:rPr lang="pl-PL" smtClean="0"/>
              <a:pPr/>
              <a:t>2019-10-04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E302-4C36-48D8-956F-C9E6F177C49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BFF5-C221-47F5-A1AA-3B2C3514C5D8}" type="datetimeFigureOut">
              <a:rPr lang="pl-PL" smtClean="0"/>
              <a:pPr/>
              <a:t>2019-10-04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E302-4C36-48D8-956F-C9E6F177C49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E302-4C36-48D8-956F-C9E6F177C49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BFF5-C221-47F5-A1AA-3B2C3514C5D8}" type="datetimeFigureOut">
              <a:rPr lang="pl-PL" smtClean="0"/>
              <a:pPr/>
              <a:t>2019-10-04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BFF5-C221-47F5-A1AA-3B2C3514C5D8}" type="datetimeFigureOut">
              <a:rPr lang="pl-PL" smtClean="0"/>
              <a:pPr/>
              <a:t>2019-10-04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E302-4C36-48D8-956F-C9E6F177C49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BFF5-C221-47F5-A1AA-3B2C3514C5D8}" type="datetimeFigureOut">
              <a:rPr lang="pl-PL" smtClean="0"/>
              <a:pPr/>
              <a:t>2019-10-04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E302-4C36-48D8-956F-C9E6F177C49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76BFF5-C221-47F5-A1AA-3B2C3514C5D8}" type="datetimeFigureOut">
              <a:rPr lang="pl-PL" smtClean="0"/>
              <a:pPr/>
              <a:t>2019-10-04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0A6E302-4C36-48D8-956F-C9E6F177C49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BFF5-C221-47F5-A1AA-3B2C3514C5D8}" type="datetimeFigureOut">
              <a:rPr lang="pl-PL" smtClean="0"/>
              <a:pPr/>
              <a:t>2019-10-04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A6E302-4C36-48D8-956F-C9E6F177C49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376BFF5-C221-47F5-A1AA-3B2C3514C5D8}" type="datetimeFigureOut">
              <a:rPr lang="pl-PL" smtClean="0"/>
              <a:pPr/>
              <a:t>2019-10-04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0A6E302-4C36-48D8-956F-C9E6F177C49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 smtClean="0"/>
              <a:t>W dniach od 08.07.2018r. do 15.07.2018r. grupa nauczycieli z Gminy Rybno wyjechała do Hiszpanii,    aby brać udział w kursie pt. ,, Komunikacja, mediacja, rodzic trudny".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6600" dirty="0" smtClean="0"/>
              <a:t>Projekt ERASMUS +</a:t>
            </a:r>
            <a:endParaRPr lang="pl-PL" sz="6600" dirty="0"/>
          </a:p>
        </p:txBody>
      </p:sp>
      <p:pic>
        <p:nvPicPr>
          <p:cNvPr id="1026" name="Picture 2" descr="C:\Users\Bogdan\Desktop\erasmus ppt\wer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1924050" cy="752475"/>
          </a:xfrm>
          <a:prstGeom prst="rect">
            <a:avLst/>
          </a:prstGeom>
          <a:noFill/>
        </p:spPr>
      </p:pic>
      <p:pic>
        <p:nvPicPr>
          <p:cNvPr id="1027" name="Picture 3" descr="C:\Users\Bogdan\Desktop\erasmus ppt\ue zawsze po prawej a wer po lewe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836712"/>
            <a:ext cx="2752725" cy="75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88640"/>
            <a:ext cx="8686800" cy="6264696"/>
          </a:xfrm>
        </p:spPr>
        <p:txBody>
          <a:bodyPr>
            <a:noAutofit/>
          </a:bodyPr>
          <a:lstStyle/>
          <a:p>
            <a:pPr lvl="0"/>
            <a:endParaRPr lang="pl-PL" sz="2100" dirty="0" smtClean="0"/>
          </a:p>
          <a:p>
            <a:pPr>
              <a:buFont typeface="Wingdings" pitchFamily="2" charset="2"/>
              <a:buChar char="Ø"/>
            </a:pPr>
            <a:r>
              <a:rPr lang="pl-PL" sz="2200" dirty="0"/>
              <a:t>Warunki konstruktywnej rozmowy z rodzicem</a:t>
            </a:r>
          </a:p>
          <a:p>
            <a:pPr>
              <a:buFont typeface="Wingdings" pitchFamily="2" charset="2"/>
              <a:buChar char="Ø"/>
            </a:pPr>
            <a:r>
              <a:rPr lang="pl-PL" sz="2200" dirty="0"/>
              <a:t>Typy rodziców:</a:t>
            </a:r>
          </a:p>
          <a:p>
            <a:pPr lvl="0">
              <a:buFont typeface="Wingdings" pitchFamily="2" charset="2"/>
              <a:buChar char="Ø"/>
            </a:pPr>
            <a:r>
              <a:rPr lang="pl-PL" sz="2200" dirty="0"/>
              <a:t>Rodzice jako Obserwatorzy - nie włączają się w pracę szkoły, przyglądają się.</a:t>
            </a:r>
          </a:p>
          <a:p>
            <a:pPr lvl="0">
              <a:buFont typeface="Wingdings" pitchFamily="2" charset="2"/>
              <a:buChar char="Ø"/>
            </a:pPr>
            <a:r>
              <a:rPr lang="pl-PL" sz="2200" dirty="0"/>
              <a:t>Rodzice jako Zasoby - w nic nie ingerują, ale pomagają; w różnorodny sposób finansują zakupy; wykonują różnorodne prace.</a:t>
            </a:r>
          </a:p>
          <a:p>
            <a:pPr lvl="0">
              <a:buFont typeface="Wingdings" pitchFamily="2" charset="2"/>
              <a:buChar char="Ø"/>
            </a:pPr>
            <a:r>
              <a:rPr lang="pl-PL" sz="2200" dirty="0"/>
              <a:t>Rodzice jako Uczniowie - oczekują porad, wskazówek, pomocy; uczestniczą w różnych formach, ale jako korzystający, a nie - udzielający się. </a:t>
            </a:r>
          </a:p>
          <a:p>
            <a:pPr lvl="0">
              <a:buFont typeface="Wingdings" pitchFamily="2" charset="2"/>
              <a:buChar char="Ø"/>
            </a:pPr>
            <a:r>
              <a:rPr lang="pl-PL" sz="2200" dirty="0"/>
              <a:t>Zadbaj o dobry czas i miejsce na rozmowę. </a:t>
            </a:r>
          </a:p>
          <a:p>
            <a:pPr lvl="0">
              <a:buFont typeface="Wingdings" pitchFamily="2" charset="2"/>
              <a:buChar char="Ø"/>
            </a:pPr>
            <a:r>
              <a:rPr lang="pl-PL" sz="2200" dirty="0"/>
              <a:t>Ustal termin spotkania dogodny dla ciebie i drugiej strony. </a:t>
            </a:r>
          </a:p>
          <a:p>
            <a:pPr lvl="0">
              <a:buFont typeface="Wingdings" pitchFamily="2" charset="2"/>
              <a:buChar char="Ø"/>
            </a:pPr>
            <a:r>
              <a:rPr lang="pl-PL" sz="2200" dirty="0"/>
              <a:t>Stwórz atmosferę zaufania i bezpieczeństwa. </a:t>
            </a:r>
          </a:p>
          <a:p>
            <a:pPr lvl="0">
              <a:buFont typeface="Wingdings" pitchFamily="2" charset="2"/>
              <a:buChar char="Ø"/>
            </a:pPr>
            <a:r>
              <a:rPr lang="pl-PL" sz="2200" dirty="0"/>
              <a:t>Doceń fakt, że się spotkaliście. </a:t>
            </a:r>
          </a:p>
          <a:p>
            <a:pPr lvl="0">
              <a:buFont typeface="Wingdings" pitchFamily="2" charset="2"/>
              <a:buChar char="Ø"/>
            </a:pPr>
            <a:r>
              <a:rPr lang="pl-PL" sz="2200" dirty="0"/>
              <a:t>Ustal cel spotkania.</a:t>
            </a:r>
          </a:p>
          <a:p>
            <a:pPr>
              <a:buFont typeface="Wingdings" pitchFamily="2" charset="2"/>
              <a:buChar char="Ø"/>
            </a:pPr>
            <a:endParaRPr lang="pl-PL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Hiszpania do szkoły\36858852_116011392650458_8136766064248750080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2555283" cy="4525963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 smtClean="0"/>
              <a:t>    </a:t>
            </a:r>
            <a:r>
              <a:rPr lang="pl-PL" sz="3200" i="1" dirty="0" smtClean="0">
                <a:latin typeface="Georgia" pitchFamily="18" charset="0"/>
              </a:rPr>
              <a:t>Wizyta w Muzeum Corridy oraz w Teatrze Romea</a:t>
            </a:r>
            <a:endParaRPr lang="pl-PL" sz="3200" i="1" dirty="0">
              <a:latin typeface="Georgia" pitchFamily="18" charset="0"/>
            </a:endParaRPr>
          </a:p>
        </p:txBody>
      </p:sp>
      <p:pic>
        <p:nvPicPr>
          <p:cNvPr id="6147" name="Picture 3" descr="F:\Hiszpania do szkoły\36860395_116012679316996_653395506762245734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276872"/>
            <a:ext cx="5771327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Hiszpania do szkoły\IMG_20180710_1059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480" y="1546860"/>
            <a:ext cx="6035040" cy="452628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dirty="0" smtClean="0"/>
              <a:t>            </a:t>
            </a:r>
            <a:r>
              <a:rPr lang="pl-PL" sz="3200" i="1" dirty="0" smtClean="0"/>
              <a:t>Teatr Romea-spotkanie z byłym dyrektorem teatru</a:t>
            </a:r>
            <a:endParaRPr lang="pl-PL" sz="3200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F:\Hiszpania do szkoły\36948351_167640474108702_2946574687221579776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pl-PL" sz="3600" i="1" dirty="0" smtClean="0">
                <a:latin typeface="Georgia" pitchFamily="18" charset="0"/>
              </a:rPr>
              <a:t>Wizyta w bibliotece  uniwersyteckiej</a:t>
            </a:r>
            <a:endParaRPr lang="pl-PL" sz="3600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pPr algn="ctr"/>
            <a:r>
              <a:rPr lang="pl-PL" sz="3600" i="1" dirty="0" smtClean="0">
                <a:latin typeface="Georgia" pitchFamily="18" charset="0"/>
              </a:rPr>
              <a:t>W bibliotece uniwersyteckiej</a:t>
            </a:r>
            <a:endParaRPr lang="pl-PL" sz="3600" i="1" dirty="0">
              <a:latin typeface="Georgia" pitchFamily="18" charset="0"/>
            </a:endParaRPr>
          </a:p>
        </p:txBody>
      </p:sp>
      <p:pic>
        <p:nvPicPr>
          <p:cNvPr id="1026" name="Picture 2" descr="F:\Hiszpania do szkoły\36993206_167638220775594_2563352450664759296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24744"/>
            <a:ext cx="4104456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Hiszpania do szkoły\IMG_20180712_1252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577414"/>
            <a:ext cx="3744416" cy="4992555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 smtClean="0"/>
              <a:t> </a:t>
            </a:r>
            <a:r>
              <a:rPr lang="pl-PL" sz="3200" i="1" dirty="0" smtClean="0">
                <a:latin typeface="Georgia" pitchFamily="18" charset="0"/>
              </a:rPr>
              <a:t>Wejście  główne na uniwersytet  </a:t>
            </a:r>
            <a:r>
              <a:rPr lang="pl-PL" sz="3200" i="1" dirty="0" err="1" smtClean="0">
                <a:latin typeface="Georgia" pitchFamily="18" charset="0"/>
              </a:rPr>
              <a:t>Catolica</a:t>
            </a:r>
            <a:r>
              <a:rPr lang="pl-PL" sz="3200" i="1" dirty="0" smtClean="0">
                <a:latin typeface="Georgia" pitchFamily="18" charset="0"/>
              </a:rPr>
              <a:t> San Antonio de </a:t>
            </a:r>
            <a:r>
              <a:rPr lang="pl-PL" sz="3200" i="1" dirty="0" err="1" smtClean="0">
                <a:latin typeface="Georgia" pitchFamily="18" charset="0"/>
              </a:rPr>
              <a:t>Murcia</a:t>
            </a:r>
            <a:endParaRPr lang="pl-PL" sz="3200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Hiszpania do szkoły\IMG_20180712_1156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480" y="1546860"/>
            <a:ext cx="6035040" cy="452628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2800" dirty="0" smtClean="0"/>
              <a:t>    </a:t>
            </a:r>
            <a:r>
              <a:rPr lang="pl-PL" sz="2800" i="1" dirty="0" smtClean="0">
                <a:latin typeface="Georgia" pitchFamily="18" charset="0"/>
              </a:rPr>
              <a:t>Wykład  profesora Jose Belmonte Serrano na temat:      </a:t>
            </a:r>
            <a:br>
              <a:rPr lang="pl-PL" sz="2800" i="1" dirty="0" smtClean="0">
                <a:latin typeface="Georgia" pitchFamily="18" charset="0"/>
              </a:rPr>
            </a:br>
            <a:r>
              <a:rPr lang="pl-PL" sz="2800" i="1" dirty="0" smtClean="0">
                <a:latin typeface="Georgia" pitchFamily="18" charset="0"/>
              </a:rPr>
              <a:t>                 „Komunikacja z rodzicem trudnym”</a:t>
            </a:r>
            <a:endParaRPr lang="pl-PL" sz="2800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Hiszpania do szkoły\IMG_20180711_1247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1640" y="1268760"/>
            <a:ext cx="6720408" cy="5040306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        </a:t>
            </a:r>
            <a:r>
              <a:rPr lang="pl-PL" sz="3200" dirty="0" smtClean="0">
                <a:latin typeface="Georgia" pitchFamily="18" charset="0"/>
              </a:rPr>
              <a:t>Zwiedzanie ruin amfiteatru w Kartaginie</a:t>
            </a:r>
            <a:endParaRPr lang="pl-PL" sz="32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Hiszpania do szkoły\SDC124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620688"/>
            <a:ext cx="7680853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Hiszpania 2018\Murcia Folk 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3" y="452235"/>
            <a:ext cx="4248472" cy="6003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60032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pl-PL" sz="3700" dirty="0" smtClean="0"/>
              <a:t>	Zajęcia  były zorganizowane w ramach programu Erasmus+ Edukacja szkolna dofinansowanego z projektu „Ponadnarodowa mobilność kadry edukacji szkolnej” finansowanego z Programu Operacyjnego Wiedza Edukacja Rozwój. Nauczyciele mieli możliwość wymiany doświadczeń, poznania systemu edukacji   w Hiszpanii oraz zapoznania się z innowacyjnymi metodami rozwiązywania problemów. Pedagodzy uczestniczyli w ciekawych spotkaniach m.in. z profesorem Jose Belmonte Serrano- podczas których dyskutowali na temat współpracy szkoły z rodzicem oraz problemów wychowawczych. W ramach zajęć nauczyciele mieli możliwość zapoznania się z zasobami biblioteki Uniwersytetu w Murcji. Szkolenie przyczyniło się do nabycia nowych umiejętności i podniesienia kwalifikacji kadry pedagogicznej, nawiązaniu nowych kontaktów i poszerzeniu wiedzy o kulturze, historii i obyczajach Hiszpanii.</a:t>
            </a:r>
          </a:p>
          <a:p>
            <a:pPr algn="just"/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</p:spPr>
        <p:txBody>
          <a:bodyPr>
            <a:normAutofit/>
          </a:bodyPr>
          <a:lstStyle/>
          <a:p>
            <a:pPr algn="ctr"/>
            <a:r>
              <a:rPr lang="pl-PL" sz="4800" dirty="0" smtClean="0"/>
              <a:t>Cel szkolenia</a:t>
            </a:r>
            <a:endParaRPr lang="pl-PL" sz="4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Hiszpania do szkoły\IMG_20180710_214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4029912" cy="5373216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dirty="0" smtClean="0"/>
              <a:t>             </a:t>
            </a:r>
            <a:r>
              <a:rPr lang="pl-PL" sz="3200" i="1" dirty="0" smtClean="0">
                <a:latin typeface="Georgia" pitchFamily="18" charset="0"/>
              </a:rPr>
              <a:t>Festiwal folklorystyczny przed Katedrą Santa Maria</a:t>
            </a:r>
            <a:endParaRPr lang="pl-PL" sz="3200" i="1" dirty="0">
              <a:latin typeface="Georgia" pitchFamily="18" charset="0"/>
            </a:endParaRPr>
          </a:p>
        </p:txBody>
      </p:sp>
      <p:pic>
        <p:nvPicPr>
          <p:cNvPr id="9219" name="Picture 3" descr="F:\Hiszpania do szkoły\IMG_20180710_220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1403"/>
            <a:ext cx="4032448" cy="53765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Hiszpania do szkoły\SDC124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268760"/>
            <a:ext cx="6034617" cy="4525963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pl-PL" sz="3200" i="1" dirty="0" smtClean="0">
                <a:latin typeface="Georgia" pitchFamily="18" charset="0"/>
              </a:rPr>
              <a:t>Występ  zespołu z Azerbejdżanu</a:t>
            </a:r>
            <a:endParaRPr lang="pl-PL" sz="3200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l-PL" dirty="0" smtClean="0"/>
              <a:t>Poznanie nowych metod pracy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Większa otwartość na nowości, rozwój, kreatywność 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Uczenie się od innych nauczycieli-wymiana doświadczeń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Poznanie interesujących ludzi, nawiązanie ciekawych kontaktów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Pobudzenie do działania, inspiracja do zapoznania się z ,,Nowym”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większa odwaga i gotowość do udziału w projekcie Erasmus dla uczniów</a:t>
            </a:r>
          </a:p>
          <a:p>
            <a:pPr>
              <a:buFont typeface="Wingdings" pitchFamily="2" charset="2"/>
              <a:buChar char="Ø"/>
            </a:pPr>
            <a:endParaRPr lang="pl-PL" dirty="0" smtClean="0"/>
          </a:p>
          <a:p>
            <a:pPr>
              <a:buFont typeface="Wingdings" pitchFamily="2" charset="2"/>
              <a:buChar char="Ø"/>
            </a:pPr>
            <a:endParaRPr lang="pl-PL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dirty="0" smtClean="0"/>
              <a:t>Nasze refleksje </a:t>
            </a:r>
            <a:endParaRPr lang="pl-PL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Hiszpania do szkoły\36614418_10212779331181334_6286268903572111360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1196752"/>
            <a:ext cx="8272016" cy="4716016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686800" cy="52565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2000" b="1" dirty="0" smtClean="0"/>
              <a:t>Umiejętności </a:t>
            </a:r>
            <a:r>
              <a:rPr lang="pl-PL" sz="2000" b="1" dirty="0"/>
              <a:t>komunikacyjne: </a:t>
            </a:r>
          </a:p>
          <a:p>
            <a:pPr lvl="0">
              <a:buFont typeface="Wingdings" pitchFamily="2" charset="2"/>
              <a:buChar char="Ø"/>
            </a:pPr>
            <a:r>
              <a:rPr lang="pl-PL" sz="1600" dirty="0"/>
              <a:t>słuchania innych ze zrozumieniem</a:t>
            </a:r>
          </a:p>
          <a:p>
            <a:pPr lvl="0">
              <a:buFont typeface="Wingdings" pitchFamily="2" charset="2"/>
              <a:buChar char="Ø"/>
            </a:pPr>
            <a:r>
              <a:rPr lang="pl-PL" sz="1600" dirty="0"/>
              <a:t>wyrażania uczuć w kontakcie z innymi</a:t>
            </a:r>
          </a:p>
          <a:p>
            <a:pPr lvl="0">
              <a:buFont typeface="Wingdings" pitchFamily="2" charset="2"/>
              <a:buChar char="Ø"/>
            </a:pPr>
            <a:r>
              <a:rPr lang="pl-PL" sz="1600" dirty="0"/>
              <a:t>wypowiadania informacji zwrotnych</a:t>
            </a:r>
          </a:p>
          <a:p>
            <a:pPr lvl="0">
              <a:buFont typeface="Wingdings" pitchFamily="2" charset="2"/>
              <a:buChar char="Ø"/>
            </a:pPr>
            <a:r>
              <a:rPr lang="pl-PL" sz="1600" dirty="0"/>
              <a:t>wyrażania i przyjmowania konstruktywnej krytyki</a:t>
            </a:r>
          </a:p>
          <a:p>
            <a:pPr lvl="0">
              <a:buFont typeface="Wingdings" pitchFamily="2" charset="2"/>
              <a:buChar char="Ø"/>
            </a:pPr>
            <a:r>
              <a:rPr lang="pl-PL" sz="1600" dirty="0"/>
              <a:t>argumentowania i obrony podejmowanych decyzji</a:t>
            </a:r>
          </a:p>
          <a:p>
            <a:pPr lvl="0">
              <a:buFont typeface="Wingdings" pitchFamily="2" charset="2"/>
              <a:buChar char="Ø"/>
            </a:pPr>
            <a:r>
              <a:rPr lang="pl-PL" sz="1600" dirty="0"/>
              <a:t>asertywnego wyrażania opinii, przekonań, poglądów</a:t>
            </a:r>
          </a:p>
          <a:p>
            <a:pPr lvl="0">
              <a:buFont typeface="Wingdings" pitchFamily="2" charset="2"/>
              <a:buChar char="Ø"/>
            </a:pPr>
            <a:r>
              <a:rPr lang="pl-PL" sz="1600" dirty="0"/>
              <a:t>budowania poczucia bezpieczeństwa</a:t>
            </a:r>
          </a:p>
          <a:p>
            <a:pPr lvl="0">
              <a:buFont typeface="Wingdings" pitchFamily="2" charset="2"/>
              <a:buChar char="Ø"/>
            </a:pPr>
            <a:r>
              <a:rPr lang="pl-PL" sz="1600" dirty="0"/>
              <a:t>budowania kolejnych poziomów zaufania i otwartości</a:t>
            </a:r>
          </a:p>
          <a:p>
            <a:pPr lvl="0">
              <a:buFont typeface="Wingdings" pitchFamily="2" charset="2"/>
              <a:buChar char="Ø"/>
            </a:pPr>
            <a:r>
              <a:rPr lang="pl-PL" sz="1600" dirty="0"/>
              <a:t>motywowania do podejmowania zadań</a:t>
            </a:r>
          </a:p>
          <a:p>
            <a:pPr lvl="0">
              <a:buFont typeface="Wingdings" pitchFamily="2" charset="2"/>
              <a:buChar char="Ø"/>
            </a:pPr>
            <a:r>
              <a:rPr lang="pl-PL" sz="1600" dirty="0"/>
              <a:t>autoprezentacji</a:t>
            </a:r>
          </a:p>
          <a:p>
            <a:pPr lvl="0">
              <a:buFont typeface="Wingdings" pitchFamily="2" charset="2"/>
              <a:buChar char="Ø"/>
            </a:pPr>
            <a:r>
              <a:rPr lang="pl-PL" sz="1600" dirty="0"/>
              <a:t>autorefleksji</a:t>
            </a:r>
          </a:p>
          <a:p>
            <a:pPr lvl="0">
              <a:buFont typeface="Wingdings" pitchFamily="2" charset="2"/>
              <a:buChar char="Ø"/>
            </a:pPr>
            <a:r>
              <a:rPr lang="pl-PL" sz="1600" dirty="0"/>
              <a:t>reagowania na sprzężenie zwrotne</a:t>
            </a:r>
          </a:p>
          <a:p>
            <a:pPr lvl="0">
              <a:buFont typeface="Wingdings" pitchFamily="2" charset="2"/>
              <a:buChar char="Ø"/>
            </a:pPr>
            <a:r>
              <a:rPr lang="pl-PL" sz="1600" dirty="0"/>
              <a:t>rozpoznawania uniwersalnych i kulturowo specyficznych cech komunikacji niewerbalnej</a:t>
            </a:r>
          </a:p>
          <a:p>
            <a:pPr lvl="0">
              <a:buFont typeface="Wingdings" pitchFamily="2" charset="2"/>
              <a:buChar char="Ø"/>
            </a:pPr>
            <a:r>
              <a:rPr lang="pl-PL" sz="1600" dirty="0"/>
              <a:t>stosowania odpowiednich reguł kontekstowych i pragmatycznych</a:t>
            </a:r>
          </a:p>
          <a:p>
            <a:pPr lvl="0">
              <a:buFont typeface="Wingdings" pitchFamily="2" charset="2"/>
              <a:buChar char="Ø"/>
            </a:pPr>
            <a:r>
              <a:rPr lang="pl-PL" sz="1600" dirty="0"/>
              <a:t>dostosowania własnego stylu porozumiewania się do potrzeb i możliwości odbiorcy</a:t>
            </a:r>
            <a:r>
              <a:rPr lang="pl-PL" sz="1600" u="sng" dirty="0"/>
              <a:t> </a:t>
            </a:r>
            <a:endParaRPr lang="pl-PL" sz="1600" dirty="0"/>
          </a:p>
          <a:p>
            <a:pPr>
              <a:buFont typeface="Wingdings" pitchFamily="2" charset="2"/>
              <a:buChar char="Ø"/>
            </a:pPr>
            <a:endParaRPr lang="pl-PL" sz="16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52128"/>
          </a:xfrm>
        </p:spPr>
        <p:txBody>
          <a:bodyPr>
            <a:normAutofit/>
          </a:bodyPr>
          <a:lstStyle/>
          <a:p>
            <a:pPr lvl="0" algn="ctr"/>
            <a:r>
              <a:rPr lang="pl-PL" sz="2200" b="1" dirty="0" smtClean="0"/>
              <a:t>Wybrane umiejętności interpersonalne budujące podstawowe kompetencje istotne dla wspierania rozwoju innych </a:t>
            </a:r>
            <a:r>
              <a:rPr lang="pl-PL" sz="2200" dirty="0" smtClean="0"/>
              <a:t/>
            </a:r>
            <a:br>
              <a:rPr lang="pl-PL" sz="2200" dirty="0" smtClean="0"/>
            </a:br>
            <a:endParaRPr lang="pl-PL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Hiszpania do szkoły\36821243_10212780533291386_7813244371322535936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1196752"/>
            <a:ext cx="8312472" cy="4755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97125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pl-PL" sz="2000" dirty="0" smtClean="0">
                <a:latin typeface="Georgia" pitchFamily="18" charset="0"/>
              </a:rPr>
              <a:t>Wypowiedzi </a:t>
            </a:r>
            <a:r>
              <a:rPr lang="pl-PL" sz="2000" dirty="0">
                <a:latin typeface="Georgia" pitchFamily="18" charset="0"/>
              </a:rPr>
              <a:t>w „języku nieakceptacji” szczególnie przyczyniają się do niezrozumienia i poczucia braku akceptacji po stronie dzieci. Są typowymi komunikatami typu TY, które w sytuacji niezadowolenia z zachowania ucznia, nauczyciele wypowiadają najczęściej. Można je zaliczyć do jednej z trzech kategorii: </a:t>
            </a:r>
          </a:p>
          <a:p>
            <a:pPr lvl="0">
              <a:buFont typeface="Wingdings" pitchFamily="2" charset="2"/>
              <a:buChar char="Ø"/>
            </a:pPr>
            <a:r>
              <a:rPr lang="pl-PL" sz="2000" dirty="0">
                <a:latin typeface="Georgia" pitchFamily="18" charset="0"/>
              </a:rPr>
              <a:t>podawanie gotowych rozwiązań; </a:t>
            </a:r>
          </a:p>
          <a:p>
            <a:pPr>
              <a:buFont typeface="Wingdings" pitchFamily="2" charset="2"/>
              <a:buChar char="Ø"/>
            </a:pPr>
            <a:r>
              <a:rPr lang="pl-PL" sz="2000" dirty="0">
                <a:latin typeface="Georgia" pitchFamily="18" charset="0"/>
              </a:rPr>
              <a:t>Podając swoje rozwiązanie problemu nauczyciel oczekuje, że uczeń je zaakceptuje. Takimi gotowymi rozwiązaniami są: </a:t>
            </a:r>
          </a:p>
          <a:p>
            <a:pPr>
              <a:buFont typeface="Wingdings" pitchFamily="2" charset="2"/>
              <a:buChar char="Ø"/>
            </a:pPr>
            <a:r>
              <a:rPr lang="pl-PL" sz="2000" dirty="0">
                <a:latin typeface="Georgia" pitchFamily="18" charset="0"/>
              </a:rPr>
              <a:t>rozkaz, nakaz, polecenie: </a:t>
            </a:r>
            <a:r>
              <a:rPr lang="pl-PL" sz="2000" i="1" dirty="0">
                <a:latin typeface="Georgia" pitchFamily="18" charset="0"/>
              </a:rPr>
              <a:t>„Siadaj w tej chwili”, „Wypluj tę gumę”, „Nie obchodzi mnie, co ty chcesz. Masz robić, co ja ci karzę”; </a:t>
            </a:r>
            <a:endParaRPr lang="pl-PL" sz="2000" dirty="0">
              <a:latin typeface="Georg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2000" dirty="0">
                <a:latin typeface="Georgia" pitchFamily="18" charset="0"/>
              </a:rPr>
              <a:t>ostrzeżenie, groźba: </a:t>
            </a:r>
            <a:r>
              <a:rPr lang="pl-PL" sz="2000" i="1" dirty="0">
                <a:latin typeface="Georgia" pitchFamily="18" charset="0"/>
              </a:rPr>
              <a:t>„Jak się nie uspokoisz, wyślę cię do dyrektora”, „Bo wezwę twoich rodziców”, „Będziesz stał w kącie do końca lekcji”; </a:t>
            </a:r>
            <a:r>
              <a:rPr lang="pl-PL" sz="2000" dirty="0">
                <a:latin typeface="Georgia" pitchFamily="18" charset="0"/>
              </a:rPr>
              <a:t> </a:t>
            </a:r>
          </a:p>
          <a:p>
            <a:pPr lvl="0">
              <a:buFont typeface="Wingdings" pitchFamily="2" charset="2"/>
              <a:buChar char="Ø"/>
            </a:pPr>
            <a:r>
              <a:rPr lang="pl-PL" sz="2000" dirty="0">
                <a:latin typeface="Georgia" pitchFamily="18" charset="0"/>
              </a:rPr>
              <a:t>komunikaty „poniżające”; </a:t>
            </a:r>
          </a:p>
          <a:p>
            <a:endParaRPr lang="pl-PL" sz="2300" dirty="0">
              <a:latin typeface="Georgia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936104"/>
          </a:xfrm>
        </p:spPr>
        <p:txBody>
          <a:bodyPr>
            <a:normAutofit fontScale="90000"/>
          </a:bodyPr>
          <a:lstStyle/>
          <a:p>
            <a:pPr lvl="0" algn="ctr"/>
            <a:r>
              <a:rPr lang="pl-PL" sz="4400" b="1" dirty="0" smtClean="0"/>
              <a:t>Blokady procesu komunikacji</a:t>
            </a:r>
            <a:r>
              <a:rPr lang="pl-PL" sz="4400" dirty="0" smtClean="0"/>
              <a:t/>
            </a:r>
            <a:br>
              <a:rPr lang="pl-PL" sz="4400" dirty="0" smtClean="0"/>
            </a:br>
            <a:endParaRPr lang="pl-PL"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60648"/>
            <a:ext cx="8686800" cy="586551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1900" dirty="0" smtClean="0"/>
              <a:t>	</a:t>
            </a:r>
            <a:r>
              <a:rPr lang="pl-PL" sz="2000" i="1" dirty="0" smtClean="0">
                <a:latin typeface="Georgia" pitchFamily="18" charset="0"/>
              </a:rPr>
              <a:t>Grupa </a:t>
            </a:r>
            <a:r>
              <a:rPr lang="pl-PL" sz="2000" i="1" dirty="0">
                <a:latin typeface="Georgia" pitchFamily="18" charset="0"/>
              </a:rPr>
              <a:t>komunikatów „poniżających” narusza poczucie godności ucznia. </a:t>
            </a:r>
            <a:endParaRPr lang="pl-PL" sz="2000" i="1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pl-PL" sz="2000" i="1" dirty="0" smtClean="0">
                <a:latin typeface="Georgia" pitchFamily="18" charset="0"/>
              </a:rPr>
              <a:t>Są </a:t>
            </a:r>
            <a:r>
              <a:rPr lang="pl-PL" sz="2000" i="1" dirty="0">
                <a:latin typeface="Georgia" pitchFamily="18" charset="0"/>
              </a:rPr>
              <a:t>to: </a:t>
            </a:r>
          </a:p>
          <a:p>
            <a:pPr>
              <a:buFont typeface="Wingdings" pitchFamily="2" charset="2"/>
              <a:buChar char="Ø"/>
            </a:pPr>
            <a:r>
              <a:rPr lang="pl-PL" sz="1900" dirty="0"/>
              <a:t>osądzanie, krytyka, obwinianie: </a:t>
            </a:r>
            <a:r>
              <a:rPr lang="pl-PL" sz="1900" i="1" dirty="0"/>
              <a:t>„Jesteś niegrzeczny”, „Ty zawsze wywołujesz zamieszanie”, „Nigdy nie robisz tego starannie”; </a:t>
            </a:r>
            <a:endParaRPr lang="pl-PL" sz="1900" dirty="0"/>
          </a:p>
          <a:p>
            <a:pPr>
              <a:buFont typeface="Wingdings" pitchFamily="2" charset="2"/>
              <a:buChar char="Ø"/>
            </a:pPr>
            <a:r>
              <a:rPr lang="pl-PL" sz="1900" dirty="0"/>
              <a:t>wyśmiewanie, przezywanie: </a:t>
            </a:r>
            <a:r>
              <a:rPr lang="pl-PL" sz="1900" i="1" dirty="0"/>
              <a:t>„Zachowujesz się dzisiaj jakbyś się wyrwał z klatki”, „Jesteś źle wychowany nieudacznik”</a:t>
            </a:r>
            <a:r>
              <a:rPr lang="pl-PL" sz="1900" dirty="0"/>
              <a:t>; </a:t>
            </a:r>
          </a:p>
          <a:p>
            <a:pPr>
              <a:buFont typeface="Wingdings" pitchFamily="2" charset="2"/>
              <a:buChar char="Ø"/>
            </a:pPr>
            <a:r>
              <a:rPr lang="pl-PL" sz="1900" dirty="0"/>
              <a:t>interpretowanie, analiza, diagnoza: </a:t>
            </a:r>
            <a:r>
              <a:rPr lang="pl-PL" sz="1900" i="1" dirty="0"/>
              <a:t>„To dlatego, że za mało się uczysz”, „Robisz tak, bo jest wygodniej a nie liczysz się z innymi”;</a:t>
            </a:r>
            <a:r>
              <a:rPr lang="pl-PL" sz="1900" i="1" u="sng" dirty="0"/>
              <a:t> </a:t>
            </a:r>
            <a:r>
              <a:rPr lang="pl-PL" sz="1900" dirty="0"/>
              <a:t> </a:t>
            </a:r>
          </a:p>
          <a:p>
            <a:pPr lvl="0">
              <a:buFont typeface="Wingdings" pitchFamily="2" charset="2"/>
              <a:buChar char="Ø"/>
            </a:pPr>
            <a:r>
              <a:rPr lang="pl-PL" sz="1900" dirty="0"/>
              <a:t>komunikaty nie wprost.</a:t>
            </a:r>
            <a:r>
              <a:rPr lang="pl-PL" sz="1900" u="sng" dirty="0"/>
              <a:t> </a:t>
            </a:r>
            <a:endParaRPr lang="pl-PL" sz="1900" dirty="0"/>
          </a:p>
          <a:p>
            <a:pPr>
              <a:buFont typeface="Wingdings" pitchFamily="2" charset="2"/>
              <a:buChar char="Ø"/>
            </a:pPr>
            <a:r>
              <a:rPr lang="pl-PL" sz="1900" dirty="0"/>
              <a:t>Trzecią grupą wypowiedzi są komunikaty „nie wprost”. Zaliczamy do nich: </a:t>
            </a:r>
          </a:p>
          <a:p>
            <a:pPr>
              <a:buFont typeface="Wingdings" pitchFamily="2" charset="2"/>
              <a:buChar char="Ø"/>
            </a:pPr>
            <a:r>
              <a:rPr lang="pl-PL" sz="1900" dirty="0"/>
              <a:t>kierowanie uwagi w inną stronę, </a:t>
            </a:r>
          </a:p>
          <a:p>
            <a:pPr>
              <a:buFont typeface="Wingdings" pitchFamily="2" charset="2"/>
              <a:buChar char="Ø"/>
            </a:pPr>
            <a:r>
              <a:rPr lang="pl-PL" sz="1900" dirty="0"/>
              <a:t>żarty, </a:t>
            </a:r>
          </a:p>
          <a:p>
            <a:pPr>
              <a:buFont typeface="Wingdings" pitchFamily="2" charset="2"/>
              <a:buChar char="Ø"/>
            </a:pPr>
            <a:r>
              <a:rPr lang="pl-PL" sz="1900" dirty="0"/>
              <a:t>dygresje, </a:t>
            </a:r>
          </a:p>
          <a:p>
            <a:pPr>
              <a:buFont typeface="Wingdings" pitchFamily="2" charset="2"/>
              <a:buChar char="Ø"/>
            </a:pPr>
            <a:r>
              <a:rPr lang="pl-PL" sz="1900" dirty="0"/>
              <a:t>ironiczne uwagi czy też </a:t>
            </a:r>
          </a:p>
          <a:p>
            <a:pPr>
              <a:buFont typeface="Wingdings" pitchFamily="2" charset="2"/>
              <a:buChar char="Ø"/>
            </a:pPr>
            <a:r>
              <a:rPr lang="pl-PL" sz="1900" dirty="0"/>
              <a:t>dowcipne komentarze.</a:t>
            </a:r>
          </a:p>
          <a:p>
            <a:pPr>
              <a:buFont typeface="Wingdings" pitchFamily="2" charset="2"/>
              <a:buChar char="Ø"/>
            </a:pPr>
            <a:r>
              <a:rPr lang="pl-PL" sz="1900" i="1" dirty="0"/>
              <a:t>„Już nie mówmy o tym”, „Przestań o tym myśleć, chodź zrobimy coś miłego”, „Od kiedy jesteś tu dyrektorem”, „Poczekajmy aż nasz błazen przestanie się wygłupiać”.</a:t>
            </a:r>
            <a:r>
              <a:rPr lang="pl-PL" sz="1900" i="1" u="sng" dirty="0"/>
              <a:t> </a:t>
            </a:r>
            <a:endParaRPr lang="pl-PL" sz="1900" dirty="0"/>
          </a:p>
          <a:p>
            <a:endParaRPr lang="pl-PL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Hiszpania do szkoły\36836409_10212779330821325_3581983775468290048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340768"/>
            <a:ext cx="8384480" cy="4755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80520"/>
          </a:xfrm>
        </p:spPr>
        <p:txBody>
          <a:bodyPr>
            <a:normAutofit fontScale="25000" lnSpcReduction="20000"/>
          </a:bodyPr>
          <a:lstStyle/>
          <a:p>
            <a:pPr lvl="0"/>
            <a:endParaRPr lang="pl-PL" sz="8000" dirty="0"/>
          </a:p>
          <a:p>
            <a:pPr>
              <a:buFont typeface="Wingdings" pitchFamily="2" charset="2"/>
              <a:buChar char="Ø"/>
            </a:pPr>
            <a:r>
              <a:rPr lang="pl-PL" sz="9600" dirty="0"/>
              <a:t>Co sprawia, że relacje rodzic- nauczyciel nie zawsze są mocną stroną szkoły? </a:t>
            </a:r>
          </a:p>
          <a:p>
            <a:pPr lvl="0">
              <a:buFont typeface="Wingdings" pitchFamily="2" charset="2"/>
              <a:buChar char="Ø"/>
            </a:pPr>
            <a:r>
              <a:rPr lang="pl-PL" sz="9600" dirty="0"/>
              <a:t>świat, w którym żyjemy jest pełen czynników wywołujących frustrację i niekontrolowane zachowania; </a:t>
            </a:r>
          </a:p>
          <a:p>
            <a:pPr lvl="0">
              <a:buFont typeface="Wingdings" pitchFamily="2" charset="2"/>
              <a:buChar char="Ø"/>
            </a:pPr>
            <a:r>
              <a:rPr lang="pl-PL" sz="9600" dirty="0"/>
              <a:t>świat, w którym żyjemy promuje wszystko to, co idealne; </a:t>
            </a:r>
          </a:p>
          <a:p>
            <a:pPr lvl="0">
              <a:buFont typeface="Wingdings" pitchFamily="2" charset="2"/>
              <a:buChar char="Ø"/>
            </a:pPr>
            <a:r>
              <a:rPr lang="pl-PL" sz="9600" dirty="0"/>
              <a:t>niektórzy ludzie pracujący w szkole nie powinni się tam znaleźć;</a:t>
            </a:r>
          </a:p>
          <a:p>
            <a:pPr lvl="0">
              <a:buFont typeface="Wingdings" pitchFamily="2" charset="2"/>
              <a:buChar char="Ø"/>
            </a:pPr>
            <a:r>
              <a:rPr lang="pl-PL" sz="9600" dirty="0"/>
              <a:t>zbyt częste zmiany w systemie kształtują opinię, że ludzie zajmujący się edukacją nie wiedzą, co robią;</a:t>
            </a:r>
          </a:p>
          <a:p>
            <a:pPr lvl="0">
              <a:buFont typeface="Wingdings" pitchFamily="2" charset="2"/>
              <a:buChar char="Ø"/>
            </a:pPr>
            <a:r>
              <a:rPr lang="pl-PL" sz="9600" dirty="0"/>
              <a:t>rodzice mają problemy rodzinne, osobiste, emocjonalne, zawodowe; </a:t>
            </a:r>
          </a:p>
          <a:p>
            <a:pPr lvl="0">
              <a:buFont typeface="Wingdings" pitchFamily="2" charset="2"/>
              <a:buChar char="Ø"/>
            </a:pPr>
            <a:r>
              <a:rPr lang="pl-PL" sz="9600" dirty="0"/>
              <a:t>rodzice traktują szkołę, jako instytucję świadczącą usługi</a:t>
            </a:r>
          </a:p>
          <a:p>
            <a:pPr>
              <a:buFont typeface="Wingdings" pitchFamily="2" charset="2"/>
              <a:buChar char="Ø"/>
            </a:pPr>
            <a:endParaRPr lang="pl-PL" sz="9600" dirty="0"/>
          </a:p>
          <a:p>
            <a:pPr>
              <a:buFont typeface="Wingdings" pitchFamily="2" charset="2"/>
              <a:buChar char="Ø"/>
            </a:pPr>
            <a:endParaRPr lang="pl-PL" sz="96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656184"/>
          </a:xfrm>
        </p:spPr>
        <p:txBody>
          <a:bodyPr>
            <a:noAutofit/>
          </a:bodyPr>
          <a:lstStyle/>
          <a:p>
            <a:pPr lvl="0" algn="ctr"/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>Nauczyciel w kontaktach z rodzicami </a:t>
            </a:r>
            <a:r>
              <a:rPr lang="pl-PL" sz="4000" dirty="0" smtClean="0"/>
              <a:t/>
            </a:r>
            <a:br>
              <a:rPr lang="pl-PL" sz="4000" dirty="0" smtClean="0"/>
            </a:br>
            <a:endParaRPr lang="pl-PL" sz="4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232</TotalTime>
  <Words>562</Words>
  <Application>Microsoft Office PowerPoint</Application>
  <PresentationFormat>Pokaz na ekranie (4:3)</PresentationFormat>
  <Paragraphs>78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Papier</vt:lpstr>
      <vt:lpstr>Projekt ERASMUS +</vt:lpstr>
      <vt:lpstr>Cel szkolenia</vt:lpstr>
      <vt:lpstr>  </vt:lpstr>
      <vt:lpstr>Wybrane umiejętności interpersonalne budujące podstawowe kompetencje istotne dla wspierania rozwoju innych  </vt:lpstr>
      <vt:lpstr>Slajd 5</vt:lpstr>
      <vt:lpstr>Blokady procesu komunikacji </vt:lpstr>
      <vt:lpstr>Slajd 7</vt:lpstr>
      <vt:lpstr>Slajd 8</vt:lpstr>
      <vt:lpstr> Nauczyciel w kontaktach z rodzicami  </vt:lpstr>
      <vt:lpstr>Slajd 10</vt:lpstr>
      <vt:lpstr>    Wizyta w Muzeum Corridy oraz w Teatrze Romea</vt:lpstr>
      <vt:lpstr>            Teatr Romea-spotkanie z byłym dyrektorem teatru</vt:lpstr>
      <vt:lpstr>Wizyta w bibliotece  uniwersyteckiej</vt:lpstr>
      <vt:lpstr>W bibliotece uniwersyteckiej</vt:lpstr>
      <vt:lpstr> Wejście  główne na uniwersytet  Catolica San Antonio de Murcia</vt:lpstr>
      <vt:lpstr>    Wykład  profesora Jose Belmonte Serrano na temat:                        „Komunikacja z rodzicem trudnym”</vt:lpstr>
      <vt:lpstr>        Zwiedzanie ruin amfiteatru w Kartaginie</vt:lpstr>
      <vt:lpstr>Slajd 18</vt:lpstr>
      <vt:lpstr>Slajd 19</vt:lpstr>
      <vt:lpstr>             Festiwal folklorystyczny przed Katedrą Santa Maria</vt:lpstr>
      <vt:lpstr>Występ  zespołu z Azerbejdżanu</vt:lpstr>
      <vt:lpstr>Nasze refleksje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ERAZMUS</dc:title>
  <dc:creator>Biblioteka</dc:creator>
  <cp:lastModifiedBy>Bogdan</cp:lastModifiedBy>
  <cp:revision>24</cp:revision>
  <dcterms:created xsi:type="dcterms:W3CDTF">2018-10-23T07:57:41Z</dcterms:created>
  <dcterms:modified xsi:type="dcterms:W3CDTF">2019-10-04T11:15:11Z</dcterms:modified>
</cp:coreProperties>
</file>