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7"/>
  </p:notesMasterIdLst>
  <p:sldIdLst>
    <p:sldId id="256" r:id="rId2"/>
    <p:sldId id="286" r:id="rId3"/>
    <p:sldId id="257" r:id="rId4"/>
    <p:sldId id="284" r:id="rId5"/>
    <p:sldId id="260" r:id="rId6"/>
    <p:sldId id="259" r:id="rId7"/>
    <p:sldId id="290" r:id="rId8"/>
    <p:sldId id="262" r:id="rId9"/>
    <p:sldId id="270" r:id="rId10"/>
    <p:sldId id="265" r:id="rId11"/>
    <p:sldId id="266" r:id="rId12"/>
    <p:sldId id="267" r:id="rId13"/>
    <p:sldId id="268" r:id="rId14"/>
    <p:sldId id="274" r:id="rId15"/>
    <p:sldId id="276" r:id="rId16"/>
    <p:sldId id="278" r:id="rId17"/>
    <p:sldId id="272" r:id="rId18"/>
    <p:sldId id="283" r:id="rId19"/>
    <p:sldId id="288" r:id="rId20"/>
    <p:sldId id="273" r:id="rId21"/>
    <p:sldId id="295" r:id="rId22"/>
    <p:sldId id="281" r:id="rId23"/>
    <p:sldId id="292" r:id="rId24"/>
    <p:sldId id="297" r:id="rId25"/>
    <p:sldId id="296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86" d="100"/>
          <a:sy n="86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A766F-F603-4A73-AD8B-897F20508205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D9074-93B7-4DA9-818F-961846EAD94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D9074-93B7-4DA9-818F-961846EAD94A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8EACD18-9AAD-4D9A-A54C-8FE3F4E4C88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7B20215-8A4C-45A1-9539-3D7C33B441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CD18-9AAD-4D9A-A54C-8FE3F4E4C88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0215-8A4C-45A1-9539-3D7C33B441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CD18-9AAD-4D9A-A54C-8FE3F4E4C88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0215-8A4C-45A1-9539-3D7C33B441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8EACD18-9AAD-4D9A-A54C-8FE3F4E4C88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0215-8A4C-45A1-9539-3D7C33B441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8EACD18-9AAD-4D9A-A54C-8FE3F4E4C88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7B20215-8A4C-45A1-9539-3D7C33B44172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8EACD18-9AAD-4D9A-A54C-8FE3F4E4C88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7B20215-8A4C-45A1-9539-3D7C33B441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8EACD18-9AAD-4D9A-A54C-8FE3F4E4C88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7B20215-8A4C-45A1-9539-3D7C33B441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CD18-9AAD-4D9A-A54C-8FE3F4E4C88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0215-8A4C-45A1-9539-3D7C33B441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8EACD18-9AAD-4D9A-A54C-8FE3F4E4C88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7B20215-8A4C-45A1-9539-3D7C33B441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8EACD18-9AAD-4D9A-A54C-8FE3F4E4C88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7B20215-8A4C-45A1-9539-3D7C33B441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8EACD18-9AAD-4D9A-A54C-8FE3F4E4C88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7B20215-8A4C-45A1-9539-3D7C33B441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8EACD18-9AAD-4D9A-A54C-8FE3F4E4C888}" type="datetimeFigureOut">
              <a:rPr lang="pl-PL" smtClean="0"/>
              <a:pPr/>
              <a:t>2019-10-04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7B20215-8A4C-45A1-9539-3D7C33B4417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gnieszka\Downloads\IMG_1642.MO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gnieszka\Desktop\W%20Hiszpanii%20i%20Chorwacji%20przyci&#281;te%2000_00_00-00_03_41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2600343"/>
          </a:xfr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  <a:scene3d>
            <a:camera prst="isometricOffAxis1Right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b="1" dirty="0"/>
              <a:t>„Kompetentna kadra sukcesem w edukacji</a:t>
            </a:r>
            <a:r>
              <a:rPr lang="pl-PL" b="1" dirty="0" smtClean="0"/>
              <a:t>".</a:t>
            </a:r>
            <a:br>
              <a:rPr lang="pl-PL" b="1" dirty="0" smtClean="0"/>
            </a:br>
            <a:r>
              <a:rPr lang="pl-PL" b="1" dirty="0" smtClean="0"/>
              <a:t>Hiszpania 2018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8062912" cy="17859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pl-PL" b="1" dirty="0" smtClean="0"/>
          </a:p>
          <a:p>
            <a:pPr algn="ctr"/>
            <a:r>
              <a:rPr lang="pl-PL" b="1" dirty="0" smtClean="0"/>
              <a:t>„Uczeń </a:t>
            </a:r>
            <a:r>
              <a:rPr lang="pl-PL" b="1" dirty="0"/>
              <a:t>o specjalnych potrzebach </a:t>
            </a:r>
            <a:r>
              <a:rPr lang="pl-PL" b="1" dirty="0" smtClean="0"/>
              <a:t>edukacyjnych”</a:t>
            </a:r>
          </a:p>
          <a:p>
            <a:pPr algn="ctr"/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0688"/>
            <a:ext cx="27146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Bogdan\Desktop\erasmus ppt\we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1924050" cy="75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E15B3B3-3A81-48D1-8C00-B3BBA77CD05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kursu: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A575FB8-91F9-4615-9328-2324FA0B0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500174"/>
            <a:ext cx="8217319" cy="480918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pl-PL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WTOREK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 startAt="5"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Dyskalkulia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5.1. Definicja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5.2. Przyczyny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5.3. Symptomy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 startAt="6"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Rola nauczyciela w kształceniu osób ze specyficznymi trudnościami w uczeniu się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6.1. Nauka czytania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6.2. Nauka ortografii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6.3. Nauka pisania</a:t>
            </a:r>
          </a:p>
          <a:p>
            <a:pPr marL="0" indent="0">
              <a:buClr>
                <a:schemeClr val="tx1"/>
              </a:buClr>
              <a:buNone/>
            </a:pP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4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E15B3B3-3A81-48D1-8C00-B3BBA77CD05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kursu: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A575FB8-91F9-4615-9328-2324FA0B0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714488"/>
            <a:ext cx="7913851" cy="485512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pl-PL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ŚRODA</a:t>
            </a: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 startAt="7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Praca z dzieckiem z zespołem nadpobudliwości z deficytem uwagi (ADHD)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7.1. Czym jest zespół nadpobudliwości z deficytem uwagi?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7.2. Jak odróżnić ADHD od złego wychowania?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7.3. ADHD i jego efekty – rola nauczyciela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7.4. Co jest najważniejsze w pracy z dzieckiem z ADHD?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 startAt="8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Praca z dzieckiem autystycznym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8.1. Czym jest autyzm?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8.2. Spektrum autyzmu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8.3. Cechy charakterystyczne osób z autyzmem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8.4. Wskazówki przydatne nauczycielowi</a:t>
            </a:r>
          </a:p>
        </p:txBody>
      </p:sp>
    </p:spTree>
    <p:extLst>
      <p:ext uri="{BB962C8B-B14F-4D97-AF65-F5344CB8AC3E}">
        <p14:creationId xmlns:p14="http://schemas.microsoft.com/office/powerpoint/2010/main" xmlns="" val="7599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E15B3B3-3A81-48D1-8C00-B3BBA77C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b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kursu: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A575FB8-91F9-4615-9328-2324FA0B0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2786058"/>
            <a:ext cx="7534158" cy="369914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endParaRPr lang="pl-PL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pl-PL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pl-PL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CZWARTEK</a:t>
            </a:r>
          </a:p>
          <a:p>
            <a:pPr marL="0" indent="0">
              <a:buClr>
                <a:schemeClr val="tx1"/>
              </a:buClr>
              <a:buNone/>
            </a:pPr>
            <a:endParaRPr lang="pl-PL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Muzeum i Teatr Rzymski </a:t>
            </a:r>
          </a:p>
          <a:p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Muzeum Archeologiczne </a:t>
            </a:r>
          </a:p>
          <a:p>
            <a:r>
              <a:rPr lang="pl-P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Muralla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única (Punic Wall) </a:t>
            </a: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Casa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Fortuna (Fortuna House) </a:t>
            </a:r>
          </a:p>
          <a:p>
            <a:r>
              <a:rPr lang="pl-P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Ascensor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Panor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pl-P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mico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Panoramic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Lift) </a:t>
            </a:r>
          </a:p>
          <a:p>
            <a:pPr marL="0" indent="0">
              <a:buClr>
                <a:schemeClr val="tx1"/>
              </a:buClr>
              <a:buNone/>
            </a:pPr>
            <a:endParaRPr lang="pl-PL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CB9301F-29A2-44F7-BEC3-C997B2F41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3269" y="339392"/>
            <a:ext cx="5075204" cy="34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62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E15B3B3-3A81-48D1-8C00-B3BBA77CD05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kursu: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A575FB8-91F9-4615-9328-2324FA0B0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7" y="2084832"/>
            <a:ext cx="7717226" cy="422452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pl-PL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PIĄTEK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 startAt="9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Praca z dzieckiem zdolnym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9.1. Kto to jest uczeń zdolny?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9.2. Jak rozpoznać ucznia zdolnego?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9.3. Metody i formy pracy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9.4. Jak wspomagać rozwój talentu?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 startAt="10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Wsparcie dziecka ze specyficznymi wymaganiami w procesie kształcenia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10.1. Pomoc psychologiczna i pedagogiczna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10.2. System pomocy terapeutycznej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10.3. Podstawy prawne opieki psychologiczno-pedagogicznej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10.4. Specjalny system wymagań i oceniania</a:t>
            </a:r>
          </a:p>
        </p:txBody>
      </p:sp>
    </p:spTree>
    <p:extLst>
      <p:ext uri="{BB962C8B-B14F-4D97-AF65-F5344CB8AC3E}">
        <p14:creationId xmlns:p14="http://schemas.microsoft.com/office/powerpoint/2010/main" xmlns="" val="36107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200" dirty="0" smtClean="0"/>
              <a:t>Uniwersytet w Murcji – spotkanie i rozmowa z profesorem </a:t>
            </a:r>
            <a:r>
              <a:rPr lang="pl-PL" sz="2800" dirty="0" smtClean="0"/>
              <a:t>Jose </a:t>
            </a:r>
            <a:r>
              <a:rPr lang="pl-PL" sz="2800" dirty="0" err="1" smtClean="0"/>
              <a:t>Belmonte</a:t>
            </a:r>
            <a:r>
              <a:rPr lang="pl-PL" sz="2800" dirty="0" smtClean="0"/>
              <a:t> </a:t>
            </a:r>
            <a:r>
              <a:rPr lang="pl-PL" sz="2800" dirty="0" err="1" smtClean="0"/>
              <a:t>Serrano</a:t>
            </a:r>
            <a:r>
              <a:rPr lang="pl-PL" sz="2800" dirty="0" smtClean="0"/>
              <a:t> </a:t>
            </a:r>
            <a:r>
              <a:rPr lang="pl-PL" sz="3200" dirty="0" smtClean="0"/>
              <a:t>o Systemie edukacji w Hiszpanii</a:t>
            </a:r>
            <a:endParaRPr lang="pl-PL" sz="3200" dirty="0"/>
          </a:p>
        </p:txBody>
      </p:sp>
      <p:pic>
        <p:nvPicPr>
          <p:cNvPr id="4" name="Symbol zastępczy zawartości 3" descr="Zdjęcia z wakacji 2018 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500" y="1882775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42CFD24-2970-427E-A55E-0C59065B2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159178"/>
          </a:xfrm>
        </p:spPr>
        <p:txBody>
          <a:bodyPr>
            <a:normAutofit fontScale="90000"/>
          </a:bodyPr>
          <a:lstStyle/>
          <a:p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System edukacji w Hiszpanii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937C2D58-CA1F-454A-AC9B-B7BB02BDC8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8066321"/>
              </p:ext>
            </p:extLst>
          </p:nvPr>
        </p:nvGraphicFramePr>
        <p:xfrm>
          <a:off x="845293" y="1631852"/>
          <a:ext cx="7530613" cy="4693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326">
                  <a:extLst>
                    <a:ext uri="{9D8B030D-6E8A-4147-A177-3AD203B41FA5}">
                      <a16:colId xmlns:a16="http://schemas.microsoft.com/office/drawing/2014/main" xmlns="" val="1952893090"/>
                    </a:ext>
                  </a:extLst>
                </a:gridCol>
                <a:gridCol w="1546919">
                  <a:extLst>
                    <a:ext uri="{9D8B030D-6E8A-4147-A177-3AD203B41FA5}">
                      <a16:colId xmlns:a16="http://schemas.microsoft.com/office/drawing/2014/main" xmlns="" val="213481671"/>
                    </a:ext>
                  </a:extLst>
                </a:gridCol>
                <a:gridCol w="1871531">
                  <a:extLst>
                    <a:ext uri="{9D8B030D-6E8A-4147-A177-3AD203B41FA5}">
                      <a16:colId xmlns:a16="http://schemas.microsoft.com/office/drawing/2014/main" xmlns="" val="2336914711"/>
                    </a:ext>
                  </a:extLst>
                </a:gridCol>
                <a:gridCol w="1740877">
                  <a:extLst>
                    <a:ext uri="{9D8B030D-6E8A-4147-A177-3AD203B41FA5}">
                      <a16:colId xmlns:a16="http://schemas.microsoft.com/office/drawing/2014/main" xmlns="" val="4216508161"/>
                    </a:ext>
                  </a:extLst>
                </a:gridCol>
                <a:gridCol w="905960">
                  <a:extLst>
                    <a:ext uri="{9D8B030D-6E8A-4147-A177-3AD203B41FA5}">
                      <a16:colId xmlns:a16="http://schemas.microsoft.com/office/drawing/2014/main" xmlns="" val="3422743067"/>
                    </a:ext>
                  </a:extLst>
                </a:gridCol>
              </a:tblGrid>
              <a:tr h="372537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Rodzaj edukacji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Rodzaj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Placówka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Etap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Wiek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069567594"/>
                  </a:ext>
                </a:extLst>
              </a:tr>
              <a:tr h="643009"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Edukacja nieobowiązkowa</a:t>
                      </a:r>
                    </a:p>
                  </a:txBody>
                  <a:tcPr marL="68580" marR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Wczesna edukacja i opieka</a:t>
                      </a:r>
                    </a:p>
                  </a:txBody>
                  <a:tcPr marL="68580" marR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Żłobek</a:t>
                      </a:r>
                    </a:p>
                  </a:txBody>
                  <a:tcPr marL="68580" marR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– 3</a:t>
                      </a:r>
                    </a:p>
                  </a:txBody>
                  <a:tcPr marL="68580" marR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4716278"/>
                  </a:ext>
                </a:extLst>
              </a:tr>
              <a:tr h="37253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Przedszkole</a:t>
                      </a:r>
                    </a:p>
                  </a:txBody>
                  <a:tcPr marL="68580" marR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– 6</a:t>
                      </a:r>
                    </a:p>
                  </a:txBody>
                  <a:tcPr marL="68580" marR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3232523"/>
                  </a:ext>
                </a:extLst>
              </a:tr>
              <a:tr h="372537"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Edukacja obowiązkowa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Szkolnictwo podstawowe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– 12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2034525"/>
                  </a:ext>
                </a:extLst>
              </a:tr>
              <a:tr h="74507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Szkolnictwo średnie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Liceum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– 16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2195476"/>
                  </a:ext>
                </a:extLst>
              </a:tr>
              <a:tr h="372537">
                <a:tc row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Edukacja nieobowiązkowa</a:t>
                      </a:r>
                    </a:p>
                  </a:txBody>
                  <a:tcPr marL="68580" marR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Szkolnictwo średnie</a:t>
                      </a:r>
                    </a:p>
                  </a:txBody>
                  <a:tcPr marL="68580" marR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Liceum</a:t>
                      </a:r>
                    </a:p>
                  </a:txBody>
                  <a:tcPr marL="68580" marR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Matura</a:t>
                      </a:r>
                    </a:p>
                  </a:txBody>
                  <a:tcPr marL="68580" marR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– 18 </a:t>
                      </a:r>
                    </a:p>
                  </a:txBody>
                  <a:tcPr marL="68580" marR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3702958"/>
                  </a:ext>
                </a:extLst>
              </a:tr>
              <a:tr h="37253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Szkolnictwo wyższe</a:t>
                      </a:r>
                    </a:p>
                  </a:txBody>
                  <a:tcPr marL="68580" marR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Uczelnie akademickie </a:t>
                      </a:r>
                    </a:p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zawodowe</a:t>
                      </a:r>
                    </a:p>
                  </a:txBody>
                  <a:tcPr marL="68580" marR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Licencjat/Inżynier</a:t>
                      </a:r>
                    </a:p>
                  </a:txBody>
                  <a:tcPr marL="68580" marR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3196691"/>
                  </a:ext>
                </a:extLst>
              </a:tr>
              <a:tr h="37253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Magister</a:t>
                      </a:r>
                    </a:p>
                  </a:txBody>
                  <a:tcPr marL="68580" marR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3892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77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C658CEB3-5C2A-4FA0-8CE0-4A34476BB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2482175"/>
              </p:ext>
            </p:extLst>
          </p:nvPr>
        </p:nvGraphicFramePr>
        <p:xfrm>
          <a:off x="327074" y="972885"/>
          <a:ext cx="8430067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433">
                  <a:extLst>
                    <a:ext uri="{9D8B030D-6E8A-4147-A177-3AD203B41FA5}">
                      <a16:colId xmlns:a16="http://schemas.microsoft.com/office/drawing/2014/main" xmlns="" val="1546761303"/>
                    </a:ext>
                  </a:extLst>
                </a:gridCol>
                <a:gridCol w="2121044">
                  <a:extLst>
                    <a:ext uri="{9D8B030D-6E8A-4147-A177-3AD203B41FA5}">
                      <a16:colId xmlns:a16="http://schemas.microsoft.com/office/drawing/2014/main" xmlns="" val="3021776029"/>
                    </a:ext>
                  </a:extLst>
                </a:gridCol>
                <a:gridCol w="2316300">
                  <a:extLst>
                    <a:ext uri="{9D8B030D-6E8A-4147-A177-3AD203B41FA5}">
                      <a16:colId xmlns:a16="http://schemas.microsoft.com/office/drawing/2014/main" xmlns="" val="411163940"/>
                    </a:ext>
                  </a:extLst>
                </a:gridCol>
                <a:gridCol w="2077290">
                  <a:extLst>
                    <a:ext uri="{9D8B030D-6E8A-4147-A177-3AD203B41FA5}">
                      <a16:colId xmlns:a16="http://schemas.microsoft.com/office/drawing/2014/main" xmlns="" val="1066850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Polska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Hiszpania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Finlandia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37074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Przedział wiekowy </a:t>
                      </a:r>
                    </a:p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dla kształcenia obowiązkowego </a:t>
                      </a:r>
                    </a:p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(długość trwania)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– 15 (9 lat)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– 16 (10 lat)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16 (9 lat)</a:t>
                      </a: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s-E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najpózniej</a:t>
                      </a: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es-E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Europie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75910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Aspekty finansowe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Bezpłatne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Bezpłatne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Bezpłatne</a:t>
                      </a: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s-E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równiez</a:t>
                      </a: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szkoly</a:t>
                      </a: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prywatne</a:t>
                      </a: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989093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Placówki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Przedszkole – 1 rok</a:t>
                      </a:r>
                    </a:p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– 8 lat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– 8 lat</a:t>
                      </a:r>
                    </a:p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Gimnazjum – 2 lata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– 9 lat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448495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Długość roku szkolnego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ok. 185 dni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 – 180 dni</a:t>
                      </a:r>
                    </a:p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Gimnazjum – 175 dni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dni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426654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Długość lekcji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minut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minut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minut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42877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Skala ocen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– 10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48088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Sprawdziany</a:t>
                      </a:r>
                      <a:r>
                        <a:rPr lang="es-E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es-E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egzaminy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Times New Roman"/>
                          <a:cs typeface="Times New Roman"/>
                        </a:rPr>
                        <a:t>√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Times New Roman"/>
                          <a:cs typeface="Times New Roman"/>
                        </a:rPr>
                        <a:t>√</a:t>
                      </a:r>
                      <a:endParaRPr lang="pl-P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221359739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33B85279-022E-40B3-A67B-E83248AD41F2}"/>
              </a:ext>
            </a:extLst>
          </p:cNvPr>
          <p:cNvSpPr txBox="1"/>
          <p:nvPr/>
        </p:nvSpPr>
        <p:spPr>
          <a:xfrm>
            <a:off x="432581" y="337626"/>
            <a:ext cx="8113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Porównanie systemów nauczania w Polsce, Hiszpanii i Finlandii</a:t>
            </a:r>
          </a:p>
        </p:txBody>
      </p:sp>
    </p:spTree>
    <p:extLst>
      <p:ext uri="{BB962C8B-B14F-4D97-AF65-F5344CB8AC3E}">
        <p14:creationId xmlns:p14="http://schemas.microsoft.com/office/powerpoint/2010/main" xmlns="" val="10790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Zwiedzanie Biblioteki Uniwersytetu w Murcji</a:t>
            </a:r>
            <a:endParaRPr lang="pl-PL" dirty="0"/>
          </a:p>
        </p:txBody>
      </p:sp>
      <p:pic>
        <p:nvPicPr>
          <p:cNvPr id="5" name="Symbol zastępczy zawartości 4" descr="Zdjęcia z wakacji 2018 0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8802"/>
            <a:ext cx="4038600" cy="3571092"/>
          </a:xfrm>
        </p:spPr>
      </p:pic>
      <p:pic>
        <p:nvPicPr>
          <p:cNvPr id="6" name="Symbol zastępczy zawartości 5" descr="Zdjęcia z wakacji 2018 0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28802"/>
            <a:ext cx="4038600" cy="35710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Renesansowy Dziedziniec Uniwersytecki</a:t>
            </a:r>
            <a:endParaRPr lang="pl-PL" dirty="0"/>
          </a:p>
        </p:txBody>
      </p:sp>
      <p:pic>
        <p:nvPicPr>
          <p:cNvPr id="4" name="Symbol zastępczy zawartości 3" descr="Zdjęcia z wakacji 2018 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67494"/>
            <a:ext cx="8115328" cy="2447126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2700" dirty="0" smtClean="0"/>
              <a:t>Szkolenie przyczyniło się do nabycia nowych umiejętności i podniesienia kwalifikacji kadry pedagogicznej, nawiązaniu nowych kontaktów i poszerzeniu wiedzy o kulturze, historii i obyczajach Hiszpanii.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Symbol zastępczy zawartości 4" descr="Zdjęcia z wakacji 2018 0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63" y="2428868"/>
            <a:ext cx="4038600" cy="3680626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Symbol zastępczy zawartości 7" descr="Zdjęcia z wakacji 2018 1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428868"/>
            <a:ext cx="4038600" cy="3671892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733274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/>
              <a:t>W dniach od 01.07.2018r. do 07.07.2018r.  przebywaliśmy w Hiszpanii, aby brać udział w  organizowanym przez Erasmus kursie:</a:t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i="1" dirty="0" smtClean="0"/>
              <a:t>„Uczeń o specjalnych potrzebach edukacyjnych”</a:t>
            </a:r>
            <a:br>
              <a:rPr lang="pl-PL" sz="2800" b="1" i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Doskonaliliśmy swoje umiejętności i kompetencje w tym zakresie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Zwiedzanie Cartageny – Teatr Starożytny</a:t>
            </a:r>
            <a:endParaRPr lang="pl-PL" dirty="0"/>
          </a:p>
        </p:txBody>
      </p:sp>
      <p:pic>
        <p:nvPicPr>
          <p:cNvPr id="5" name="Symbol zastępczy zawartości 4" descr="Zdjęcia z wakacji 2018 13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14488"/>
            <a:ext cx="4038600" cy="4500594"/>
          </a:xfrm>
        </p:spPr>
      </p:pic>
      <p:pic>
        <p:nvPicPr>
          <p:cNvPr id="6" name="Symbol zastępczy zawartości 5" descr="Zdjęcia z wakacji 2018 14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722438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Katakumby w Muzeum Historycznym w Cartagenie</a:t>
            </a:r>
            <a:endParaRPr lang="pl-PL" dirty="0"/>
          </a:p>
        </p:txBody>
      </p:sp>
      <p:pic>
        <p:nvPicPr>
          <p:cNvPr id="6" name="Symbol zastępczy zawartości 5" descr="Zdjęcia z wakacji 2018 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13A94357-2E60-4199-90A1-59E378515A5D}"/>
              </a:ext>
            </a:extLst>
          </p:cNvPr>
          <p:cNvSpPr txBox="1"/>
          <p:nvPr/>
        </p:nvSpPr>
        <p:spPr>
          <a:xfrm>
            <a:off x="822961" y="886266"/>
            <a:ext cx="675249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Pamiętajmy!</a:t>
            </a:r>
          </a:p>
          <a:p>
            <a:pPr algn="just" fontAlgn="base"/>
            <a:endParaRPr lang="pl-PL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Nigdy nie jest </a:t>
            </a:r>
            <a:r>
              <a:rPr lang="pl-PL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późno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rozpoznanie specyficznych trudności            w uczeniu się.</a:t>
            </a:r>
          </a:p>
          <a:p>
            <a:pPr algn="just" fontAlgn="base"/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Specyficzne trudności w uczeniu się </a:t>
            </a:r>
            <a:r>
              <a:rPr lang="pl-PL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są chorobą czy kalectwem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fontAlgn="base"/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zaburzenia, nad którymi </a:t>
            </a:r>
            <a:r>
              <a:rPr lang="pl-PL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trzeba pracować za pomocą metod pedagogicznych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Zaprzestanie pracy powoduje </a:t>
            </a:r>
            <a:r>
              <a:rPr lang="pl-PL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nawrót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trudności.</a:t>
            </a:r>
          </a:p>
          <a:p>
            <a:pPr algn="just" fontAlgn="base"/>
            <a:endParaRPr lang="pl-PL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base"/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Marta Bogdanowicz</a:t>
            </a:r>
          </a:p>
        </p:txBody>
      </p:sp>
    </p:spTree>
    <p:extLst>
      <p:ext uri="{BB962C8B-B14F-4D97-AF65-F5344CB8AC3E}">
        <p14:creationId xmlns:p14="http://schemas.microsoft.com/office/powerpoint/2010/main" xmlns="" val="27114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Refleksje uczestników szkolenia: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</p:spPr>
        <p:txBody>
          <a:bodyPr/>
          <a:lstStyle/>
          <a:p>
            <a:pPr algn="just"/>
            <a:r>
              <a:rPr lang="pl-PL" sz="2000" dirty="0" smtClean="0"/>
              <a:t>Zdobyte umiejętności wykorzystuję w codziennej pracy z uczniem z mutyzmem wybiórczym.</a:t>
            </a:r>
          </a:p>
          <a:p>
            <a:pPr algn="just">
              <a:buNone/>
            </a:pPr>
            <a:r>
              <a:rPr lang="pl-PL" sz="2000" dirty="0" smtClean="0"/>
              <a:t>                                                              mgr Małgorzata </a:t>
            </a:r>
            <a:r>
              <a:rPr lang="pl-PL" sz="2000" dirty="0" err="1" smtClean="0"/>
              <a:t>Nichczyńska</a:t>
            </a:r>
            <a:endParaRPr lang="pl-PL" sz="2000" dirty="0" smtClean="0"/>
          </a:p>
          <a:p>
            <a:pPr algn="just">
              <a:buNone/>
            </a:pPr>
            <a:r>
              <a:rPr lang="pl-PL" sz="2000" dirty="0" smtClean="0"/>
              <a:t>Udział w szkoleniu oraz kontakty z nauczycielami z innych szkół pozwolił mi na efektywniejszą pracę z uczniem zdolnym.</a:t>
            </a:r>
          </a:p>
          <a:p>
            <a:pPr algn="just">
              <a:buNone/>
            </a:pPr>
            <a:r>
              <a:rPr lang="pl-PL" sz="2000" dirty="0" smtClean="0"/>
              <a:t>                                                                            mgr Iwona </a:t>
            </a:r>
            <a:r>
              <a:rPr lang="pl-PL" sz="2000" dirty="0" err="1" smtClean="0"/>
              <a:t>Łukwińska</a:t>
            </a:r>
            <a:endParaRPr lang="pl-PL" sz="2000" dirty="0" smtClean="0"/>
          </a:p>
          <a:p>
            <a:pPr algn="just">
              <a:buNone/>
            </a:pPr>
            <a:r>
              <a:rPr lang="pl-PL" sz="2000" dirty="0" smtClean="0"/>
              <a:t>Udział w projekcie umożliwił mi  poznanie nowych metod i form  aktywnych, które stosuję w pracy z dziećmi w oddziale przedszkolnym.</a:t>
            </a:r>
          </a:p>
          <a:p>
            <a:pPr algn="just">
              <a:buNone/>
            </a:pPr>
            <a:r>
              <a:rPr lang="pl-PL" sz="2000" dirty="0" smtClean="0"/>
              <a:t>                                                                    mgr Lucyna Romanowska</a:t>
            </a:r>
          </a:p>
          <a:p>
            <a:pPr algn="just">
              <a:buNone/>
            </a:pPr>
            <a:r>
              <a:rPr lang="pl-PL" sz="2000" dirty="0" smtClean="0"/>
              <a:t>Jako nauczyciel wspomagający pracę ucznia z Zespołem </a:t>
            </a:r>
            <a:r>
              <a:rPr lang="pl-PL" sz="2000" dirty="0" err="1" smtClean="0"/>
              <a:t>Aspergera</a:t>
            </a:r>
            <a:r>
              <a:rPr lang="pl-PL" sz="2000" dirty="0" smtClean="0"/>
              <a:t> i dzieckiem z niepełnosprawnością intelektualną poszerzyłam swoją wiedzę  z zakresu integracji sensorycznej.</a:t>
            </a:r>
          </a:p>
          <a:p>
            <a:pPr algn="just">
              <a:buNone/>
            </a:pPr>
            <a:r>
              <a:rPr lang="pl-PL" sz="2000" dirty="0" smtClean="0"/>
              <a:t>                                                               mgr Agnieszka Kowalkowska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IMG_1642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W Hiszpanii i Chorwacji przycięte 00_00_00-00_03_4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Lotnisko Alicante</a:t>
            </a:r>
            <a:endParaRPr lang="pl-PL" dirty="0"/>
          </a:p>
        </p:txBody>
      </p:sp>
      <p:pic>
        <p:nvPicPr>
          <p:cNvPr id="4" name="Symbol zastępczy zawartości 3" descr="Zdjęcia z wakacji 2018 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/>
          <a:lstStyle/>
          <a:p>
            <a:r>
              <a:rPr lang="pl-PL" sz="3200" b="1" dirty="0" smtClean="0"/>
              <a:t>Rozpoczęcie pierwszych zajęć w ramach projektu mobilności Europejskiego Funduszu Społecznego Programu Operacyjnego Wiedza Edukacja Rozwój pn. „Kompetentna kadra sukcesem w edukacji".</a:t>
            </a:r>
            <a:endParaRPr lang="pl-PL" sz="3200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dirty="0" err="1" smtClean="0"/>
              <a:t>Academia</a:t>
            </a:r>
            <a:r>
              <a:rPr lang="pl-PL" dirty="0" smtClean="0"/>
              <a:t> </a:t>
            </a:r>
            <a:r>
              <a:rPr lang="pl-PL" dirty="0" err="1" smtClean="0"/>
              <a:t>Blume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Symbol zastępczy zawartości 4" descr="IMG_31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14554"/>
            <a:ext cx="4038600" cy="3714776"/>
          </a:xfrm>
        </p:spPr>
      </p:pic>
      <p:pic>
        <p:nvPicPr>
          <p:cNvPr id="8" name="Symbol zastępczy zawartości 7" descr="Zdjęcia z wakacji 2018 0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9745" y="1722438"/>
            <a:ext cx="339551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Pani Paulina Michalska</a:t>
            </a:r>
            <a:br>
              <a:rPr lang="pl-PL" dirty="0" smtClean="0"/>
            </a:br>
            <a:r>
              <a:rPr lang="pl-PL" dirty="0" smtClean="0"/>
              <a:t>- EDUKATOR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Symbol zastępczy zawartości 4" descr="Zdjęcia z wakacji 2018 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PRACUJEMY METODAMI AKTYWNYMI</a:t>
            </a:r>
            <a:endParaRPr lang="pl-PL" dirty="0"/>
          </a:p>
        </p:txBody>
      </p:sp>
      <p:pic>
        <p:nvPicPr>
          <p:cNvPr id="6" name="Symbol zastępczy zawartości 5" descr="f.-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7364"/>
            <a:ext cx="4038600" cy="4214842"/>
          </a:xfrm>
        </p:spPr>
      </p:pic>
      <p:pic>
        <p:nvPicPr>
          <p:cNvPr id="5" name="Symbol zastępczy zawartości 4" descr="Zdjęcia z wakacji 2018 0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57364"/>
            <a:ext cx="4038600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E15B3B3-3A81-48D1-8C00-B3BBA77CD05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kursu: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A575FB8-91F9-4615-9328-2324FA0B0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7" y="2084832"/>
            <a:ext cx="7717226" cy="422452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pl-PL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PONIEDZIAŁEK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edukacji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1.1. Definicja i zasady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1.2. Nowa reforma struktury systemu oświaty i jej kluczowe elementy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1.3. System edukacji w Polsce i Hiszpanii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 startAt="2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Specyficzne trudności w uczeniu się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2.1. Informacje ogólne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2.2. Przyczyny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2.3. Diagnoza</a:t>
            </a:r>
          </a:p>
        </p:txBody>
      </p:sp>
    </p:spTree>
    <p:extLst>
      <p:ext uri="{BB962C8B-B14F-4D97-AF65-F5344CB8AC3E}">
        <p14:creationId xmlns:p14="http://schemas.microsoft.com/office/powerpoint/2010/main" xmlns="" val="14115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E15B3B3-3A81-48D1-8C00-B3BBA77CD05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kursu: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A575FB8-91F9-4615-9328-2324FA0B0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7" y="2084832"/>
            <a:ext cx="7717226" cy="422452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pl-PL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WTOREK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 startAt="3"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Dysleksja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3.1. Definicja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3.2. Przyczyny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3.3. Symptomy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 startAt="4"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Dysgrafia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4.1. Definicja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4.2. Przyczyny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4.3. Symptomy</a:t>
            </a:r>
          </a:p>
        </p:txBody>
      </p:sp>
    </p:spTree>
    <p:extLst>
      <p:ext uri="{BB962C8B-B14F-4D97-AF65-F5344CB8AC3E}">
        <p14:creationId xmlns:p14="http://schemas.microsoft.com/office/powerpoint/2010/main" xmlns="" val="30984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268</TotalTime>
  <Words>524</Words>
  <Application>Microsoft Office PowerPoint</Application>
  <PresentationFormat>Pokaz na ekranie (4:3)</PresentationFormat>
  <Paragraphs>170</Paragraphs>
  <Slides>25</Slides>
  <Notes>1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Energetyczny</vt:lpstr>
      <vt:lpstr>„Kompetentna kadra sukcesem w edukacji". Hiszpania 2018 </vt:lpstr>
      <vt:lpstr>W dniach od 01.07.2018r. do 07.07.2018r.  przebywaliśmy w Hiszpanii, aby brać udział w  organizowanym przez Erasmus kursie:  „Uczeń o specjalnych potrzebach edukacyjnych”   Doskonaliliśmy swoje umiejętności i kompetencje w tym zakresie</vt:lpstr>
      <vt:lpstr>Lotnisko Alicante</vt:lpstr>
      <vt:lpstr>Slajd 4</vt:lpstr>
      <vt:lpstr>Academia Blume </vt:lpstr>
      <vt:lpstr> Pani Paulina Michalska - EDUKATOR </vt:lpstr>
      <vt:lpstr>PRACUJEMY METODAMI AKTYWNYMI</vt:lpstr>
      <vt:lpstr>Program kursu:</vt:lpstr>
      <vt:lpstr>Program kursu:</vt:lpstr>
      <vt:lpstr>Program kursu:</vt:lpstr>
      <vt:lpstr>Program kursu:</vt:lpstr>
      <vt:lpstr>Program  kursu:</vt:lpstr>
      <vt:lpstr>Program kursu:</vt:lpstr>
      <vt:lpstr>Uniwersytet w Murcji – spotkanie i rozmowa z profesorem Jose Belmonte Serrano o Systemie edukacji w Hiszpanii</vt:lpstr>
      <vt:lpstr>1.3. System edukacji w Hiszpanii</vt:lpstr>
      <vt:lpstr>Slajd 16</vt:lpstr>
      <vt:lpstr>Zwiedzanie Biblioteki Uniwersytetu w Murcji</vt:lpstr>
      <vt:lpstr>Renesansowy Dziedziniec Uniwersytecki</vt:lpstr>
      <vt:lpstr>Szkolenie przyczyniło się do nabycia nowych umiejętności i podniesienia kwalifikacji kadry pedagogicznej, nawiązaniu nowych kontaktów i poszerzeniu wiedzy o kulturze, historii i obyczajach Hiszpanii. </vt:lpstr>
      <vt:lpstr>Zwiedzanie Cartageny – Teatr Starożytny</vt:lpstr>
      <vt:lpstr>Katakumby w Muzeum Historycznym w Cartagenie</vt:lpstr>
      <vt:lpstr>Slajd 22</vt:lpstr>
      <vt:lpstr>Refleksje uczestników szkolenia:</vt:lpstr>
      <vt:lpstr>Slajd 24</vt:lpstr>
      <vt:lpstr>Slajd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„Kompetentna kadra sukcesem w edukacji". Hiszpania 2018</dc:title>
  <dc:creator>Agnieszka</dc:creator>
  <cp:lastModifiedBy>Bogdan</cp:lastModifiedBy>
  <cp:revision>33</cp:revision>
  <dcterms:created xsi:type="dcterms:W3CDTF">2018-10-22T19:16:02Z</dcterms:created>
  <dcterms:modified xsi:type="dcterms:W3CDTF">2019-10-04T11:14:30Z</dcterms:modified>
</cp:coreProperties>
</file>