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9" r:id="rId27"/>
    <p:sldId id="308" r:id="rId2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13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A0F93-1C40-4032-B31E-7CE2AD3B05F5}" type="datetimeFigureOut">
              <a:rPr lang="sk-SK" smtClean="0"/>
              <a:t>17. 3. 2020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A9EE-1B4B-400C-A242-70CD9EFB89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0997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A0F93-1C40-4032-B31E-7CE2AD3B05F5}" type="datetimeFigureOut">
              <a:rPr lang="sk-SK" smtClean="0"/>
              <a:t>17. 3. 2020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A9EE-1B4B-400C-A242-70CD9EFB89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5533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A0F93-1C40-4032-B31E-7CE2AD3B05F5}" type="datetimeFigureOut">
              <a:rPr lang="sk-SK" smtClean="0"/>
              <a:t>17. 3. 2020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A9EE-1B4B-400C-A242-70CD9EFB89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0275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A0F93-1C40-4032-B31E-7CE2AD3B05F5}" type="datetimeFigureOut">
              <a:rPr lang="sk-SK" smtClean="0"/>
              <a:t>17. 3. 2020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A9EE-1B4B-400C-A242-70CD9EFB89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291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A0F93-1C40-4032-B31E-7CE2AD3B05F5}" type="datetimeFigureOut">
              <a:rPr lang="sk-SK" smtClean="0"/>
              <a:t>17. 3. 2020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A9EE-1B4B-400C-A242-70CD9EFB89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481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A0F93-1C40-4032-B31E-7CE2AD3B05F5}" type="datetimeFigureOut">
              <a:rPr lang="sk-SK" smtClean="0"/>
              <a:t>17. 3. 2020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A9EE-1B4B-400C-A242-70CD9EFB89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9975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A0F93-1C40-4032-B31E-7CE2AD3B05F5}" type="datetimeFigureOut">
              <a:rPr lang="sk-SK" smtClean="0"/>
              <a:t>17. 3. 2020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A9EE-1B4B-400C-A242-70CD9EFB89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53286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A0F93-1C40-4032-B31E-7CE2AD3B05F5}" type="datetimeFigureOut">
              <a:rPr lang="sk-SK" smtClean="0"/>
              <a:t>17. 3. 2020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A9EE-1B4B-400C-A242-70CD9EFB89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994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A0F93-1C40-4032-B31E-7CE2AD3B05F5}" type="datetimeFigureOut">
              <a:rPr lang="sk-SK" smtClean="0"/>
              <a:t>17. 3. 2020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A9EE-1B4B-400C-A242-70CD9EFB89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423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A0F93-1C40-4032-B31E-7CE2AD3B05F5}" type="datetimeFigureOut">
              <a:rPr lang="sk-SK" smtClean="0"/>
              <a:t>17. 3. 2020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A9EE-1B4B-400C-A242-70CD9EFB89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027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A0F93-1C40-4032-B31E-7CE2AD3B05F5}" type="datetimeFigureOut">
              <a:rPr lang="sk-SK" smtClean="0"/>
              <a:t>17. 3. 2020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A9EE-1B4B-400C-A242-70CD9EFB89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9314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A0F93-1C40-4032-B31E-7CE2AD3B05F5}" type="datetimeFigureOut">
              <a:rPr lang="sk-SK" smtClean="0"/>
              <a:t>17. 3. 2020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4A9EE-1B4B-400C-A242-70CD9EFB89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417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620688"/>
            <a:ext cx="7916416" cy="2448272"/>
          </a:xfrm>
        </p:spPr>
        <p:txBody>
          <a:bodyPr>
            <a:normAutofit fontScale="90000"/>
          </a:bodyPr>
          <a:lstStyle/>
          <a:p>
            <a:r>
              <a:rPr lang="sk-SK" sz="6000" b="1" dirty="0" smtClean="0">
                <a:solidFill>
                  <a:srgbClr val="0070C0"/>
                </a:solidFill>
                <a:latin typeface="Gigi" pitchFamily="82" charset="0"/>
              </a:rPr>
              <a:t>Život  vo  vode  a  na  brehu</a:t>
            </a:r>
            <a:br>
              <a:rPr lang="sk-SK" sz="6000" b="1" dirty="0" smtClean="0">
                <a:solidFill>
                  <a:srgbClr val="0070C0"/>
                </a:solidFill>
                <a:latin typeface="Gigi" pitchFamily="82" charset="0"/>
              </a:rPr>
            </a:br>
            <a:r>
              <a:rPr lang="sk-SK" sz="6000" dirty="0" smtClean="0">
                <a:latin typeface="Gigi" pitchFamily="82" charset="0"/>
              </a:rPr>
              <a:t>opakovanie  </a:t>
            </a:r>
            <a:r>
              <a:rPr lang="sk-SK" sz="6000" dirty="0" smtClean="0">
                <a:latin typeface="Gigi" pitchFamily="82" charset="0"/>
              </a:rPr>
              <a:t>stavovce </a:t>
            </a:r>
            <a:endParaRPr lang="sk-SK" sz="6000" dirty="0">
              <a:latin typeface="Gigi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23928" y="5517232"/>
            <a:ext cx="5000600" cy="1057672"/>
          </a:xfrm>
        </p:spPr>
        <p:txBody>
          <a:bodyPr>
            <a:normAutofit/>
          </a:bodyPr>
          <a:lstStyle/>
          <a:p>
            <a:pPr algn="r"/>
            <a:endParaRPr lang="sk-SK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32839"/>
            <a:ext cx="4248472" cy="319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06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Ktoré vodné plazy sú na obrázkoch?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Užovka obojková		            Korytnačka močiarna</a:t>
            </a:r>
            <a:endParaRPr lang="sk-SK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389500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41174"/>
            <a:ext cx="4524946" cy="22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04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Ako sú prispôsobené vodné vtáky na pohyb vo vode?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>
                <a:latin typeface="Comic Sans MS" pitchFamily="66" charset="0"/>
              </a:rPr>
              <a:t>Majú:</a:t>
            </a:r>
          </a:p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plávacie blany </a:t>
            </a:r>
            <a:r>
              <a:rPr lang="sk-SK" dirty="0">
                <a:latin typeface="Comic Sans MS" pitchFamily="66" charset="0"/>
              </a:rPr>
              <a:t>= na nohách</a:t>
            </a:r>
          </a:p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mastné  perie </a:t>
            </a:r>
            <a:r>
              <a:rPr lang="sk-SK" dirty="0">
                <a:latin typeface="Comic Sans MS" pitchFamily="66" charset="0"/>
              </a:rPr>
              <a:t>= nezmáča sa (kožu si mastia tukom z mazovej žľazy pri chvoste)</a:t>
            </a:r>
          </a:p>
          <a:p>
            <a:endParaRPr lang="sk-SK" dirty="0">
              <a:latin typeface="Comic Sans MS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848" y="4293096"/>
            <a:ext cx="2761456" cy="274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7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Ktorého vodného vtáka vidíš na obrázku? 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marL="0" indent="0">
              <a:buNone/>
            </a:pPr>
            <a:endParaRPr lang="sk-SK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sk-SK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sk-SK" dirty="0" smtClean="0">
                <a:latin typeface="Comic Sans MS" pitchFamily="66" charset="0"/>
              </a:rPr>
              <a:t>							</a:t>
            </a:r>
            <a:r>
              <a:rPr lang="sk-SK" dirty="0" smtClean="0">
                <a:solidFill>
                  <a:srgbClr val="FF0000"/>
                </a:solidFill>
                <a:latin typeface="Comic Sans MS" pitchFamily="66" charset="0"/>
              </a:rPr>
              <a:t>samica</a:t>
            </a:r>
          </a:p>
          <a:p>
            <a:pPr marL="0" indent="0">
              <a:buNone/>
            </a:pPr>
            <a:endParaRPr lang="sk-SK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sk-SK" dirty="0" smtClean="0">
                <a:latin typeface="Comic Sans MS" pitchFamily="66" charset="0"/>
              </a:rPr>
              <a:t>						</a:t>
            </a:r>
            <a:r>
              <a:rPr lang="sk-SK" dirty="0" smtClean="0">
                <a:solidFill>
                  <a:srgbClr val="FFFF00"/>
                </a:solidFill>
                <a:latin typeface="Comic Sans MS" pitchFamily="66" charset="0"/>
              </a:rPr>
              <a:t>samec</a:t>
            </a:r>
          </a:p>
          <a:p>
            <a:pPr marL="0" indent="0">
              <a:buNone/>
            </a:pP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		   KAČICA</a:t>
            </a:r>
          </a:p>
          <a:p>
            <a:pPr marL="0" indent="0" algn="ctr">
              <a:buNone/>
            </a:pPr>
            <a:endParaRPr lang="sk-SK" dirty="0" smtClean="0"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sk-SK" dirty="0" smtClean="0">
                <a:latin typeface="Comic Sans MS" pitchFamily="66" charset="0"/>
              </a:rPr>
              <a:t>Ktorý je samec, ktorá samica?</a:t>
            </a:r>
            <a:endParaRPr lang="sk-SK" dirty="0">
              <a:latin typeface="Comic Sans MS" pitchFamily="66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3842792" cy="288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H="1" flipV="1">
            <a:off x="3815916" y="2729674"/>
            <a:ext cx="2988332" cy="2674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 flipV="1">
            <a:off x="3131840" y="3645024"/>
            <a:ext cx="2736304" cy="4320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06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Pomenuj vtáky na obrázkoch!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 algn="ctr">
              <a:buNone/>
            </a:pPr>
            <a:r>
              <a:rPr lang="sk-SK" b="1" dirty="0" smtClean="0">
                <a:latin typeface="Comic Sans MS" pitchFamily="66" charset="0"/>
              </a:rPr>
              <a:t>HUS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5014362" cy="313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86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 algn="ctr">
              <a:buNone/>
            </a:pPr>
            <a:r>
              <a:rPr lang="sk-SK" b="1" dirty="0" smtClean="0">
                <a:latin typeface="Comic Sans MS" pitchFamily="66" charset="0"/>
              </a:rPr>
              <a:t>BOCIAN BIELY </a:t>
            </a:r>
            <a:endParaRPr lang="sk-SK" b="1" dirty="0">
              <a:latin typeface="Comic Sans MS" pitchFamily="66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3861519" cy="393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79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 algn="ctr">
              <a:buNone/>
            </a:pPr>
            <a:r>
              <a:rPr lang="sk-SK" b="1" dirty="0" smtClean="0">
                <a:latin typeface="Comic Sans MS" pitchFamily="66" charset="0"/>
              </a:rPr>
              <a:t>VOLAVKA </a:t>
            </a:r>
            <a:endParaRPr lang="sk-SK" b="1" dirty="0">
              <a:latin typeface="Comic Sans MS" pitchFamily="66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2"/>
            <a:ext cx="5360293" cy="402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18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 algn="ctr">
              <a:buNone/>
            </a:pPr>
            <a:r>
              <a:rPr lang="sk-SK" b="1" dirty="0" smtClean="0">
                <a:latin typeface="Comic Sans MS" pitchFamily="66" charset="0"/>
              </a:rPr>
              <a:t>KAŇA MOČIARNA</a:t>
            </a:r>
            <a:endParaRPr lang="sk-SK" b="1" dirty="0">
              <a:latin typeface="Comic Sans MS" pitchFamily="66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6592813" cy="439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3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 algn="ctr">
              <a:buNone/>
            </a:pPr>
            <a:r>
              <a:rPr lang="sk-SK" b="1" dirty="0" smtClean="0">
                <a:latin typeface="Comic Sans MS" pitchFamily="66" charset="0"/>
              </a:rPr>
              <a:t>LYSKA ČIERNA</a:t>
            </a:r>
            <a:endParaRPr lang="sk-SK" b="1" dirty="0">
              <a:latin typeface="Comic Sans MS" pitchFamily="66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214864" cy="466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41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 algn="ctr">
              <a:buNone/>
            </a:pPr>
            <a:r>
              <a:rPr lang="sk-SK" b="1" dirty="0" smtClean="0">
                <a:latin typeface="Comic Sans MS" pitchFamily="66" charset="0"/>
              </a:rPr>
              <a:t>LABUŤ</a:t>
            </a:r>
            <a:endParaRPr lang="sk-SK" b="1" dirty="0">
              <a:latin typeface="Comic Sans MS" pitchFamily="66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319"/>
            <a:ext cx="746509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19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 algn="ctr">
              <a:buNone/>
            </a:pPr>
            <a:r>
              <a:rPr lang="sk-SK" b="1" dirty="0" smtClean="0">
                <a:latin typeface="Comic Sans MS" pitchFamily="66" charset="0"/>
              </a:rPr>
              <a:t>ČAJKA</a:t>
            </a:r>
            <a:endParaRPr lang="sk-SK" b="1" dirty="0">
              <a:latin typeface="Comic Sans MS" pitchFamily="66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90" y="764704"/>
            <a:ext cx="6146031" cy="416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44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Ktoré triedy živočíchov patria medzi stavovce?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latin typeface="Comic Sans MS" pitchFamily="66" charset="0"/>
              </a:rPr>
              <a:t>RYBY</a:t>
            </a:r>
          </a:p>
          <a:p>
            <a:r>
              <a:rPr lang="sk-SK" dirty="0" smtClean="0">
                <a:latin typeface="Comic Sans MS" pitchFamily="66" charset="0"/>
              </a:rPr>
              <a:t>OBOJŽIVELNÍKY</a:t>
            </a:r>
          </a:p>
          <a:p>
            <a:r>
              <a:rPr lang="sk-SK" dirty="0" smtClean="0">
                <a:latin typeface="Comic Sans MS" pitchFamily="66" charset="0"/>
              </a:rPr>
              <a:t>PLAZY</a:t>
            </a:r>
          </a:p>
          <a:p>
            <a:r>
              <a:rPr lang="sk-SK" dirty="0" smtClean="0">
                <a:latin typeface="Comic Sans MS" pitchFamily="66" charset="0"/>
              </a:rPr>
              <a:t>VTÁKY</a:t>
            </a:r>
          </a:p>
          <a:p>
            <a:r>
              <a:rPr lang="sk-SK" dirty="0" smtClean="0">
                <a:latin typeface="Comic Sans MS" pitchFamily="66" charset="0"/>
              </a:rPr>
              <a:t>CICAVCE</a:t>
            </a:r>
            <a:endParaRPr lang="sk-SK" dirty="0">
              <a:latin typeface="Comic Sans MS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952750"/>
            <a:ext cx="2537918" cy="321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 algn="ctr">
              <a:buNone/>
            </a:pPr>
            <a:r>
              <a:rPr lang="sk-SK" b="1" dirty="0" smtClean="0">
                <a:latin typeface="Comic Sans MS" pitchFamily="66" charset="0"/>
              </a:rPr>
              <a:t>POTÁPKA</a:t>
            </a:r>
            <a:endParaRPr lang="sk-SK" b="1" dirty="0">
              <a:latin typeface="Comic Sans MS" pitchFamily="66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92696"/>
            <a:ext cx="5932041" cy="444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07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Ktoré vodné vtáky sme si ešte spomínali?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b="1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sk-SK" b="1" dirty="0" smtClean="0">
                <a:latin typeface="Comic Sans MS" pitchFamily="66" charset="0"/>
              </a:rPr>
              <a:t>RYBÁRIK 				KORMORÁN	</a:t>
            </a:r>
            <a:endParaRPr lang="sk-SK" b="1" dirty="0">
              <a:latin typeface="Comic Sans MS" pitchFamily="66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3623732" cy="241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91795"/>
            <a:ext cx="3456384" cy="297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88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Aký je rozdiel medzi </a:t>
            </a:r>
            <a:r>
              <a:rPr lang="sk-SK" dirty="0" err="1" smtClean="0">
                <a:solidFill>
                  <a:srgbClr val="0070C0"/>
                </a:solidFill>
                <a:latin typeface="Comic Sans MS" pitchFamily="66" charset="0"/>
              </a:rPr>
              <a:t>kŕmivým</a:t>
            </a: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 a </a:t>
            </a:r>
            <a:r>
              <a:rPr lang="sk-SK" dirty="0" err="1" smtClean="0">
                <a:solidFill>
                  <a:srgbClr val="0070C0"/>
                </a:solidFill>
                <a:latin typeface="Comic Sans MS" pitchFamily="66" charset="0"/>
              </a:rPr>
              <a:t>nekŕmivým</a:t>
            </a: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 vtákom? 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KŔMIVÉ</a:t>
            </a:r>
            <a:r>
              <a:rPr lang="sk-SK" dirty="0" smtClean="0">
                <a:latin typeface="Comic Sans MS" pitchFamily="66" charset="0"/>
              </a:rPr>
              <a:t> - </a:t>
            </a:r>
            <a:r>
              <a:rPr lang="sk-SK" dirty="0">
                <a:latin typeface="Comic Sans MS" pitchFamily="66" charset="0"/>
              </a:rPr>
              <a:t>kŕmi ich samica alebo samec  (bocian) </a:t>
            </a:r>
            <a:endParaRPr lang="sk-SK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sk-SK" dirty="0">
                <a:latin typeface="Comic Sans MS" pitchFamily="66" charset="0"/>
              </a:rPr>
              <a:t>		        </a:t>
            </a:r>
          </a:p>
          <a:p>
            <a:pPr lvl="0"/>
            <a:r>
              <a:rPr lang="sk-SK" dirty="0">
                <a:solidFill>
                  <a:srgbClr val="0070C0"/>
                </a:solidFill>
                <a:latin typeface="Comic Sans MS" pitchFamily="66" charset="0"/>
              </a:rPr>
              <a:t>NEKŔMIVÉ</a:t>
            </a:r>
            <a:r>
              <a:rPr lang="sk-SK" dirty="0">
                <a:latin typeface="Comic Sans MS" pitchFamily="66" charset="0"/>
              </a:rPr>
              <a:t> – </a:t>
            </a:r>
            <a:r>
              <a:rPr lang="sk-SK" dirty="0">
                <a:solidFill>
                  <a:prstClr val="black"/>
                </a:solidFill>
                <a:latin typeface="Comic Sans MS" pitchFamily="66" charset="0"/>
              </a:rPr>
              <a:t>potravu si po vyliahnutí hľadajú samé (kačica)</a:t>
            </a:r>
          </a:p>
          <a:p>
            <a:pPr marL="0" indent="0">
              <a:buNone/>
            </a:pPr>
            <a:endParaRPr lang="sk-SK" dirty="0">
              <a:latin typeface="Comic Sans MS" pitchFamily="66" charset="0"/>
            </a:endParaRPr>
          </a:p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506700"/>
            <a:ext cx="2336594" cy="232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2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Vymenuj vodné cicavce, ktoré poznáš!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latin typeface="Comic Sans MS" pitchFamily="66" charset="0"/>
              </a:rPr>
              <a:t>BOBOR VODNÝ</a:t>
            </a:r>
          </a:p>
          <a:p>
            <a:r>
              <a:rPr lang="sk-SK" dirty="0" smtClean="0">
                <a:latin typeface="Comic Sans MS" pitchFamily="66" charset="0"/>
              </a:rPr>
              <a:t>ONDATRA PIŽMOVÁ</a:t>
            </a:r>
          </a:p>
          <a:p>
            <a:r>
              <a:rPr lang="sk-SK" dirty="0" smtClean="0">
                <a:latin typeface="Comic Sans MS" pitchFamily="66" charset="0"/>
              </a:rPr>
              <a:t>VYDRA RIEČNA</a:t>
            </a:r>
            <a:endParaRPr lang="sk-SK" dirty="0">
              <a:latin typeface="Comic Sans MS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736426"/>
            <a:ext cx="3729186" cy="347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Aké sú charakteristické znaky bobra?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Comic Sans MS" pitchFamily="66" charset="0"/>
              </a:rPr>
              <a:t>c</a:t>
            </a:r>
            <a:r>
              <a:rPr lang="sk-SK" dirty="0" smtClean="0">
                <a:latin typeface="Comic Sans MS" pitchFamily="66" charset="0"/>
              </a:rPr>
              <a:t>hvost mu slúži ako </a:t>
            </a: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veslo </a:t>
            </a:r>
            <a:r>
              <a:rPr lang="sk-SK" dirty="0" smtClean="0">
                <a:latin typeface="Comic Sans MS" pitchFamily="66" charset="0"/>
              </a:rPr>
              <a:t>a </a:t>
            </a: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kormidlo</a:t>
            </a:r>
          </a:p>
          <a:p>
            <a:r>
              <a:rPr lang="sk-SK" dirty="0">
                <a:latin typeface="Comic Sans MS" pitchFamily="66" charset="0"/>
              </a:rPr>
              <a:t>m</a:t>
            </a:r>
            <a:r>
              <a:rPr lang="sk-SK" dirty="0" smtClean="0">
                <a:latin typeface="Comic Sans MS" pitchFamily="66" charset="0"/>
              </a:rPr>
              <a:t>á </a:t>
            </a: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hlodavé zuby, </a:t>
            </a:r>
            <a:r>
              <a:rPr lang="sk-SK" dirty="0" smtClean="0">
                <a:latin typeface="Comic Sans MS" pitchFamily="66" charset="0"/>
              </a:rPr>
              <a:t>ktoré dorastajú</a:t>
            </a:r>
          </a:p>
          <a:p>
            <a:r>
              <a:rPr lang="sk-SK" dirty="0">
                <a:latin typeface="Comic Sans MS" pitchFamily="66" charset="0"/>
              </a:rPr>
              <a:t>j</a:t>
            </a:r>
            <a:r>
              <a:rPr lang="sk-SK" dirty="0" smtClean="0">
                <a:latin typeface="Comic Sans MS" pitchFamily="66" charset="0"/>
              </a:rPr>
              <a:t>e našim </a:t>
            </a: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najväčším hlodavcom 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01008"/>
            <a:ext cx="5380115" cy="311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68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Kto som? 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i="1" dirty="0" smtClean="0">
                <a:latin typeface="Comic Sans MS" pitchFamily="66" charset="0"/>
              </a:rPr>
              <a:t>Mám valcovité telo, plochú hlavu, malé uši. Som mäsožravá. Žijem v čistých vodách. </a:t>
            </a:r>
          </a:p>
          <a:p>
            <a:pPr marL="0" indent="0">
              <a:buNone/>
            </a:pPr>
            <a:endParaRPr lang="sk-SK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sk-SK" dirty="0" smtClean="0">
                <a:latin typeface="Comic Sans MS" pitchFamily="66" charset="0"/>
              </a:rPr>
              <a:t>		</a:t>
            </a: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VYDRA RIEČNA	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12976"/>
            <a:ext cx="3024336" cy="343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7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dirty="0">
                <a:solidFill>
                  <a:srgbClr val="0070C0"/>
                </a:solidFill>
                <a:latin typeface="Comic Sans MS" pitchFamily="66" charset="0"/>
              </a:rPr>
              <a:t>Odkiaľ je dovezená ondatra pižmová?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>
              <a:latin typeface="Comic Sans MS" pitchFamily="66" charset="0"/>
            </a:endParaRPr>
          </a:p>
          <a:p>
            <a:r>
              <a:rPr lang="sk-SK" dirty="0" smtClean="0">
                <a:latin typeface="Comic Sans MS" pitchFamily="66" charset="0"/>
              </a:rPr>
              <a:t>zo </a:t>
            </a: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Severnej Ameriky 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5334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84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5400" dirty="0" smtClean="0">
                <a:solidFill>
                  <a:srgbClr val="0070C0"/>
                </a:solidFill>
                <a:latin typeface="Comic Sans MS" pitchFamily="66" charset="0"/>
              </a:rPr>
              <a:t>Tešíme sa na písomku!!!</a:t>
            </a:r>
            <a:endParaRPr lang="sk-SK" sz="5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92612"/>
            <a:ext cx="5752653" cy="46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0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Popíš stavbu tela kapra!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514350" indent="-514350">
              <a:buAutoNum type="arabicPeriod"/>
            </a:pPr>
            <a:r>
              <a:rPr lang="sk-SK" dirty="0" smtClean="0"/>
              <a:t>hlava			4. chvostová plutva</a:t>
            </a:r>
          </a:p>
          <a:p>
            <a:pPr marL="514350" indent="-514350">
              <a:buAutoNum type="arabicPeriod"/>
            </a:pPr>
            <a:r>
              <a:rPr lang="sk-SK" dirty="0"/>
              <a:t>c</a:t>
            </a:r>
            <a:r>
              <a:rPr lang="sk-SK" dirty="0" smtClean="0"/>
              <a:t>hrbtová plutva	5. hmatové fúziky</a:t>
            </a:r>
          </a:p>
          <a:p>
            <a:pPr marL="514350" indent="-514350">
              <a:buAutoNum type="arabicPeriod"/>
            </a:pPr>
            <a:r>
              <a:rPr lang="sk-SK" dirty="0"/>
              <a:t>b</a:t>
            </a:r>
            <a:r>
              <a:rPr lang="sk-SK" dirty="0" smtClean="0"/>
              <a:t>očná čiara 		6. prsná plutva</a:t>
            </a:r>
          </a:p>
          <a:p>
            <a:pPr marL="0" indent="0">
              <a:buNone/>
            </a:pPr>
            <a:r>
              <a:rPr lang="sk-SK" dirty="0" smtClean="0"/>
              <a:t>7. Brušná plutva		8. šupiny	9. análna plutva</a:t>
            </a:r>
            <a:endParaRPr lang="sk-SK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5" y="1268760"/>
            <a:ext cx="74676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90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Vymenuj iné druhy rýb žijúcich v našich vodách!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latin typeface="Comic Sans MS" pitchFamily="66" charset="0"/>
              </a:rPr>
              <a:t>LIPEŇ</a:t>
            </a:r>
          </a:p>
          <a:p>
            <a:r>
              <a:rPr lang="sk-SK" dirty="0" smtClean="0">
                <a:latin typeface="Comic Sans MS" pitchFamily="66" charset="0"/>
              </a:rPr>
              <a:t>PSTRUH</a:t>
            </a:r>
          </a:p>
          <a:p>
            <a:r>
              <a:rPr lang="sk-SK" dirty="0" smtClean="0">
                <a:latin typeface="Comic Sans MS" pitchFamily="66" charset="0"/>
              </a:rPr>
              <a:t>ŠŤUKA</a:t>
            </a:r>
          </a:p>
          <a:p>
            <a:r>
              <a:rPr lang="sk-SK" dirty="0" smtClean="0">
                <a:latin typeface="Comic Sans MS" pitchFamily="66" charset="0"/>
              </a:rPr>
              <a:t>ÚHOR</a:t>
            </a:r>
          </a:p>
          <a:p>
            <a:r>
              <a:rPr lang="sk-SK" dirty="0" smtClean="0">
                <a:latin typeface="Comic Sans MS" pitchFamily="66" charset="0"/>
              </a:rPr>
              <a:t>SUMEC</a:t>
            </a:r>
          </a:p>
          <a:p>
            <a:r>
              <a:rPr lang="sk-SK" dirty="0" smtClean="0">
                <a:latin typeface="Comic Sans MS" pitchFamily="66" charset="0"/>
              </a:rPr>
              <a:t>OSTRIEŽ</a:t>
            </a:r>
          </a:p>
          <a:p>
            <a:r>
              <a:rPr lang="sk-SK" dirty="0" smtClean="0">
                <a:latin typeface="Comic Sans MS" pitchFamily="66" charset="0"/>
              </a:rPr>
              <a:t>PLOTICA </a:t>
            </a:r>
            <a:endParaRPr lang="sk-SK" dirty="0">
              <a:latin typeface="Comic Sans MS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85293"/>
            <a:ext cx="3497163" cy="349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7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Na základe charakteristiky uhádni, o ktorú rybu ide!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sk-SK" dirty="0" smtClean="0">
                <a:latin typeface="Comic Sans MS" pitchFamily="66" charset="0"/>
              </a:rPr>
              <a:t>Mám </a:t>
            </a:r>
            <a:r>
              <a:rPr lang="sk-SK" dirty="0">
                <a:latin typeface="Comic Sans MS" pitchFamily="66" charset="0"/>
              </a:rPr>
              <a:t>štíhle hadovité </a:t>
            </a:r>
            <a:r>
              <a:rPr lang="sk-SK" dirty="0" smtClean="0">
                <a:latin typeface="Comic Sans MS" pitchFamily="66" charset="0"/>
              </a:rPr>
              <a:t>telo, nemám </a:t>
            </a:r>
            <a:r>
              <a:rPr lang="sk-SK" dirty="0">
                <a:latin typeface="Comic Sans MS" pitchFamily="66" charset="0"/>
              </a:rPr>
              <a:t>brušné </a:t>
            </a:r>
            <a:r>
              <a:rPr lang="sk-SK" dirty="0" smtClean="0">
                <a:latin typeface="Comic Sans MS" pitchFamily="66" charset="0"/>
              </a:rPr>
              <a:t>plutvy. Som sladkovodná </a:t>
            </a:r>
            <a:r>
              <a:rPr lang="sk-SK" dirty="0">
                <a:latin typeface="Comic Sans MS" pitchFamily="66" charset="0"/>
              </a:rPr>
              <a:t>ryba, </a:t>
            </a:r>
            <a:r>
              <a:rPr lang="sk-SK" dirty="0" smtClean="0">
                <a:latin typeface="Comic Sans MS" pitchFamily="66" charset="0"/>
              </a:rPr>
              <a:t>ale rozmnožujem </a:t>
            </a:r>
            <a:r>
              <a:rPr lang="sk-SK" dirty="0">
                <a:latin typeface="Comic Sans MS" pitchFamily="66" charset="0"/>
              </a:rPr>
              <a:t>sa v </a:t>
            </a:r>
            <a:r>
              <a:rPr lang="sk-SK" dirty="0" smtClean="0">
                <a:latin typeface="Comic Sans MS" pitchFamily="66" charset="0"/>
              </a:rPr>
              <a:t>mori. Som dravý druh a prezimujem </a:t>
            </a:r>
            <a:r>
              <a:rPr lang="sk-SK" dirty="0">
                <a:latin typeface="Comic Sans MS" pitchFamily="66" charset="0"/>
              </a:rPr>
              <a:t>v </a:t>
            </a:r>
            <a:r>
              <a:rPr lang="sk-SK" dirty="0" smtClean="0">
                <a:latin typeface="Comic Sans MS" pitchFamily="66" charset="0"/>
              </a:rPr>
              <a:t>bahne.</a:t>
            </a:r>
          </a:p>
          <a:p>
            <a:pPr marL="0" indent="0">
              <a:buNone/>
            </a:pPr>
            <a:r>
              <a:rPr lang="sk-SK" dirty="0" smtClean="0">
                <a:latin typeface="Comic Sans MS" pitchFamily="66" charset="0"/>
              </a:rPr>
              <a:t>				</a:t>
            </a: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ÚHOR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sk-SK" dirty="0" smtClean="0">
                <a:latin typeface="Comic Sans MS" pitchFamily="66" charset="0"/>
              </a:rPr>
              <a:t>Som malá dravá ryba, mám </a:t>
            </a:r>
            <a:r>
              <a:rPr lang="sk-SK" dirty="0">
                <a:latin typeface="Comic Sans MS" pitchFamily="66" charset="0"/>
              </a:rPr>
              <a:t>2 chrbtové </a:t>
            </a:r>
            <a:r>
              <a:rPr lang="sk-SK" dirty="0" smtClean="0">
                <a:latin typeface="Comic Sans MS" pitchFamily="66" charset="0"/>
              </a:rPr>
              <a:t>plutvy, pričom predná </a:t>
            </a:r>
            <a:r>
              <a:rPr lang="sk-SK" dirty="0">
                <a:latin typeface="Comic Sans MS" pitchFamily="66" charset="0"/>
              </a:rPr>
              <a:t>chrbtová plutva má kostené </a:t>
            </a:r>
            <a:r>
              <a:rPr lang="sk-SK" dirty="0" smtClean="0">
                <a:latin typeface="Comic Sans MS" pitchFamily="66" charset="0"/>
              </a:rPr>
              <a:t>lúče. </a:t>
            </a:r>
          </a:p>
          <a:p>
            <a:pPr marL="0" indent="0">
              <a:buNone/>
            </a:pPr>
            <a:r>
              <a:rPr lang="sk-SK" dirty="0" smtClean="0">
                <a:latin typeface="Comic Sans MS" pitchFamily="66" charset="0"/>
              </a:rPr>
              <a:t>				</a:t>
            </a: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OSTRIEŽ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  <a:p>
            <a:endParaRPr lang="sk-SK" dirty="0" smtClean="0">
              <a:latin typeface="Comic Sans MS" pitchFamily="66" charset="0"/>
            </a:endParaRPr>
          </a:p>
          <a:p>
            <a:endParaRPr lang="sk-SK" dirty="0">
              <a:latin typeface="Comic Sans MS" pitchFamily="66" charset="0"/>
            </a:endParaRPr>
          </a:p>
          <a:p>
            <a:endParaRPr lang="sk-SK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77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Pomenuj obojživelníka na obrázku!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sk-SK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sk-SK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SKOKAN ZELENÝ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459710" cy="376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64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>
                <a:solidFill>
                  <a:srgbClr val="0070C0"/>
                </a:solidFill>
                <a:latin typeface="Comic Sans MS" pitchFamily="66" charset="0"/>
              </a:rPr>
              <a:t>Pomenuj </a:t>
            </a: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obojživelníka </a:t>
            </a:r>
            <a:r>
              <a:rPr lang="sk-SK" dirty="0">
                <a:solidFill>
                  <a:srgbClr val="0070C0"/>
                </a:solidFill>
                <a:latin typeface="Comic Sans MS" pitchFamily="66" charset="0"/>
              </a:rPr>
              <a:t>na </a:t>
            </a: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obrázku!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lvl="0" indent="0" algn="ctr">
              <a:buNone/>
            </a:pP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ROSNIČKA ZELENÁ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 algn="ctr">
              <a:buNone/>
            </a:pPr>
            <a:endParaRPr lang="sk-SK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55440"/>
            <a:ext cx="5603792" cy="379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42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>
                <a:solidFill>
                  <a:srgbClr val="0070C0"/>
                </a:solidFill>
                <a:latin typeface="Comic Sans MS" pitchFamily="66" charset="0"/>
              </a:rPr>
              <a:t>Pomenuj </a:t>
            </a: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obojživelníka </a:t>
            </a:r>
            <a:r>
              <a:rPr lang="sk-SK" dirty="0">
                <a:solidFill>
                  <a:srgbClr val="0070C0"/>
                </a:solidFill>
                <a:latin typeface="Comic Sans MS" pitchFamily="66" charset="0"/>
              </a:rPr>
              <a:t>na </a:t>
            </a: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obrázku!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lvl="0" indent="0" algn="ctr">
              <a:buNone/>
            </a:pPr>
            <a:endParaRPr lang="sk-SK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lvl="0" indent="0" algn="ctr">
              <a:buNone/>
            </a:pP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KUNKA ŽLTOBRUCHÁ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sk-SK" dirty="0" smtClean="0"/>
          </a:p>
          <a:p>
            <a:pPr marL="0" indent="0" algn="ctr">
              <a:buNone/>
            </a:pPr>
            <a:endParaRPr lang="sk-SK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5140747" cy="386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51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>
                <a:solidFill>
                  <a:srgbClr val="0070C0"/>
                </a:solidFill>
                <a:latin typeface="Comic Sans MS" pitchFamily="66" charset="0"/>
              </a:rPr>
              <a:t>Pomenuj </a:t>
            </a:r>
            <a:r>
              <a:rPr lang="sk-SK" sz="4000" dirty="0" smtClean="0">
                <a:solidFill>
                  <a:srgbClr val="0070C0"/>
                </a:solidFill>
                <a:latin typeface="Comic Sans MS" pitchFamily="66" charset="0"/>
              </a:rPr>
              <a:t>obojživelníka </a:t>
            </a:r>
            <a:r>
              <a:rPr lang="sk-SK" sz="4000" dirty="0">
                <a:solidFill>
                  <a:srgbClr val="0070C0"/>
                </a:solidFill>
                <a:latin typeface="Comic Sans MS" pitchFamily="66" charset="0"/>
              </a:rPr>
              <a:t>na </a:t>
            </a:r>
            <a:r>
              <a:rPr lang="sk-SK" sz="4000" dirty="0" smtClean="0">
                <a:solidFill>
                  <a:srgbClr val="0070C0"/>
                </a:solidFill>
                <a:latin typeface="Comic Sans MS" pitchFamily="66" charset="0"/>
              </a:rPr>
              <a:t>obrázku!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lvl="0" indent="0" algn="ctr">
              <a:buNone/>
            </a:pPr>
            <a:r>
              <a:rPr lang="sk-SK" dirty="0" smtClean="0">
                <a:solidFill>
                  <a:srgbClr val="0070C0"/>
                </a:solidFill>
                <a:latin typeface="Comic Sans MS" pitchFamily="66" charset="0"/>
              </a:rPr>
              <a:t>MLOK BODKOVANÝ</a:t>
            </a:r>
            <a:endParaRPr lang="sk-SK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4" y="1340768"/>
            <a:ext cx="6748463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5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269</Words>
  <Application>Microsoft Office PowerPoint</Application>
  <PresentationFormat>Prezentácia na obrazovke (4:3)</PresentationFormat>
  <Paragraphs>184</Paragraphs>
  <Slides>27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27</vt:i4>
      </vt:variant>
    </vt:vector>
  </HeadingPairs>
  <TitlesOfParts>
    <vt:vector size="32" baseType="lpstr">
      <vt:lpstr>Arial</vt:lpstr>
      <vt:lpstr>Calibri</vt:lpstr>
      <vt:lpstr>Comic Sans MS</vt:lpstr>
      <vt:lpstr>Gigi</vt:lpstr>
      <vt:lpstr>Motiv systému Office</vt:lpstr>
      <vt:lpstr>Život  vo  vode  a  na  brehu opakovanie  stavovce </vt:lpstr>
      <vt:lpstr>Ktoré triedy živočíchov patria medzi stavovce?</vt:lpstr>
      <vt:lpstr>Popíš stavbu tela kapra!</vt:lpstr>
      <vt:lpstr>Vymenuj iné druhy rýb žijúcich v našich vodách!</vt:lpstr>
      <vt:lpstr>Na základe charakteristiky uhádni, o ktorú rybu ide!</vt:lpstr>
      <vt:lpstr>Pomenuj obojživelníka na obrázku!</vt:lpstr>
      <vt:lpstr>Pomenuj obojživelníka na obrázku!</vt:lpstr>
      <vt:lpstr>Pomenuj obojživelníka na obrázku!</vt:lpstr>
      <vt:lpstr>Pomenuj obojživelníka na obrázku!</vt:lpstr>
      <vt:lpstr>Ktoré vodné plazy sú na obrázkoch?</vt:lpstr>
      <vt:lpstr>Ako sú prispôsobené vodné vtáky na pohyb vo vode?</vt:lpstr>
      <vt:lpstr>Ktorého vodného vtáka vidíš na obrázku? </vt:lpstr>
      <vt:lpstr>Pomenuj vtáky na obrázkoch!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Ktoré vodné vtáky sme si ešte spomínali?</vt:lpstr>
      <vt:lpstr>Aký je rozdiel medzi kŕmivým a nekŕmivým vtákom? </vt:lpstr>
      <vt:lpstr>Vymenuj vodné cicavce, ktoré poznáš!</vt:lpstr>
      <vt:lpstr>Aké sú charakteristické znaky bobra?</vt:lpstr>
      <vt:lpstr>Kto som? </vt:lpstr>
      <vt:lpstr>Odkiaľ je dovezená ondatra pižmová?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Život  vo  vode  a  na  brehu opakovanie  TC</dc:title>
  <dc:creator>Katarína Prochásková</dc:creator>
  <cp:lastModifiedBy>user</cp:lastModifiedBy>
  <cp:revision>21</cp:revision>
  <dcterms:created xsi:type="dcterms:W3CDTF">2016-03-16T16:41:13Z</dcterms:created>
  <dcterms:modified xsi:type="dcterms:W3CDTF">2020-03-17T20:42:13Z</dcterms:modified>
</cp:coreProperties>
</file>