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7" r:id="rId7"/>
    <p:sldId id="268" r:id="rId8"/>
    <p:sldId id="261" r:id="rId9"/>
    <p:sldId id="269" r:id="rId10"/>
    <p:sldId id="262" r:id="rId11"/>
    <p:sldId id="263" r:id="rId12"/>
    <p:sldId id="264" r:id="rId13"/>
    <p:sldId id="265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9BD72E-EDAA-4F16-9F4D-94D2E53BC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679F6D-53F4-4E6F-AA6D-4C686E8669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2623CC-B342-415F-9FA3-FE8A803E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38FA5-9BA9-45AE-A57A-7BF03682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6F1FED-9F7E-4BC1-AD6E-D0BA21BBB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87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AEBDA1-99D8-4ADA-BEFB-0DD536FE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DCC00F6-52A5-41A2-9EC7-E222CB3D6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F7541D-941C-4AB3-B7F6-E01244F7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817579-9E30-4A90-A2BC-36248526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7EB95D-FA01-4782-A0A0-53BBA1769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34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60A653F-92A9-4A4B-B0A1-46176A69A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4838F4F-3CD2-4FBC-B2AF-352DD741D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4923CE-A6FE-4B08-BE59-6F2D6B3C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4A6773-0F05-45CF-A600-DCE02A74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EB7AAF-5653-4D58-8C1E-6395E6892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58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27C260-4C08-4D6F-9C9F-15788F135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0A4D33-AACB-4A8E-9796-4773C35E4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5FD026-AA8C-45EF-AF32-8A3A880D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688A33-B6B1-4165-B478-E6063C52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EC4078-0C2C-49DC-AC93-EF570882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3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33C991-E74E-462C-9ED7-E4BE6C21A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90333A-AEC7-4A95-9D78-C249202DD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DCD3DD-DAD7-4845-BF79-0E660597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DB6615-7AA1-4AEA-9919-356D9C8D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E94027A-484E-477E-9208-7DA0EF9C1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45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135C0D-B984-4080-8010-09EADDCFC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6EBABE-FF35-476C-88B5-6CF7747EA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2EEB7AB-47C3-4DEB-8B08-EF3358288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7147726-9400-4C89-A36F-75A8191E8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831A95-F72E-48C5-B39C-5DD82D42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B11309-F57E-48B3-A11B-B41E13CD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09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C8920B-2375-4024-876D-88221014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EDB1516-0382-4C0D-A535-D44DB9773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221E268-AB77-4B5D-A063-35D9D88F2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19A564-4B8F-46DB-8479-D82D00B4B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9C4CA8C-51BC-41E4-B161-211CFBA53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9459C6-D73E-4D42-929D-4A75A991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3D74467-2F57-41ED-8ED9-B1306437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F9C1107-82D9-42F0-9E2D-FE51F1189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661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EDA5E9-1CE2-4CBA-B9D8-55CE5A08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EB71875-79DB-4080-9C19-FD6795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477E639-6002-4EB3-B539-9D8DEFE66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D5A8ECF-3567-473D-9875-E222D5342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088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6667145-5E56-43BF-BC7C-5A17E8B3D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34A82F-0E19-4EB0-A277-5E4D83BED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19C6D5-48E8-485C-9CDC-588F1C836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754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D2294C-F22D-4DF1-A884-D423080C7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967F8B-B336-4BC7-87DF-665530CF3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87F815F-BD31-4BE5-9FD6-BA718E248E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C9F28F-7429-4F13-AA0C-215F8EB07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C697BF-93FB-46B9-908C-D2B19C90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7B3261-BE63-4491-8897-276F41E8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813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12D057-EB6F-47F3-884C-9EA646EA2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131296A-2F92-4A8C-B41D-CB73A4EAC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ED862D7-C39F-42DE-AC2D-069511F6D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092A4E8-9C1A-441E-B73A-91C71AB64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327FC98-FD91-4AB1-9494-79F9AD97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E6B5040-E069-480A-9875-51C1C2D6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957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2DD5129-6DE8-4133-8ABE-E737F1C4D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8889343-AC14-41AE-91E4-F79C3937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9094BB-460E-4F95-87BB-B356C468C8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3FF4-51A6-4E54-9F3C-1F8BC51FE576}" type="datetimeFigureOut">
              <a:rPr lang="pl-PL" smtClean="0"/>
              <a:t>16.04.2020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F0F2B9D-B16A-453F-A215-34EAE2AD0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7C47D78-B86C-40E6-B6F8-CCA18F4ED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3D75-EE30-4C7E-824E-350A239D61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69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pl.wikipedia.org/wiki/Dziennik_Ustaw" TargetMode="External"/><Relationship Id="rId7" Type="http://schemas.openxmlformats.org/officeDocument/2006/relationships/hyperlink" Target="http://pl.wikipedia.org/wiki/Cyberprzemoc#cite_note-6" TargetMode="External"/><Relationship Id="rId2" Type="http://schemas.openxmlformats.org/officeDocument/2006/relationships/hyperlink" Target="http://pl.wikipedia.org/wiki/Kodeks_karn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Cyberprzemoc#cite_note-5" TargetMode="External"/><Relationship Id="rId5" Type="http://schemas.openxmlformats.org/officeDocument/2006/relationships/hyperlink" Target="http://pl.wikipedia.org/wiki/Czyn_zabroniony" TargetMode="External"/><Relationship Id="rId4" Type="http://schemas.openxmlformats.org/officeDocument/2006/relationships/hyperlink" Target="http://pl.wikipedia.org/wiki/Stalking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/index.php?title=Poszkodowany&amp;action=edit&amp;redlink=1" TargetMode="External"/><Relationship Id="rId3" Type="http://schemas.openxmlformats.org/officeDocument/2006/relationships/hyperlink" Target="http://pl.wikipedia.org/wiki/Zniewaga" TargetMode="External"/><Relationship Id="rId7" Type="http://schemas.openxmlformats.org/officeDocument/2006/relationships/hyperlink" Target="http://pl.wikipedia.org/wiki/Pokrzywdzony" TargetMode="External"/><Relationship Id="rId2" Type="http://schemas.openxmlformats.org/officeDocument/2006/relationships/hyperlink" Target="http://pl.wikipedia.org/wiki/Pom%C3%B3wieni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/index.php?title=Utrudnianie_dost%C4%99pu_do_danych_informatycznych&amp;action=edit&amp;redlink=1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pl.wikipedia.org/w/index.php?title=Niszczenie_danych_informatycznych&amp;action=edit&amp;redlink=1" TargetMode="External"/><Relationship Id="rId10" Type="http://schemas.openxmlformats.org/officeDocument/2006/relationships/hyperlink" Target="http://pl.wikipedia.org/wiki/Post%C4%99powanie_cywilne" TargetMode="External"/><Relationship Id="rId4" Type="http://schemas.openxmlformats.org/officeDocument/2006/relationships/hyperlink" Target="http://pl.wikipedia.org/wiki/Gro%C5%BAba_karalna" TargetMode="External"/><Relationship Id="rId9" Type="http://schemas.openxmlformats.org/officeDocument/2006/relationships/hyperlink" Target="http://pl.wikipedia.org/wiki/Proces_cywiln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514E133-A5C1-4111-A4C4-EED65EA947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27350" y="3716339"/>
            <a:ext cx="6369050" cy="1470025"/>
          </a:xfrm>
        </p:spPr>
        <p:txBody>
          <a:bodyPr anchor="ctr"/>
          <a:lstStyle/>
          <a:p>
            <a:r>
              <a:rPr lang="pl-PL" altLang="pl-PL" sz="6600" b="1">
                <a:solidFill>
                  <a:srgbClr val="FF0000"/>
                </a:solidFill>
              </a:rPr>
              <a:t>Cyberprzemoc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67A0FA0-CCF9-4385-8B3C-35D7B94369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672264" y="5805489"/>
            <a:ext cx="2840037" cy="33813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r>
              <a:rPr lang="pl-PL" altLang="pl-PL" sz="2000"/>
              <a:t>psycholog</a:t>
            </a:r>
          </a:p>
          <a:p>
            <a:pPr>
              <a:lnSpc>
                <a:spcPct val="80000"/>
              </a:lnSpc>
            </a:pPr>
            <a:r>
              <a:rPr lang="pl-PL" altLang="pl-PL" sz="2000"/>
              <a:t>mgr Marta Iwaniuk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9472C7D4-DF11-4545-BAFE-2FD148BA5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404814"/>
            <a:ext cx="4537075" cy="339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1038184-6DAE-4CBC-BA95-6EC236A8C6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Skala problemu - statystyka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C61359B-2650-4F43-B02E-E36A02B01C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Podszywanie się w sieci pod dziecko</a:t>
            </a:r>
          </a:p>
          <a:p>
            <a:pPr>
              <a:buFontTx/>
              <a:buNone/>
            </a:pPr>
            <a:r>
              <a:rPr lang="pl-PL" altLang="pl-PL"/>
              <a:t>Jedna trzecia dzieci doświadczyła w sieci sytuacji, gdy ktoś się pod nie podszywał. Najczęściej robią to koledzy ze szkoły 56%, spoza 22%, dorośli 5% oraz znajomi z Internetu 6%.</a:t>
            </a:r>
          </a:p>
          <a:p>
            <a:pPr>
              <a:buFontTx/>
              <a:buNone/>
            </a:pPr>
            <a:endParaRPr lang="pl-PL" altLang="pl-PL">
              <a:solidFill>
                <a:srgbClr val="CC3300"/>
              </a:solidFill>
            </a:endParaRPr>
          </a:p>
          <a:p>
            <a:pPr>
              <a:buFontTx/>
              <a:buNone/>
            </a:pPr>
            <a:endParaRPr lang="pl-PL" altLang="pl-PL"/>
          </a:p>
        </p:txBody>
      </p:sp>
      <p:pic>
        <p:nvPicPr>
          <p:cNvPr id="8197" name="Picture 5">
            <a:extLst>
              <a:ext uri="{FF2B5EF4-FFF2-40B4-BE49-F238E27FC236}">
                <a16:creationId xmlns:a16="http://schemas.microsoft.com/office/drawing/2014/main" id="{136BC0C0-8C5A-408D-905B-5E0013EB8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4365625"/>
            <a:ext cx="2822575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>
            <a:extLst>
              <a:ext uri="{FF2B5EF4-FFF2-40B4-BE49-F238E27FC236}">
                <a16:creationId xmlns:a16="http://schemas.microsoft.com/office/drawing/2014/main" id="{39B1F364-D927-4121-9310-466D4EAE0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l-PL" altLang="pl-PL">
                <a:solidFill>
                  <a:schemeClr val="folHlink"/>
                </a:solidFill>
              </a:rPr>
              <a:t>Reakcje 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59D9642-B3B3-46D8-A301-494CF266BB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l-PL" altLang="pl-PL"/>
              <a:t>Negatywne, poczucie: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Zdenerwowania – 66%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Strachu – 5%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Przykrość – 14% </a:t>
            </a:r>
          </a:p>
        </p:txBody>
      </p:sp>
      <p:pic>
        <p:nvPicPr>
          <p:cNvPr id="9224" name="Picture 8">
            <a:extLst>
              <a:ext uri="{FF2B5EF4-FFF2-40B4-BE49-F238E27FC236}">
                <a16:creationId xmlns:a16="http://schemas.microsoft.com/office/drawing/2014/main" id="{A04341D7-04BD-4413-BAD9-40C9383E1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2997200"/>
            <a:ext cx="3402013" cy="254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770A38F-6458-4A4C-94FE-7AB174E0C8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algn="r"/>
            <a:r>
              <a:rPr lang="pl-PL" altLang="pl-PL" b="1">
                <a:solidFill>
                  <a:srgbClr val="FF0000"/>
                </a:solidFill>
              </a:rPr>
              <a:t>Odpowiedzialność karna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BC2E6FA-1ED3-41AA-A51A-C1BC27F3C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sz="2000"/>
              <a:t>W dniu 6 czerwca 2011 r. weszła w życie poprawka do ustawy - </a:t>
            </a:r>
            <a:r>
              <a:rPr lang="pl-PL" altLang="pl-PL" sz="2000">
                <a:hlinkClick r:id="rId2" tooltip="Kodeks karny"/>
              </a:rPr>
              <a:t>Kodeks karny</a:t>
            </a:r>
            <a:r>
              <a:rPr lang="pl-PL" altLang="pl-PL" sz="2000"/>
              <a:t>, opublikowana w </a:t>
            </a:r>
            <a:r>
              <a:rPr lang="pl-PL" altLang="pl-PL" sz="2000">
                <a:hlinkClick r:id="rId3" tooltip="Dziennik Ustaw"/>
              </a:rPr>
              <a:t>Dz. U.</a:t>
            </a:r>
            <a:r>
              <a:rPr lang="pl-PL" altLang="pl-PL" sz="2000"/>
              <a:t> z 2011 r. Nr 72, poz. 381, uznająca cyberprzemoc jak i </a:t>
            </a:r>
            <a:r>
              <a:rPr lang="pl-PL" altLang="pl-PL" sz="2000">
                <a:hlinkClick r:id="rId4" tooltip="Stalking"/>
              </a:rPr>
              <a:t>stalking</a:t>
            </a:r>
            <a:r>
              <a:rPr lang="pl-PL" altLang="pl-PL" sz="2000"/>
              <a:t> w Polsce za </a:t>
            </a:r>
            <a:r>
              <a:rPr lang="pl-PL" altLang="pl-PL" sz="2000">
                <a:hlinkClick r:id="rId5" tooltip="Czyn zabroniony"/>
              </a:rPr>
              <a:t>czyn zabroniony</a:t>
            </a:r>
            <a:r>
              <a:rPr lang="pl-PL" altLang="pl-PL" sz="2000"/>
              <a:t>. Obecnie czyn ten podlega karze na podstawie art. 190a </a:t>
            </a:r>
            <a:r>
              <a:rPr lang="pl-PL" altLang="pl-PL" sz="2000">
                <a:hlinkClick r:id="rId2" tooltip="Kodeks karny"/>
              </a:rPr>
              <a:t>K.k.</a:t>
            </a:r>
            <a:r>
              <a:rPr lang="pl-PL" altLang="pl-PL" sz="2000">
                <a:hlinkClick r:id="rId6"/>
              </a:rPr>
              <a:t>[5]</a:t>
            </a:r>
            <a:r>
              <a:rPr lang="pl-PL" altLang="pl-PL" sz="2000">
                <a:hlinkClick r:id="rId7"/>
              </a:rPr>
              <a:t>[6]</a:t>
            </a:r>
            <a:r>
              <a:rPr lang="pl-PL" altLang="pl-PL" sz="2000"/>
              <a:t>: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2000"/>
              <a:t>paragraf 1: Kto przez uporczywe nękanie innej osoby lub osoby jej najbliższej wzbudza u niej uzasadnione okolicznościami poczucie zagrożenia lub istotnie narusza jej prywatność, podlega karze pozbawienia wolności do lat 3.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2000"/>
              <a:t>paragraf 2: Tej samej karze podlega, kto, podszywając się pod inną osobę, wykorzystuje jej wizerunek lub inne jej dane osobowe w celu wyrządzenia jej szkody majątkowej lub osobistej.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2000"/>
              <a:t>paragraf 3: Jeżeli następstwem czynu określonego w § 1 lub 2 jest targnięcie się pokrzywdzonego na własne życie, sprawca podlega karze pozbawienia wolności od roku do lat 10.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l-PL" altLang="pl-PL" sz="2000"/>
              <a:t>paragraf 4: Ściganie przestępstwa określonego w § 1 lub 2 następuje na wniosek pokrzywdzonego.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l-PL" altLang="pl-PL" sz="2000"/>
          </a:p>
        </p:txBody>
      </p:sp>
      <p:pic>
        <p:nvPicPr>
          <p:cNvPr id="10245" name="Picture 5">
            <a:extLst>
              <a:ext uri="{FF2B5EF4-FFF2-40B4-BE49-F238E27FC236}">
                <a16:creationId xmlns:a16="http://schemas.microsoft.com/office/drawing/2014/main" id="{3CC42CC8-89BD-49F4-B032-9E9BBAF74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46039"/>
            <a:ext cx="15240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50ED15E-DBCE-45E9-9149-30BE4303D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altLang="pl-PL" b="1">
                <a:solidFill>
                  <a:srgbClr val="FF0000"/>
                </a:solidFill>
              </a:rPr>
              <a:t>Odpowiedzialność karna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B73D935-B160-471C-8435-226680B5C4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400"/>
              <a:t>Wprowadzenie art. 190a do Kodeksu karnego zakończyło w Polsce okres bezkarności osób posługujących się internetem w celach nękania innych osób. Niezależnie od tego uregulowania prawnego nadal pozostają karalne również m.in. </a:t>
            </a:r>
            <a:r>
              <a:rPr lang="pl-PL" altLang="pl-PL" sz="2400">
                <a:hlinkClick r:id="rId2" tooltip="Pomówienie"/>
              </a:rPr>
              <a:t>pomówienie</a:t>
            </a:r>
            <a:r>
              <a:rPr lang="pl-PL" altLang="pl-PL" sz="2400"/>
              <a:t>,</a:t>
            </a:r>
            <a:r>
              <a:rPr lang="pl-PL" altLang="pl-PL" sz="2400">
                <a:hlinkClick r:id="rId3" tooltip="Zniewaga"/>
              </a:rPr>
              <a:t>zniewaga</a:t>
            </a:r>
            <a:r>
              <a:rPr lang="pl-PL" altLang="pl-PL" sz="2400"/>
              <a:t>, </a:t>
            </a:r>
            <a:r>
              <a:rPr lang="pl-PL" altLang="pl-PL" sz="2400">
                <a:hlinkClick r:id="rId4" tooltip="Groźba karalna"/>
              </a:rPr>
              <a:t>groźba karalna</a:t>
            </a:r>
            <a:r>
              <a:rPr lang="pl-PL" altLang="pl-PL" sz="2400"/>
              <a:t>, </a:t>
            </a:r>
            <a:r>
              <a:rPr lang="pl-PL" altLang="pl-PL" sz="2400">
                <a:hlinkClick r:id="rId5" tooltip="Niszczenie danych informatycznych (strona nie istnieje)"/>
              </a:rPr>
              <a:t>niszczenie danych informatycznych</a:t>
            </a:r>
            <a:r>
              <a:rPr lang="pl-PL" altLang="pl-PL" sz="2400"/>
              <a:t> i </a:t>
            </a:r>
            <a:r>
              <a:rPr lang="pl-PL" altLang="pl-PL" sz="2400">
                <a:hlinkClick r:id="rId6" tooltip="Utrudnianie dostępu do danych informatycznych (strona nie istnieje)"/>
              </a:rPr>
              <a:t>utrudnianie dostępu do danych informatycznych</a:t>
            </a:r>
            <a:r>
              <a:rPr lang="pl-PL" altLang="pl-PL" sz="2400"/>
              <a:t>, które mogą być przejawami cyberprzemocy. Niezależnie od ochrony prawnokarnej </a:t>
            </a:r>
            <a:r>
              <a:rPr lang="pl-PL" altLang="pl-PL" sz="2400">
                <a:hlinkClick r:id="rId7" tooltip="Pokrzywdzony"/>
              </a:rPr>
              <a:t>pokrzywdzonego</a:t>
            </a:r>
            <a:r>
              <a:rPr lang="pl-PL" altLang="pl-PL" sz="2400"/>
              <a:t>, osoba taka może pozwać dodatkowo prześladowcę jako </a:t>
            </a:r>
            <a:r>
              <a:rPr lang="pl-PL" altLang="pl-PL" sz="2400">
                <a:hlinkClick r:id="rId8" tooltip="Poszkodowany (strona nie istnieje)"/>
              </a:rPr>
              <a:t>poszkodowany</a:t>
            </a:r>
            <a:r>
              <a:rPr lang="pl-PL" altLang="pl-PL" sz="2400"/>
              <a:t> w </a:t>
            </a:r>
            <a:r>
              <a:rPr lang="pl-PL" altLang="pl-PL" sz="2400">
                <a:hlinkClick r:id="rId9" tooltip="Proces cywilny"/>
              </a:rPr>
              <a:t>procesie cywilnym</a:t>
            </a:r>
            <a:r>
              <a:rPr lang="pl-PL" altLang="pl-PL" sz="2400"/>
              <a:t> o np. </a:t>
            </a:r>
            <a:r>
              <a:rPr lang="pl-PL" altLang="pl-PL" sz="2400">
                <a:hlinkClick r:id="rId10" tooltip="Postępowanie cywilne"/>
              </a:rPr>
              <a:t>naruszenie dóbr osobistych</a:t>
            </a:r>
            <a:r>
              <a:rPr lang="pl-PL" altLang="pl-PL" sz="2400"/>
              <a:t>. 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36F01801-2606-4E08-9CA7-A711B951B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0"/>
            <a:ext cx="1441450" cy="155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94ED6C-F228-4CCD-BA01-C03D4C0B55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1">
                <a:solidFill>
                  <a:srgbClr val="FF0000"/>
                </a:solidFill>
              </a:rPr>
              <a:t>Gdzie możemy uzyskać pomoc?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C8A9FDA-D01A-40CF-BC1D-F059AC6B1F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pl-PL" altLang="pl-PL" sz="1600"/>
          </a:p>
          <a:p>
            <a:pPr>
              <a:lnSpc>
                <a:spcPct val="80000"/>
              </a:lnSpc>
            </a:pPr>
            <a:r>
              <a:rPr lang="pl-PL" altLang="pl-PL" sz="1600" b="1"/>
              <a:t>TEL: 0800100100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sz="1600"/>
              <a:t> </a:t>
            </a:r>
            <a:endParaRPr lang="pl-PL" altLang="pl-PL" sz="1600" i="1" u="sng">
              <a:hlinkClick r:id="" action="ppaction://noaction"/>
            </a:endParaRPr>
          </a:p>
          <a:p>
            <a:pPr>
              <a:lnSpc>
                <a:spcPct val="80000"/>
              </a:lnSpc>
            </a:pPr>
            <a:r>
              <a:rPr lang="pl-PL" altLang="pl-PL" sz="1600" i="1" u="sng">
                <a:hlinkClick r:id="" action="ppaction://noaction"/>
              </a:rPr>
              <a:t>www.helpline.org.pl</a:t>
            </a:r>
            <a:endParaRPr lang="pl-PL" altLang="pl-PL" sz="1600" i="1" u="sng"/>
          </a:p>
          <a:p>
            <a:pPr>
              <a:lnSpc>
                <a:spcPct val="80000"/>
              </a:lnSpc>
              <a:buFontTx/>
              <a:buNone/>
            </a:pPr>
            <a:endParaRPr lang="pl-PL" altLang="pl-PL" sz="1600" i="1" u="sng">
              <a:hlinkClick r:id="" action="ppaction://noaction"/>
            </a:endParaRPr>
          </a:p>
          <a:p>
            <a:pPr>
              <a:lnSpc>
                <a:spcPct val="80000"/>
              </a:lnSpc>
            </a:pPr>
            <a:r>
              <a:rPr lang="pl-PL" altLang="pl-PL" sz="1600" i="1" u="sng">
                <a:hlinkClick r:id="" action="ppaction://noaction"/>
              </a:rPr>
              <a:t>www.dyżurnet.pl</a:t>
            </a:r>
            <a:endParaRPr lang="pl-PL" altLang="pl-PL" sz="1600" i="1" u="sng"/>
          </a:p>
          <a:p>
            <a:pPr>
              <a:lnSpc>
                <a:spcPct val="80000"/>
              </a:lnSpc>
              <a:buFontTx/>
              <a:buNone/>
            </a:pPr>
            <a:endParaRPr lang="pl-PL" altLang="pl-PL" sz="1600" i="1" u="sng"/>
          </a:p>
          <a:p>
            <a:pPr>
              <a:lnSpc>
                <a:spcPct val="80000"/>
              </a:lnSpc>
            </a:pPr>
            <a:r>
              <a:rPr lang="pl-PL" altLang="pl-PL" sz="1600" i="1" u="sng"/>
              <a:t>www.dzieckowsieci.pl</a:t>
            </a:r>
            <a:br>
              <a:rPr lang="pl-PL" altLang="pl-PL" sz="1600"/>
            </a:br>
            <a:endParaRPr lang="pl-PL" altLang="pl-PL" sz="1600"/>
          </a:p>
          <a:p>
            <a:pPr>
              <a:lnSpc>
                <a:spcPct val="80000"/>
              </a:lnSpc>
            </a:pPr>
            <a:r>
              <a:rPr lang="pl-PL" altLang="pl-PL" sz="1600"/>
              <a:t>Policja</a:t>
            </a:r>
          </a:p>
          <a:p>
            <a:pPr>
              <a:lnSpc>
                <a:spcPct val="80000"/>
              </a:lnSpc>
            </a:pPr>
            <a:endParaRPr lang="pl-PL" altLang="pl-PL" sz="1600"/>
          </a:p>
          <a:p>
            <a:pPr>
              <a:lnSpc>
                <a:spcPct val="80000"/>
              </a:lnSpc>
            </a:pPr>
            <a:r>
              <a:rPr lang="pl-PL" altLang="pl-PL" sz="1600"/>
              <a:t>Prokuratura</a:t>
            </a:r>
          </a:p>
          <a:p>
            <a:pPr>
              <a:lnSpc>
                <a:spcPct val="80000"/>
              </a:lnSpc>
            </a:pPr>
            <a:endParaRPr lang="pl-PL" altLang="pl-PL" sz="1600"/>
          </a:p>
          <a:p>
            <a:pPr>
              <a:lnSpc>
                <a:spcPct val="80000"/>
              </a:lnSpc>
            </a:pPr>
            <a:r>
              <a:rPr lang="pl-PL" altLang="pl-PL" sz="1600"/>
              <a:t>Szkoła</a:t>
            </a:r>
          </a:p>
          <a:p>
            <a:pPr>
              <a:lnSpc>
                <a:spcPct val="80000"/>
              </a:lnSpc>
            </a:pPr>
            <a:endParaRPr lang="pl-PL" altLang="pl-PL" sz="1600"/>
          </a:p>
          <a:p>
            <a:pPr>
              <a:lnSpc>
                <a:spcPct val="80000"/>
              </a:lnSpc>
            </a:pPr>
            <a:r>
              <a:rPr lang="pl-PL" altLang="pl-PL" sz="1600"/>
              <a:t>Pedagog / Psycholog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pl-PL" altLang="pl-PL" sz="1600">
                <a:solidFill>
                  <a:srgbClr val="FF0000"/>
                </a:solidFill>
              </a:rPr>
              <a:t>DZIĘKUJĘ ZA UWAGĘ</a:t>
            </a:r>
          </a:p>
        </p:txBody>
      </p:sp>
      <p:pic>
        <p:nvPicPr>
          <p:cNvPr id="15365" name="Picture 5">
            <a:extLst>
              <a:ext uri="{FF2B5EF4-FFF2-40B4-BE49-F238E27FC236}">
                <a16:creationId xmlns:a16="http://schemas.microsoft.com/office/drawing/2014/main" id="{9DABF1E2-B57D-4786-9EF0-2C110C134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2133600"/>
            <a:ext cx="3844925" cy="255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E6A873-005E-49E8-BF19-8FFAE3E79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altLang="pl-PL" dirty="0"/>
              <a:t>Prezentacja oparta na materiałach </a:t>
            </a:r>
          </a:p>
          <a:p>
            <a:pPr marL="0" indent="0" algn="ctr">
              <a:buNone/>
            </a:pPr>
            <a:r>
              <a:rPr lang="pl-PL" altLang="pl-PL" dirty="0"/>
              <a:t>dostępnych ogólnie na stronach www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09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B004D43-9F4E-4273-957B-CD5BF97B0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Czym jest cyberprzemoc</a:t>
            </a:r>
            <a:r>
              <a:rPr lang="pl-PL" altLang="pl-PL"/>
              <a:t>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E5646CB-78EC-42BF-A92A-079C3A7CCD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b="1"/>
              <a:t>   Cyberprzemoc to: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 b="1"/>
              <a:t>ośmieszanie,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 b="1"/>
              <a:t>nękanie,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 b="1"/>
              <a:t>poniżanie kogoś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 b="1"/>
              <a:t>szantażowanie przy użyciu Internetu lub telefonu komórkowego.</a:t>
            </a:r>
            <a:r>
              <a:rPr lang="pl-PL" altLang="pl-PL"/>
              <a:t> </a:t>
            </a:r>
          </a:p>
        </p:txBody>
      </p:sp>
      <p:pic>
        <p:nvPicPr>
          <p:cNvPr id="3077" name="Picture 5">
            <a:extLst>
              <a:ext uri="{FF2B5EF4-FFF2-40B4-BE49-F238E27FC236}">
                <a16:creationId xmlns:a16="http://schemas.microsoft.com/office/drawing/2014/main" id="{126B5596-3D8C-472D-85F0-56594EB1F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3814">
            <a:off x="7535864" y="148431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>
            <a:extLst>
              <a:ext uri="{FF2B5EF4-FFF2-40B4-BE49-F238E27FC236}">
                <a16:creationId xmlns:a16="http://schemas.microsoft.com/office/drawing/2014/main" id="{F6CAE9B5-EBAA-4A28-9BF4-BE71A3F38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4797426"/>
            <a:ext cx="250507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07DE64D-9315-444A-8397-497B678DC8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126" y="333375"/>
            <a:ext cx="9864725" cy="1498600"/>
          </a:xfrm>
        </p:spPr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Formy cyberprzemocy: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1CA6988-3619-4B5B-9DC0-4DE586EE2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Rozsyłanie kompromitujących materiałów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Włamania na konta pocztowe konta komunikatorów w celu rozsyłania kompromitujących wiadomości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Dalsze rozsyłanie otrzymanych danych </a:t>
            </a:r>
            <a:br>
              <a:rPr lang="pl-PL" altLang="pl-PL"/>
            </a:br>
            <a:r>
              <a:rPr lang="pl-PL" altLang="pl-PL"/>
              <a:t>i wiadomości jako zapisu rozmowy, </a:t>
            </a:r>
            <a:br>
              <a:rPr lang="pl-PL" altLang="pl-PL"/>
            </a:br>
            <a:r>
              <a:rPr lang="pl-PL" altLang="pl-PL"/>
              <a:t>czy kopii e-mail 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Tworzenie kompromitujących i ośmieszających stron internetowych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1B188C1-52E4-4BCF-920B-606A85FA1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Skala problemu - statystyka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D350FA4-1C00-4F0D-B4D8-80835B618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Przemoc werbalna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 (przemoc słowna)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Około 52% nastolatków miało do czynienia </a:t>
            </a:r>
            <a:br>
              <a:rPr lang="pl-PL" altLang="pl-PL"/>
            </a:br>
            <a:r>
              <a:rPr lang="pl-PL" altLang="pl-PL"/>
              <a:t>z przemocą werbalną za pośrednictwem Internetu lub telefonii komórkowej.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Z tego blisko 50% doświadczyło wulgarnego wyzywania, około 20% poniżania ośmieszania </a:t>
            </a:r>
            <a:br>
              <a:rPr lang="pl-PL" altLang="pl-PL"/>
            </a:br>
            <a:r>
              <a:rPr lang="pl-PL" altLang="pl-PL"/>
              <a:t>i upokarzania, co szóste dziecko straszenia </a:t>
            </a:r>
            <a:br>
              <a:rPr lang="pl-PL" altLang="pl-PL"/>
            </a:br>
            <a:r>
              <a:rPr lang="pl-PL" altLang="pl-PL"/>
              <a:t>i szantażowania.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>
              <a:solidFill>
                <a:srgbClr val="CC3300"/>
              </a:solidFill>
            </a:endParaRPr>
          </a:p>
        </p:txBody>
      </p:sp>
      <p:pic>
        <p:nvPicPr>
          <p:cNvPr id="5125" name="Picture 5">
            <a:extLst>
              <a:ext uri="{FF2B5EF4-FFF2-40B4-BE49-F238E27FC236}">
                <a16:creationId xmlns:a16="http://schemas.microsoft.com/office/drawing/2014/main" id="{41B66ED7-2558-4C7C-A2E7-6C508EEBD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3" y="1196976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662C12F-1BE2-48E7-9A28-892341D56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>
                <a:solidFill>
                  <a:schemeClr val="folHlink"/>
                </a:solidFill>
              </a:rPr>
              <a:t>Reakcje 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0AB4A1A-B152-4252-A246-45C90E410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/>
              <a:t>Negatywne, poczucie: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Zdenerwowania – 59%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Strachu – 18%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Wstydu – 13% 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 b="1">
                <a:solidFill>
                  <a:schemeClr val="folHlink"/>
                </a:solidFill>
              </a:rPr>
              <a:t>Tylko co dziesiąte dziecko</a:t>
            </a:r>
            <a:r>
              <a:rPr lang="pl-PL" altLang="pl-PL"/>
              <a:t> informuje dorosłego o takich sytuacjach (rodzic, nauczyciel)</a:t>
            </a: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72937FE1-150D-46F5-8FDF-C2F7C3D51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700213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6EB6E79-E763-44D7-BDF9-EB7D869C0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Skala problemu - statystyka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8D490FA-F143-4CA2-8A12-1F8A4C540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Rejestrowanie filmów i zdjęć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 (wbrew woli dziecka)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Około 57% dzieci wskazuje, że przynajmniej raz było obiektem zdjęć lub filmów wykonanych wbrew jego woli.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Zaledwie 18% wskazuje na jednorazowość takich sytuacji.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 Autorami najczęściej są koledzy ze szkoły (87%), czy spoza (30%).</a:t>
            </a:r>
          </a:p>
        </p:txBody>
      </p:sp>
      <p:pic>
        <p:nvPicPr>
          <p:cNvPr id="6149" name="Picture 5">
            <a:extLst>
              <a:ext uri="{FF2B5EF4-FFF2-40B4-BE49-F238E27FC236}">
                <a16:creationId xmlns:a16="http://schemas.microsoft.com/office/drawing/2014/main" id="{ABFCC7CE-C976-4382-AD56-A19B2A1C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268414"/>
            <a:ext cx="3143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6">
            <a:extLst>
              <a:ext uri="{FF2B5EF4-FFF2-40B4-BE49-F238E27FC236}">
                <a16:creationId xmlns:a16="http://schemas.microsoft.com/office/drawing/2014/main" id="{E8BF49E5-329E-45BB-B6B9-EBD96F6A7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l-PL" altLang="pl-PL">
                <a:solidFill>
                  <a:schemeClr val="folHlink"/>
                </a:solidFill>
              </a:rPr>
              <a:t>Reakcje 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752CE610-98C6-45AE-A47E-37734DDAD7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Clr>
                <a:srgbClr val="99FF66"/>
              </a:buClr>
              <a:buFont typeface="Wingdings" panose="05000000000000000000" pitchFamily="2" charset="2"/>
              <a:buNone/>
            </a:pPr>
            <a:r>
              <a:rPr lang="pl-PL" altLang="pl-PL"/>
              <a:t>Motyw umieszczania kompromitujących informacji, czy materiałów to: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Złośliwość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Popisywanie się przed innymi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Ośmieszenie bohatera materiału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 b="1">
                <a:solidFill>
                  <a:schemeClr val="folHlink"/>
                </a:solidFill>
              </a:rPr>
              <a:t>Tylko jedna czwarta dzieci</a:t>
            </a:r>
            <a:r>
              <a:rPr lang="pl-PL" altLang="pl-PL"/>
              <a:t> informuje</a:t>
            </a:r>
            <a:br>
              <a:rPr lang="pl-PL" altLang="pl-PL"/>
            </a:br>
            <a:r>
              <a:rPr lang="pl-PL" altLang="pl-PL"/>
              <a:t>o takich sytuacjach rówieśników lub własnego rodzica (6%)</a:t>
            </a:r>
          </a:p>
        </p:txBody>
      </p:sp>
      <p:pic>
        <p:nvPicPr>
          <p:cNvPr id="13321" name="Picture 9">
            <a:extLst>
              <a:ext uri="{FF2B5EF4-FFF2-40B4-BE49-F238E27FC236}">
                <a16:creationId xmlns:a16="http://schemas.microsoft.com/office/drawing/2014/main" id="{905D9E5F-040F-4445-B942-8AD13B931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220503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37901E5-3C97-4D16-B817-9A05DD4442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r>
              <a:rPr lang="pl-PL" altLang="pl-PL" b="1">
                <a:solidFill>
                  <a:srgbClr val="FF0000"/>
                </a:solidFill>
              </a:rPr>
              <a:t>Skala problemu - statystyka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8409873-EFCB-4765-8ADE-E7CD9AE34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>
                <a:solidFill>
                  <a:srgbClr val="CC3300"/>
                </a:solidFill>
              </a:rPr>
              <a:t>Publikacja w sieci filmów i informacji ośmieszających dziecko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Zalewie 14% dzieci zgłasza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 przypadki publikacji w sieci kompromitujących </a:t>
            </a:r>
            <a:br>
              <a:rPr lang="pl-PL" altLang="pl-PL"/>
            </a:br>
            <a:r>
              <a:rPr lang="pl-PL" altLang="pl-PL"/>
              <a:t>ich materiałów.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/>
              <a:t>Sprawcami są najczęściej rówieśnicy  ze szkoły 57% lub spoza niej 43%, znacznie rzadziej dorośli 10%.</a:t>
            </a:r>
          </a:p>
        </p:txBody>
      </p:sp>
      <p:pic>
        <p:nvPicPr>
          <p:cNvPr id="7173" name="Picture 5">
            <a:extLst>
              <a:ext uri="{FF2B5EF4-FFF2-40B4-BE49-F238E27FC236}">
                <a16:creationId xmlns:a16="http://schemas.microsoft.com/office/drawing/2014/main" id="{B1DA14D8-4201-4FD2-8E64-D5780AF75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1" y="2349500"/>
            <a:ext cx="2886075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>
            <a:extLst>
              <a:ext uri="{FF2B5EF4-FFF2-40B4-BE49-F238E27FC236}">
                <a16:creationId xmlns:a16="http://schemas.microsoft.com/office/drawing/2014/main" id="{01944C80-7D68-4CC0-A945-4825AEDEBA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l-PL" altLang="pl-PL">
                <a:solidFill>
                  <a:schemeClr val="folHlink"/>
                </a:solidFill>
              </a:rPr>
              <a:t>Reakcje 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AD4225C-22ED-426F-A993-4F76D4BCF3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92313" y="1628776"/>
            <a:ext cx="8229600" cy="452596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pl-PL" altLang="pl-PL"/>
              <a:t>Negatywne, poczucie: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Zdenerwowania – 66%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Strachu – 12%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/>
              <a:t>Wstydu – 33% </a:t>
            </a:r>
          </a:p>
          <a:p>
            <a:pPr>
              <a:buClr>
                <a:srgbClr val="99FF66"/>
              </a:buClr>
              <a:buFont typeface="Wingdings" panose="05000000000000000000" pitchFamily="2" charset="2"/>
              <a:buChar char="ü"/>
            </a:pPr>
            <a:r>
              <a:rPr lang="pl-PL" altLang="pl-PL" b="1">
                <a:solidFill>
                  <a:schemeClr val="folHlink"/>
                </a:solidFill>
              </a:rPr>
              <a:t>Tylko co czwarte dziecko</a:t>
            </a:r>
            <a:r>
              <a:rPr lang="pl-PL" altLang="pl-PL"/>
              <a:t> </a:t>
            </a:r>
            <a:r>
              <a:rPr lang="pl-PL" altLang="pl-PL" b="1"/>
              <a:t>nie informuje</a:t>
            </a:r>
            <a:r>
              <a:rPr lang="pl-PL" altLang="pl-PL"/>
              <a:t> dorosłego o takich sytuacjach.</a:t>
            </a:r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id="{5FABF2ED-3A3E-40B3-88B1-B1AFDD5BB7F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C06C473F-D5E3-404D-917A-DC40488FDA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24DA6819-A027-477E-BA65-28B8BE3E2E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49" name="AutoShape 13">
            <a:extLst>
              <a:ext uri="{FF2B5EF4-FFF2-40B4-BE49-F238E27FC236}">
                <a16:creationId xmlns:a16="http://schemas.microsoft.com/office/drawing/2014/main" id="{47930D66-9476-4912-A9A9-8A1BB0559A7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51" name="AutoShape 15">
            <a:extLst>
              <a:ext uri="{FF2B5EF4-FFF2-40B4-BE49-F238E27FC236}">
                <a16:creationId xmlns:a16="http://schemas.microsoft.com/office/drawing/2014/main" id="{6DEE4D86-087F-4AC5-AEAC-BF6404F633A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353" name="AutoShape 17">
            <a:extLst>
              <a:ext uri="{FF2B5EF4-FFF2-40B4-BE49-F238E27FC236}">
                <a16:creationId xmlns:a16="http://schemas.microsoft.com/office/drawing/2014/main" id="{8CC2E8F1-68AF-4BF5-9477-AC069489386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pic>
        <p:nvPicPr>
          <p:cNvPr id="14355" name="Picture 19">
            <a:extLst>
              <a:ext uri="{FF2B5EF4-FFF2-40B4-BE49-F238E27FC236}">
                <a16:creationId xmlns:a16="http://schemas.microsoft.com/office/drawing/2014/main" id="{D23194CE-AB8A-436B-8448-B98BE4AE28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6" y="1557338"/>
            <a:ext cx="3382963" cy="225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685</Words>
  <Application>Microsoft Office PowerPoint</Application>
  <PresentationFormat>Panoramiczny</PresentationFormat>
  <Paragraphs>84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Motyw pakietu Office</vt:lpstr>
      <vt:lpstr>Cyberprzemoc</vt:lpstr>
      <vt:lpstr>Czym jest cyberprzemoc?</vt:lpstr>
      <vt:lpstr>Formy cyberprzemocy:</vt:lpstr>
      <vt:lpstr>Skala problemu - statystyka</vt:lpstr>
      <vt:lpstr>Reakcje </vt:lpstr>
      <vt:lpstr>Skala problemu - statystyka</vt:lpstr>
      <vt:lpstr>Reakcje </vt:lpstr>
      <vt:lpstr>Skala problemu - statystyka</vt:lpstr>
      <vt:lpstr>Reakcje </vt:lpstr>
      <vt:lpstr>Skala problemu - statystyka</vt:lpstr>
      <vt:lpstr>Reakcje </vt:lpstr>
      <vt:lpstr>Odpowiedzialność karna</vt:lpstr>
      <vt:lpstr>Odpowiedzialność karna</vt:lpstr>
      <vt:lpstr>Gdzie możemy uzyskać pomoc?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</dc:creator>
  <cp:lastModifiedBy>Mart A</cp:lastModifiedBy>
  <cp:revision>2</cp:revision>
  <dcterms:created xsi:type="dcterms:W3CDTF">2019-02-13T12:11:55Z</dcterms:created>
  <dcterms:modified xsi:type="dcterms:W3CDTF">2020-04-16T13:17:25Z</dcterms:modified>
</cp:coreProperties>
</file>