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56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8178F8"/>
    <a:srgbClr val="E0A8D5"/>
    <a:srgbClr val="EBD84F"/>
    <a:srgbClr val="FCF97F"/>
    <a:srgbClr val="4AC9E2"/>
    <a:srgbClr val="90C226"/>
    <a:srgbClr val="729D50"/>
    <a:srgbClr val="C00000"/>
    <a:srgbClr val="D0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pixabay.com/en/cartoon-icon-light-bulb-symbol-1294877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gemaluch.pl/index.php?option=com_content&amp;view=article&amp;id=1796:etapy-rozwoju-mowy-dziecka&amp;catid=231:logopeda&amp;Itemid=38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pl/my%C5%9Bli-%C5%9Bwiat%C5%82o-%C5%BCar%C3%B3wka-idea-blask-306208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9068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132357&amp;picture=child-thinkin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perbelfrzy.edu.pl/category/gry-edukacyjne/czytanie/" TargetMode="Externa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805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545952F-CC80-460A-BDB0-A66D96F8B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367" y="2605849"/>
            <a:ext cx="7766936" cy="1646302"/>
          </a:xfrm>
        </p:spPr>
        <p:txBody>
          <a:bodyPr/>
          <a:lstStyle/>
          <a:p>
            <a:r>
              <a:rPr lang="pl-PL" dirty="0"/>
              <a:t>LOGOPEDIA- </a:t>
            </a:r>
            <a:br>
              <a:rPr lang="pl-PL" dirty="0"/>
            </a:br>
            <a:r>
              <a:rPr lang="pl-PL" dirty="0"/>
              <a:t>komu i kiedy potrzebna?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6AC0E0FE-E05A-4E34-B51A-1591B02DA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367" y="4220867"/>
            <a:ext cx="7766936" cy="1096899"/>
          </a:xfrm>
        </p:spPr>
        <p:txBody>
          <a:bodyPr/>
          <a:lstStyle/>
          <a:p>
            <a:r>
              <a:rPr lang="pl-PL" dirty="0"/>
              <a:t>Karolina </a:t>
            </a:r>
            <a:r>
              <a:rPr lang="pl-PL" dirty="0" err="1"/>
              <a:t>Mielęcka-Lis</a:t>
            </a:r>
            <a:r>
              <a:rPr lang="pl-PL" dirty="0"/>
              <a:t> (pedagog, logopeda, spec. </a:t>
            </a:r>
            <a:r>
              <a:rPr lang="pl-PL" dirty="0" err="1"/>
              <a:t>neurologopeda</a:t>
            </a:r>
            <a:r>
              <a:rPr lang="pl-PL" dirty="0"/>
              <a:t>) </a:t>
            </a:r>
          </a:p>
        </p:txBody>
      </p:sp>
      <p:pic>
        <p:nvPicPr>
          <p:cNvPr id="3074" name="Picture 2" descr="Ipoh Echo | Speech and Language Disorder">
            <a:extLst>
              <a:ext uri="{FF2B5EF4-FFF2-40B4-BE49-F238E27FC236}">
                <a16:creationId xmlns:a16="http://schemas.microsoft.com/office/drawing/2014/main" id="{E49C0740-C1C4-4864-9962-BC60F143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15766"/>
            <a:ext cx="2711917" cy="2711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401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94AA41-7C4E-4D91-911B-BEE642EB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>
                <a:solidFill>
                  <a:schemeClr val="bg1"/>
                </a:solidFill>
              </a:rPr>
              <a:t>Terapia logopedyczna jest jak maraton a nie sprint…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96D47C-9486-4EB2-BBD6-7A72764D5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Poprawa rzadko jest natychmiastowa, najczęściej proces jest mozolny</a:t>
            </a:r>
          </a:p>
          <a:p>
            <a:r>
              <a:rPr lang="pl-PL" sz="2400" dirty="0">
                <a:solidFill>
                  <a:schemeClr val="bg1"/>
                </a:solidFill>
              </a:rPr>
              <a:t>Postępy uzależnione są od czasu, zaangażowania</a:t>
            </a:r>
          </a:p>
          <a:p>
            <a:r>
              <a:rPr lang="pl-PL" sz="2400" dirty="0">
                <a:solidFill>
                  <a:schemeClr val="bg1"/>
                </a:solidFill>
              </a:rPr>
              <a:t>Wymaga konsekwencji, nakładu pracy zarówno ze strony terapeuty jak i rodzica</a:t>
            </a:r>
          </a:p>
        </p:txBody>
      </p:sp>
      <p:pic>
        <p:nvPicPr>
          <p:cNvPr id="2050" name="Picture 2" descr="Znalezione obrazy dla zapytania maraton clipart">
            <a:extLst>
              <a:ext uri="{FF2B5EF4-FFF2-40B4-BE49-F238E27FC236}">
                <a16:creationId xmlns:a16="http://schemas.microsoft.com/office/drawing/2014/main" id="{C4D4136B-D00C-4AA0-83D6-776A53A3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511082"/>
            <a:ext cx="5143500" cy="38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4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4DA0A-7775-4BD3-B601-72AC449B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55" y="609600"/>
            <a:ext cx="7868991" cy="1320800"/>
          </a:xfrm>
        </p:spPr>
        <p:txBody>
          <a:bodyPr>
            <a:normAutofit fontScale="90000"/>
          </a:bodyPr>
          <a:lstStyle/>
          <a:p>
            <a:r>
              <a:rPr lang="pl-PL" dirty="0"/>
              <a:t>MITY logopedyczne…</a:t>
            </a:r>
            <a:br>
              <a:rPr lang="pl-PL" dirty="0"/>
            </a:br>
            <a:r>
              <a:rPr lang="pl-PL" sz="2700" dirty="0"/>
              <a:t>czyli niebezpieczne przeświadczenia dorosłych </a:t>
            </a:r>
            <a:br>
              <a:rPr lang="pl-PL" sz="3100" dirty="0"/>
            </a:br>
            <a:endParaRPr lang="pl-PL" dirty="0"/>
          </a:p>
        </p:txBody>
      </p:sp>
      <p:pic>
        <p:nvPicPr>
          <p:cNvPr id="1028" name="Picture 4" descr="Language Skills in Children: Development, Definition ...">
            <a:extLst>
              <a:ext uri="{FF2B5EF4-FFF2-40B4-BE49-F238E27FC236}">
                <a16:creationId xmlns:a16="http://schemas.microsoft.com/office/drawing/2014/main" id="{18EB19B3-7745-4DA9-B6EF-CEAE3BA6F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8" t="11046" b="20013"/>
          <a:stretch/>
        </p:blipFill>
        <p:spPr bwMode="auto">
          <a:xfrm>
            <a:off x="6096000" y="1555982"/>
            <a:ext cx="2936384" cy="364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35212C0E-BAC4-4092-92C2-F748BE0520BE}"/>
              </a:ext>
            </a:extLst>
          </p:cNvPr>
          <p:cNvGrpSpPr/>
          <p:nvPr/>
        </p:nvGrpSpPr>
        <p:grpSpPr>
          <a:xfrm>
            <a:off x="7980966" y="57011"/>
            <a:ext cx="4183018" cy="1815401"/>
            <a:chOff x="7980966" y="57011"/>
            <a:chExt cx="4183018" cy="1815401"/>
          </a:xfrm>
        </p:grpSpPr>
        <p:pic>
          <p:nvPicPr>
            <p:cNvPr id="11" name="Symbol zastępczy zawartości 4">
              <a:extLst>
                <a:ext uri="{FF2B5EF4-FFF2-40B4-BE49-F238E27FC236}">
                  <a16:creationId xmlns:a16="http://schemas.microsoft.com/office/drawing/2014/main" id="{3BE75DE6-7D65-4641-9C9D-6380C162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1973322">
              <a:off x="7980966" y="57011"/>
              <a:ext cx="1261858" cy="1332167"/>
            </a:xfrm>
            <a:prstGeom prst="rect">
              <a:avLst/>
            </a:prstGeom>
          </p:spPr>
        </p:pic>
        <p:pic>
          <p:nvPicPr>
            <p:cNvPr id="1026" name="Picture 2" descr="Cindy deRosier: My Creative Life: Our Secret Life as ...">
              <a:extLst>
                <a:ext uri="{FF2B5EF4-FFF2-40B4-BE49-F238E27FC236}">
                  <a16:creationId xmlns:a16="http://schemas.microsoft.com/office/drawing/2014/main" id="{1516D844-B8DE-4F73-AADF-6479D498B2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t="28577" r="5556" b="29063"/>
            <a:stretch/>
          </p:blipFill>
          <p:spPr bwMode="auto">
            <a:xfrm rot="229453">
              <a:off x="8320833" y="903977"/>
              <a:ext cx="3843151" cy="9684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48AA4135-66FD-4B44-8559-0F967C5F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26" y="1792317"/>
            <a:ext cx="9432582" cy="472797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Logopeda zajmuje się tylko wadami wymowy;</a:t>
            </a:r>
          </a:p>
          <a:p>
            <a:r>
              <a:rPr lang="pl-PL" dirty="0"/>
              <a:t>Logopeda pracuje z dziećmi powyżej 3-ciego roku życia;</a:t>
            </a:r>
          </a:p>
          <a:p>
            <a:r>
              <a:rPr lang="pl-PL" dirty="0"/>
              <a:t>To chłopak więc ma jeszcze czas;</a:t>
            </a:r>
          </a:p>
          <a:p>
            <a:r>
              <a:rPr lang="pl-PL" dirty="0"/>
              <a:t>On/ona sepleni, ale przecież wyrośnie z tego;</a:t>
            </a:r>
          </a:p>
          <a:p>
            <a:r>
              <a:rPr lang="pl-PL" dirty="0"/>
              <a:t>Nie mówi, ale wszystko rozumie;</a:t>
            </a:r>
          </a:p>
          <a:p>
            <a:r>
              <a:rPr lang="pl-PL" dirty="0"/>
              <a:t>Dzięki bajkom uczy się mówić;</a:t>
            </a:r>
          </a:p>
          <a:p>
            <a:r>
              <a:rPr lang="pl-PL" dirty="0"/>
              <a:t>On/ona nie mówi bo jest leniwy/uparty;</a:t>
            </a:r>
          </a:p>
          <a:p>
            <a:r>
              <a:rPr lang="pl-PL" dirty="0"/>
              <a:t>U nas w rodzinie wszyscy późno zaczynali mówić;</a:t>
            </a:r>
          </a:p>
          <a:p>
            <a:r>
              <a:rPr lang="pl-PL" dirty="0"/>
              <a:t>Pójdzie do przedszkola to zacznie mówić;</a:t>
            </a:r>
          </a:p>
          <a:p>
            <a:r>
              <a:rPr lang="pl-PL" dirty="0"/>
              <a:t>Wędzidełko z czasem się rozciągnie;</a:t>
            </a:r>
          </a:p>
          <a:p>
            <a:r>
              <a:rPr lang="pl-PL" dirty="0"/>
              <a:t>Jest taki/taka zdolny/a; je i rysuje dwoma rękami;</a:t>
            </a:r>
          </a:p>
          <a:p>
            <a:r>
              <a:rPr lang="pl-PL" dirty="0"/>
              <a:t>Ja też ssałam długo smoczek i mówię ładnie; </a:t>
            </a:r>
          </a:p>
          <a:p>
            <a:r>
              <a:rPr lang="pl-PL" dirty="0"/>
              <a:t>AAC spowoduje że w ogóle nie będzie mówić;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6384C0A-4D06-4A3E-A1F2-095D62303CF5}"/>
              </a:ext>
            </a:extLst>
          </p:cNvPr>
          <p:cNvSpPr txBox="1"/>
          <p:nvPr/>
        </p:nvSpPr>
        <p:spPr>
          <a:xfrm rot="21212032">
            <a:off x="6888051" y="4858506"/>
            <a:ext cx="4288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solidFill>
                  <a:srgbClr val="FF0000"/>
                </a:solidFill>
              </a:rPr>
              <a:t>Nie próbuj szukać wytłumaczenia! Skonsultuj swoje obawy ze specjalistą. Odpowiednio wczesna terapia jest skuteczniejsza, zapobiega eskalacji problemu.</a:t>
            </a:r>
          </a:p>
        </p:txBody>
      </p:sp>
    </p:spTree>
    <p:extLst>
      <p:ext uri="{BB962C8B-B14F-4D97-AF65-F5344CB8AC3E}">
        <p14:creationId xmlns:p14="http://schemas.microsoft.com/office/powerpoint/2010/main" val="1550837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ol clipart smiles - Pencil and in color cool clipart smiles">
            <a:extLst>
              <a:ext uri="{FF2B5EF4-FFF2-40B4-BE49-F238E27FC236}">
                <a16:creationId xmlns:a16="http://schemas.microsoft.com/office/drawing/2014/main" id="{7AD5E386-A51A-45DC-BB95-ED156E4F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54" y="203548"/>
            <a:ext cx="1980846" cy="1947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B7AE3F-0072-4AC9-9D38-CDF139D4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97" y="2193339"/>
            <a:ext cx="4796187" cy="1320800"/>
          </a:xfrm>
        </p:spPr>
        <p:txBody>
          <a:bodyPr>
            <a:normAutofit/>
          </a:bodyPr>
          <a:lstStyle/>
          <a:p>
            <a:r>
              <a:rPr lang="pl-PL" sz="4000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35E0C0-0A86-4CD4-90A3-D926EAF6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247725" cy="26123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19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2D2686-B08A-4D9F-BD4E-0B09BCF4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67" y="338929"/>
            <a:ext cx="8244452" cy="791053"/>
          </a:xfrm>
        </p:spPr>
        <p:txBody>
          <a:bodyPr>
            <a:normAutofit/>
          </a:bodyPr>
          <a:lstStyle/>
          <a:p>
            <a:r>
              <a:rPr lang="pl-PL" sz="4400" dirty="0"/>
              <a:t>Rozwój słownictwa dziecka</a:t>
            </a:r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B20B06C1-A22D-48D6-93CA-CFAE2F57DEF1}"/>
              </a:ext>
            </a:extLst>
          </p:cNvPr>
          <p:cNvGrpSpPr/>
          <p:nvPr/>
        </p:nvGrpSpPr>
        <p:grpSpPr>
          <a:xfrm>
            <a:off x="541305" y="2322852"/>
            <a:ext cx="10031889" cy="3195545"/>
            <a:chOff x="577229" y="2951022"/>
            <a:chExt cx="10031889" cy="3195545"/>
          </a:xfrm>
        </p:grpSpPr>
        <p:sp>
          <p:nvSpPr>
            <p:cNvPr id="6" name="Strzałka: w prawo 5">
              <a:extLst>
                <a:ext uri="{FF2B5EF4-FFF2-40B4-BE49-F238E27FC236}">
                  <a16:creationId xmlns:a16="http://schemas.microsoft.com/office/drawing/2014/main" id="{AD7B724F-7E5F-4D53-84DC-CFFB980C1496}"/>
                </a:ext>
              </a:extLst>
            </p:cNvPr>
            <p:cNvSpPr/>
            <p:nvPr/>
          </p:nvSpPr>
          <p:spPr>
            <a:xfrm>
              <a:off x="1737208" y="2951022"/>
              <a:ext cx="8871910" cy="2490744"/>
            </a:xfrm>
            <a:prstGeom prst="rightArrow">
              <a:avLst/>
            </a:prstGeom>
            <a:solidFill>
              <a:srgbClr val="0070C0">
                <a:alpha val="69804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perspectiveHeroicExtremeRightFacing"/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FB783F42-9837-4F2E-893B-2EAAF31B5B35}"/>
                </a:ext>
              </a:extLst>
            </p:cNvPr>
            <p:cNvSpPr txBox="1"/>
            <p:nvPr/>
          </p:nvSpPr>
          <p:spPr>
            <a:xfrm rot="20889875">
              <a:off x="3065043" y="5254015"/>
              <a:ext cx="312766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800" dirty="0"/>
                <a:t>WIEK DZIECKA </a:t>
              </a:r>
              <a:r>
                <a:rPr lang="pl-PL" sz="2400" dirty="0"/>
                <a:t>(LATA ŻYCIA)</a:t>
              </a:r>
              <a:endParaRPr lang="pl-PL" sz="2800" dirty="0"/>
            </a:p>
          </p:txBody>
        </p: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E25A8700-6C58-46ED-9105-B9005773359A}"/>
                </a:ext>
              </a:extLst>
            </p:cNvPr>
            <p:cNvCxnSpPr>
              <a:cxnSpLocks/>
            </p:cNvCxnSpPr>
            <p:nvPr/>
          </p:nvCxnSpPr>
          <p:spPr>
            <a:xfrm>
              <a:off x="1268056" y="4015740"/>
              <a:ext cx="317138" cy="1753820"/>
            </a:xfrm>
            <a:prstGeom prst="line">
              <a:avLst/>
            </a:prstGeom>
            <a:ln w="28575">
              <a:solidFill>
                <a:srgbClr val="06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6C1D6D46-3353-4718-BB62-41C462759178}"/>
                </a:ext>
              </a:extLst>
            </p:cNvPr>
            <p:cNvCxnSpPr>
              <a:cxnSpLocks/>
            </p:cNvCxnSpPr>
            <p:nvPr/>
          </p:nvCxnSpPr>
          <p:spPr>
            <a:xfrm>
              <a:off x="2157664" y="3917950"/>
              <a:ext cx="323843" cy="1667510"/>
            </a:xfrm>
            <a:prstGeom prst="line">
              <a:avLst/>
            </a:prstGeom>
            <a:ln w="28575">
              <a:solidFill>
                <a:srgbClr val="06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6E0996D-06C3-44AC-A1C4-D67FF750B409}"/>
                </a:ext>
              </a:extLst>
            </p:cNvPr>
            <p:cNvCxnSpPr>
              <a:cxnSpLocks/>
            </p:cNvCxnSpPr>
            <p:nvPr/>
          </p:nvCxnSpPr>
          <p:spPr>
            <a:xfrm>
              <a:off x="3053977" y="3841873"/>
              <a:ext cx="290458" cy="1545467"/>
            </a:xfrm>
            <a:prstGeom prst="line">
              <a:avLst/>
            </a:prstGeom>
            <a:ln w="28575">
              <a:solidFill>
                <a:srgbClr val="06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A41354F0-8CCC-408F-A523-D60E6EF0AF2E}"/>
                </a:ext>
              </a:extLst>
            </p:cNvPr>
            <p:cNvCxnSpPr>
              <a:cxnSpLocks/>
            </p:cNvCxnSpPr>
            <p:nvPr/>
          </p:nvCxnSpPr>
          <p:spPr>
            <a:xfrm>
              <a:off x="4191969" y="3741420"/>
              <a:ext cx="288147" cy="1426742"/>
            </a:xfrm>
            <a:prstGeom prst="line">
              <a:avLst/>
            </a:prstGeom>
            <a:ln w="28575">
              <a:solidFill>
                <a:srgbClr val="06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3B5DB410-97DB-4CAD-BDE5-71D8A3851927}"/>
                </a:ext>
              </a:extLst>
            </p:cNvPr>
            <p:cNvCxnSpPr>
              <a:cxnSpLocks/>
            </p:cNvCxnSpPr>
            <p:nvPr/>
          </p:nvCxnSpPr>
          <p:spPr>
            <a:xfrm>
              <a:off x="5327650" y="3651250"/>
              <a:ext cx="219815" cy="1273464"/>
            </a:xfrm>
            <a:prstGeom prst="line">
              <a:avLst/>
            </a:prstGeom>
            <a:ln w="28575">
              <a:solidFill>
                <a:srgbClr val="06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59298CA4-85F4-45DA-88FA-BFAB48783434}"/>
                </a:ext>
              </a:extLst>
            </p:cNvPr>
            <p:cNvCxnSpPr>
              <a:cxnSpLocks/>
            </p:cNvCxnSpPr>
            <p:nvPr/>
          </p:nvCxnSpPr>
          <p:spPr>
            <a:xfrm>
              <a:off x="6444424" y="3563916"/>
              <a:ext cx="188759" cy="1118160"/>
            </a:xfrm>
            <a:prstGeom prst="line">
              <a:avLst/>
            </a:prstGeom>
            <a:ln w="28575">
              <a:solidFill>
                <a:srgbClr val="06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C985672D-4626-46EE-81D2-FB35F1A2C11B}"/>
                </a:ext>
              </a:extLst>
            </p:cNvPr>
            <p:cNvSpPr txBox="1"/>
            <p:nvPr/>
          </p:nvSpPr>
          <p:spPr>
            <a:xfrm rot="20943130">
              <a:off x="577229" y="4463050"/>
              <a:ext cx="6806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5400" dirty="0"/>
                <a:t>1</a:t>
              </a:r>
              <a:endParaRPr lang="pl-PL" sz="2800" dirty="0"/>
            </a:p>
          </p:txBody>
        </p:sp>
        <p:sp>
          <p:nvSpPr>
            <p:cNvPr id="43" name="pole tekstowe 42">
              <a:extLst>
                <a:ext uri="{FF2B5EF4-FFF2-40B4-BE49-F238E27FC236}">
                  <a16:creationId xmlns:a16="http://schemas.microsoft.com/office/drawing/2014/main" id="{EBFA55C5-A4E9-461F-BE46-7066AF7C1DEF}"/>
                </a:ext>
              </a:extLst>
            </p:cNvPr>
            <p:cNvSpPr txBox="1"/>
            <p:nvPr/>
          </p:nvSpPr>
          <p:spPr>
            <a:xfrm rot="21211659">
              <a:off x="1353188" y="4438925"/>
              <a:ext cx="953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000" dirty="0"/>
                <a:t>1,5</a:t>
              </a:r>
              <a:endParaRPr lang="pl-PL" dirty="0"/>
            </a:p>
          </p:txBody>
        </p:sp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78379314-9B39-4390-9267-B577C3E87002}"/>
                </a:ext>
              </a:extLst>
            </p:cNvPr>
            <p:cNvSpPr txBox="1"/>
            <p:nvPr/>
          </p:nvSpPr>
          <p:spPr>
            <a:xfrm rot="21185630">
              <a:off x="2317785" y="4321446"/>
              <a:ext cx="953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000" dirty="0"/>
                <a:t>2</a:t>
              </a:r>
              <a:endParaRPr lang="pl-PL" dirty="0"/>
            </a:p>
          </p:txBody>
        </p:sp>
        <p:sp>
          <p:nvSpPr>
            <p:cNvPr id="45" name="pole tekstowe 44">
              <a:extLst>
                <a:ext uri="{FF2B5EF4-FFF2-40B4-BE49-F238E27FC236}">
                  <a16:creationId xmlns:a16="http://schemas.microsoft.com/office/drawing/2014/main" id="{FA964332-56A5-4974-92E6-CD6A34353955}"/>
                </a:ext>
              </a:extLst>
            </p:cNvPr>
            <p:cNvSpPr txBox="1"/>
            <p:nvPr/>
          </p:nvSpPr>
          <p:spPr>
            <a:xfrm rot="21248679">
              <a:off x="3291479" y="4169784"/>
              <a:ext cx="953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000" dirty="0"/>
                <a:t>2,5</a:t>
              </a:r>
              <a:endParaRPr lang="pl-PL" dirty="0"/>
            </a:p>
          </p:txBody>
        </p:sp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F4519346-28D6-4343-B381-11B554D6145B}"/>
                </a:ext>
              </a:extLst>
            </p:cNvPr>
            <p:cNvSpPr txBox="1"/>
            <p:nvPr/>
          </p:nvSpPr>
          <p:spPr>
            <a:xfrm rot="21248679">
              <a:off x="4391045" y="3997032"/>
              <a:ext cx="953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000" dirty="0"/>
                <a:t>3</a:t>
              </a:r>
              <a:endParaRPr lang="pl-PL" dirty="0"/>
            </a:p>
          </p:txBody>
        </p:sp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7A348C0E-C822-47AA-8688-0760D0398D5C}"/>
                </a:ext>
              </a:extLst>
            </p:cNvPr>
            <p:cNvSpPr txBox="1"/>
            <p:nvPr/>
          </p:nvSpPr>
          <p:spPr>
            <a:xfrm rot="21248679">
              <a:off x="5446457" y="3828639"/>
              <a:ext cx="953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000" dirty="0"/>
                <a:t>4</a:t>
              </a:r>
              <a:endParaRPr lang="pl-PL" dirty="0"/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11D4AC38-EF34-4F18-A5E4-77AB4E9F5C37}"/>
                </a:ext>
              </a:extLst>
            </p:cNvPr>
            <p:cNvSpPr txBox="1"/>
            <p:nvPr/>
          </p:nvSpPr>
          <p:spPr>
            <a:xfrm rot="21248679">
              <a:off x="6526733" y="3667984"/>
              <a:ext cx="953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4000" dirty="0"/>
                <a:t>5</a:t>
              </a:r>
              <a:endParaRPr lang="pl-PL" dirty="0"/>
            </a:p>
          </p:txBody>
        </p:sp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73F6C904-2C4A-40FF-A146-6CE40DECE4A3}"/>
                </a:ext>
              </a:extLst>
            </p:cNvPr>
            <p:cNvCxnSpPr>
              <a:cxnSpLocks/>
            </p:cNvCxnSpPr>
            <p:nvPr/>
          </p:nvCxnSpPr>
          <p:spPr>
            <a:xfrm>
              <a:off x="7366080" y="3456660"/>
              <a:ext cx="147721" cy="1067067"/>
            </a:xfrm>
            <a:prstGeom prst="line">
              <a:avLst/>
            </a:prstGeom>
            <a:ln w="28575">
              <a:solidFill>
                <a:srgbClr val="0606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D6B32E6C-E084-4089-9F99-E01EDA1C95A9}"/>
              </a:ext>
            </a:extLst>
          </p:cNvPr>
          <p:cNvSpPr txBox="1"/>
          <p:nvPr/>
        </p:nvSpPr>
        <p:spPr>
          <a:xfrm rot="21248679">
            <a:off x="7753751" y="2935728"/>
            <a:ext cx="95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/>
              <a:t>6</a:t>
            </a:r>
            <a:endParaRPr lang="pl-PL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1FBE775-E096-4EEB-B885-CE617D58E7A2}"/>
              </a:ext>
            </a:extLst>
          </p:cNvPr>
          <p:cNvGrpSpPr/>
          <p:nvPr/>
        </p:nvGrpSpPr>
        <p:grpSpPr>
          <a:xfrm>
            <a:off x="147256" y="1810743"/>
            <a:ext cx="1020084" cy="699725"/>
            <a:chOff x="469689" y="1811679"/>
            <a:chExt cx="1020084" cy="699725"/>
          </a:xfrm>
        </p:grpSpPr>
        <p:sp>
          <p:nvSpPr>
            <p:cNvPr id="92" name="Objaśnienie: linia 91">
              <a:extLst>
                <a:ext uri="{FF2B5EF4-FFF2-40B4-BE49-F238E27FC236}">
                  <a16:creationId xmlns:a16="http://schemas.microsoft.com/office/drawing/2014/main" id="{67A4CADA-57BF-4A28-89B3-FF21607E082C}"/>
                </a:ext>
              </a:extLst>
            </p:cNvPr>
            <p:cNvSpPr/>
            <p:nvPr/>
          </p:nvSpPr>
          <p:spPr>
            <a:xfrm rot="21044836">
              <a:off x="497292" y="1811679"/>
              <a:ext cx="936151" cy="699725"/>
            </a:xfrm>
            <a:prstGeom prst="borderCallout1">
              <a:avLst>
                <a:gd name="adj1" fmla="val 107660"/>
                <a:gd name="adj2" fmla="val 49257"/>
                <a:gd name="adj3" fmla="val 273565"/>
                <a:gd name="adj4" fmla="val 44910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ole tekstowe 92">
              <a:extLst>
                <a:ext uri="{FF2B5EF4-FFF2-40B4-BE49-F238E27FC236}">
                  <a16:creationId xmlns:a16="http://schemas.microsoft.com/office/drawing/2014/main" id="{7FE9277F-45D1-4DF2-844C-06B63C301F72}"/>
                </a:ext>
              </a:extLst>
            </p:cNvPr>
            <p:cNvSpPr txBox="1"/>
            <p:nvPr/>
          </p:nvSpPr>
          <p:spPr>
            <a:xfrm rot="21061599">
              <a:off x="469689" y="1927304"/>
              <a:ext cx="1020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C00000"/>
                  </a:solidFill>
                </a:rPr>
                <a:t>3 Słowa</a:t>
              </a:r>
            </a:p>
          </p:txBody>
        </p:sp>
      </p:grpSp>
      <p:grpSp>
        <p:nvGrpSpPr>
          <p:cNvPr id="99" name="Grupa 98">
            <a:extLst>
              <a:ext uri="{FF2B5EF4-FFF2-40B4-BE49-F238E27FC236}">
                <a16:creationId xmlns:a16="http://schemas.microsoft.com/office/drawing/2014/main" id="{02947898-E9E4-4520-B239-56C055170B11}"/>
              </a:ext>
            </a:extLst>
          </p:cNvPr>
          <p:cNvGrpSpPr/>
          <p:nvPr/>
        </p:nvGrpSpPr>
        <p:grpSpPr>
          <a:xfrm>
            <a:off x="2155370" y="1666368"/>
            <a:ext cx="1169700" cy="735884"/>
            <a:chOff x="1414933" y="1949573"/>
            <a:chExt cx="1169700" cy="735884"/>
          </a:xfrm>
        </p:grpSpPr>
        <p:sp>
          <p:nvSpPr>
            <p:cNvPr id="100" name="Objaśnienie: linia 99">
              <a:extLst>
                <a:ext uri="{FF2B5EF4-FFF2-40B4-BE49-F238E27FC236}">
                  <a16:creationId xmlns:a16="http://schemas.microsoft.com/office/drawing/2014/main" id="{40B6DCEC-5E8A-4407-8CBB-E697691BCFFC}"/>
                </a:ext>
              </a:extLst>
            </p:cNvPr>
            <p:cNvSpPr/>
            <p:nvPr/>
          </p:nvSpPr>
          <p:spPr>
            <a:xfrm rot="21044836">
              <a:off x="1414933" y="1985732"/>
              <a:ext cx="936151" cy="699725"/>
            </a:xfrm>
            <a:prstGeom prst="borderCallout1">
              <a:avLst>
                <a:gd name="adj1" fmla="val 107660"/>
                <a:gd name="adj2" fmla="val 49257"/>
                <a:gd name="adj3" fmla="val 254786"/>
                <a:gd name="adj4" fmla="val 41011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01994377-A94A-45E5-95E6-91E7CAE5F094}"/>
                </a:ext>
              </a:extLst>
            </p:cNvPr>
            <p:cNvSpPr txBox="1"/>
            <p:nvPr/>
          </p:nvSpPr>
          <p:spPr>
            <a:xfrm rot="21061599">
              <a:off x="1564549" y="1949573"/>
              <a:ext cx="1020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C00000"/>
                  </a:solidFill>
                </a:rPr>
                <a:t>270 Słów</a:t>
              </a:r>
            </a:p>
          </p:txBody>
        </p:sp>
      </p:grpSp>
      <p:grpSp>
        <p:nvGrpSpPr>
          <p:cNvPr id="119" name="Grupa 118">
            <a:extLst>
              <a:ext uri="{FF2B5EF4-FFF2-40B4-BE49-F238E27FC236}">
                <a16:creationId xmlns:a16="http://schemas.microsoft.com/office/drawing/2014/main" id="{E8964CDD-B6D1-4D7E-A85D-2C0F28087F60}"/>
              </a:ext>
            </a:extLst>
          </p:cNvPr>
          <p:cNvGrpSpPr/>
          <p:nvPr/>
        </p:nvGrpSpPr>
        <p:grpSpPr>
          <a:xfrm>
            <a:off x="1187983" y="2513839"/>
            <a:ext cx="1020084" cy="699725"/>
            <a:chOff x="1510416" y="2514775"/>
            <a:chExt cx="1020084" cy="699725"/>
          </a:xfrm>
        </p:grpSpPr>
        <p:sp>
          <p:nvSpPr>
            <p:cNvPr id="117" name="Objaśnienie: linia 116">
              <a:extLst>
                <a:ext uri="{FF2B5EF4-FFF2-40B4-BE49-F238E27FC236}">
                  <a16:creationId xmlns:a16="http://schemas.microsoft.com/office/drawing/2014/main" id="{4FDAD0C9-0AA7-4861-99DA-C418B41B884A}"/>
                </a:ext>
              </a:extLst>
            </p:cNvPr>
            <p:cNvSpPr/>
            <p:nvPr/>
          </p:nvSpPr>
          <p:spPr>
            <a:xfrm rot="21044836">
              <a:off x="1538019" y="2514775"/>
              <a:ext cx="936151" cy="699725"/>
            </a:xfrm>
            <a:prstGeom prst="borderCallout1">
              <a:avLst>
                <a:gd name="adj1" fmla="val 107660"/>
                <a:gd name="adj2" fmla="val 49257"/>
                <a:gd name="adj3" fmla="val 184265"/>
                <a:gd name="adj4" fmla="val 46506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8" name="pole tekstowe 117">
              <a:extLst>
                <a:ext uri="{FF2B5EF4-FFF2-40B4-BE49-F238E27FC236}">
                  <a16:creationId xmlns:a16="http://schemas.microsoft.com/office/drawing/2014/main" id="{56709B56-634D-4457-B92B-E6FB0E8B23E2}"/>
                </a:ext>
              </a:extLst>
            </p:cNvPr>
            <p:cNvSpPr txBox="1"/>
            <p:nvPr/>
          </p:nvSpPr>
          <p:spPr>
            <a:xfrm rot="21061599">
              <a:off x="1510416" y="2630400"/>
              <a:ext cx="1020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C00000"/>
                  </a:solidFill>
                </a:rPr>
                <a:t>20 Słów</a:t>
              </a:r>
            </a:p>
          </p:txBody>
        </p:sp>
      </p:grpSp>
      <p:grpSp>
        <p:nvGrpSpPr>
          <p:cNvPr id="133" name="Grupa 132">
            <a:extLst>
              <a:ext uri="{FF2B5EF4-FFF2-40B4-BE49-F238E27FC236}">
                <a16:creationId xmlns:a16="http://schemas.microsoft.com/office/drawing/2014/main" id="{EFA26BF8-3112-4106-8498-A722164FB0B4}"/>
              </a:ext>
            </a:extLst>
          </p:cNvPr>
          <p:cNvGrpSpPr/>
          <p:nvPr/>
        </p:nvGrpSpPr>
        <p:grpSpPr>
          <a:xfrm>
            <a:off x="3152573" y="2327056"/>
            <a:ext cx="1163498" cy="704856"/>
            <a:chOff x="3475006" y="2327992"/>
            <a:chExt cx="1163498" cy="704856"/>
          </a:xfrm>
        </p:grpSpPr>
        <p:sp>
          <p:nvSpPr>
            <p:cNvPr id="121" name="Objaśnienie: linia 120">
              <a:extLst>
                <a:ext uri="{FF2B5EF4-FFF2-40B4-BE49-F238E27FC236}">
                  <a16:creationId xmlns:a16="http://schemas.microsoft.com/office/drawing/2014/main" id="{1636A16E-301C-4533-A29A-D88F16185D24}"/>
                </a:ext>
              </a:extLst>
            </p:cNvPr>
            <p:cNvSpPr/>
            <p:nvPr/>
          </p:nvSpPr>
          <p:spPr>
            <a:xfrm rot="21044836">
              <a:off x="3475006" y="2333123"/>
              <a:ext cx="936151" cy="699725"/>
            </a:xfrm>
            <a:prstGeom prst="borderCallout1">
              <a:avLst>
                <a:gd name="adj1" fmla="val 107660"/>
                <a:gd name="adj2" fmla="val 49257"/>
                <a:gd name="adj3" fmla="val 184265"/>
                <a:gd name="adj4" fmla="val 46506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2" name="pole tekstowe 121">
              <a:extLst>
                <a:ext uri="{FF2B5EF4-FFF2-40B4-BE49-F238E27FC236}">
                  <a16:creationId xmlns:a16="http://schemas.microsoft.com/office/drawing/2014/main" id="{356F5897-A862-4531-9948-7CF37656B46E}"/>
                </a:ext>
              </a:extLst>
            </p:cNvPr>
            <p:cNvSpPr txBox="1"/>
            <p:nvPr/>
          </p:nvSpPr>
          <p:spPr>
            <a:xfrm rot="21061599">
              <a:off x="3618420" y="2327992"/>
              <a:ext cx="1020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C00000"/>
                  </a:solidFill>
                </a:rPr>
                <a:t>450 Słów</a:t>
              </a:r>
            </a:p>
          </p:txBody>
        </p:sp>
      </p:grpSp>
      <p:grpSp>
        <p:nvGrpSpPr>
          <p:cNvPr id="123" name="Grupa 122">
            <a:extLst>
              <a:ext uri="{FF2B5EF4-FFF2-40B4-BE49-F238E27FC236}">
                <a16:creationId xmlns:a16="http://schemas.microsoft.com/office/drawing/2014/main" id="{14774AE0-D001-4E35-81BC-A82EBC4C9BF8}"/>
              </a:ext>
            </a:extLst>
          </p:cNvPr>
          <p:cNvGrpSpPr/>
          <p:nvPr/>
        </p:nvGrpSpPr>
        <p:grpSpPr>
          <a:xfrm>
            <a:off x="4248502" y="1514391"/>
            <a:ext cx="1165301" cy="737066"/>
            <a:chOff x="1414933" y="1948391"/>
            <a:chExt cx="1165301" cy="737066"/>
          </a:xfrm>
        </p:grpSpPr>
        <p:sp>
          <p:nvSpPr>
            <p:cNvPr id="124" name="Objaśnienie: linia 123">
              <a:extLst>
                <a:ext uri="{FF2B5EF4-FFF2-40B4-BE49-F238E27FC236}">
                  <a16:creationId xmlns:a16="http://schemas.microsoft.com/office/drawing/2014/main" id="{FC647FDC-6BC0-4F2A-AA29-92F5E3E0486E}"/>
                </a:ext>
              </a:extLst>
            </p:cNvPr>
            <p:cNvSpPr/>
            <p:nvPr/>
          </p:nvSpPr>
          <p:spPr>
            <a:xfrm rot="21044836">
              <a:off x="1414933" y="1985732"/>
              <a:ext cx="936151" cy="699725"/>
            </a:xfrm>
            <a:prstGeom prst="borderCallout1">
              <a:avLst>
                <a:gd name="adj1" fmla="val 107660"/>
                <a:gd name="adj2" fmla="val 49257"/>
                <a:gd name="adj3" fmla="val 254786"/>
                <a:gd name="adj4" fmla="val 41011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5" name="pole tekstowe 124">
              <a:extLst>
                <a:ext uri="{FF2B5EF4-FFF2-40B4-BE49-F238E27FC236}">
                  <a16:creationId xmlns:a16="http://schemas.microsoft.com/office/drawing/2014/main" id="{E5261F6C-3E1E-4926-85DB-E1B6F2473725}"/>
                </a:ext>
              </a:extLst>
            </p:cNvPr>
            <p:cNvSpPr txBox="1"/>
            <p:nvPr/>
          </p:nvSpPr>
          <p:spPr>
            <a:xfrm rot="21061599">
              <a:off x="1560150" y="1948391"/>
              <a:ext cx="1020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C00000"/>
                  </a:solidFill>
                </a:rPr>
                <a:t>900 Słów</a:t>
              </a:r>
            </a:p>
          </p:txBody>
        </p:sp>
      </p:grpSp>
      <p:grpSp>
        <p:nvGrpSpPr>
          <p:cNvPr id="126" name="Grupa 125">
            <a:extLst>
              <a:ext uri="{FF2B5EF4-FFF2-40B4-BE49-F238E27FC236}">
                <a16:creationId xmlns:a16="http://schemas.microsoft.com/office/drawing/2014/main" id="{0406BB34-377D-42C1-AEDF-794A8D72E56C}"/>
              </a:ext>
            </a:extLst>
          </p:cNvPr>
          <p:cNvGrpSpPr/>
          <p:nvPr/>
        </p:nvGrpSpPr>
        <p:grpSpPr>
          <a:xfrm>
            <a:off x="6411314" y="1239368"/>
            <a:ext cx="1169700" cy="735884"/>
            <a:chOff x="1414933" y="1949573"/>
            <a:chExt cx="1169700" cy="735884"/>
          </a:xfrm>
        </p:grpSpPr>
        <p:sp>
          <p:nvSpPr>
            <p:cNvPr id="127" name="Objaśnienie: linia 126">
              <a:extLst>
                <a:ext uri="{FF2B5EF4-FFF2-40B4-BE49-F238E27FC236}">
                  <a16:creationId xmlns:a16="http://schemas.microsoft.com/office/drawing/2014/main" id="{CCC702D7-2BF3-4C41-84BC-614701A0775B}"/>
                </a:ext>
              </a:extLst>
            </p:cNvPr>
            <p:cNvSpPr/>
            <p:nvPr/>
          </p:nvSpPr>
          <p:spPr>
            <a:xfrm rot="21044836">
              <a:off x="1414933" y="1985732"/>
              <a:ext cx="936151" cy="699725"/>
            </a:xfrm>
            <a:prstGeom prst="borderCallout1">
              <a:avLst>
                <a:gd name="adj1" fmla="val 107660"/>
                <a:gd name="adj2" fmla="val 49257"/>
                <a:gd name="adj3" fmla="val 254786"/>
                <a:gd name="adj4" fmla="val 41011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8" name="pole tekstowe 127">
              <a:extLst>
                <a:ext uri="{FF2B5EF4-FFF2-40B4-BE49-F238E27FC236}">
                  <a16:creationId xmlns:a16="http://schemas.microsoft.com/office/drawing/2014/main" id="{9EF26CA4-21B7-470E-9E6F-EC4B8A6724F4}"/>
                </a:ext>
              </a:extLst>
            </p:cNvPr>
            <p:cNvSpPr txBox="1"/>
            <p:nvPr/>
          </p:nvSpPr>
          <p:spPr>
            <a:xfrm rot="21061599">
              <a:off x="1564549" y="1949573"/>
              <a:ext cx="1020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C00000"/>
                  </a:solidFill>
                </a:rPr>
                <a:t>2100 Słów</a:t>
              </a:r>
            </a:p>
          </p:txBody>
        </p:sp>
      </p:grpSp>
      <p:grpSp>
        <p:nvGrpSpPr>
          <p:cNvPr id="135" name="Grupa 134">
            <a:extLst>
              <a:ext uri="{FF2B5EF4-FFF2-40B4-BE49-F238E27FC236}">
                <a16:creationId xmlns:a16="http://schemas.microsoft.com/office/drawing/2014/main" id="{70556301-ED71-4535-9E99-8098677E1D75}"/>
              </a:ext>
            </a:extLst>
          </p:cNvPr>
          <p:cNvGrpSpPr/>
          <p:nvPr/>
        </p:nvGrpSpPr>
        <p:grpSpPr>
          <a:xfrm>
            <a:off x="5391941" y="1965744"/>
            <a:ext cx="1182021" cy="707188"/>
            <a:chOff x="5714374" y="1966680"/>
            <a:chExt cx="1182021" cy="707188"/>
          </a:xfrm>
        </p:grpSpPr>
        <p:sp>
          <p:nvSpPr>
            <p:cNvPr id="129" name="Objaśnienie: linia 128">
              <a:extLst>
                <a:ext uri="{FF2B5EF4-FFF2-40B4-BE49-F238E27FC236}">
                  <a16:creationId xmlns:a16="http://schemas.microsoft.com/office/drawing/2014/main" id="{2B088389-40D4-4279-8461-5C5549937AEA}"/>
                </a:ext>
              </a:extLst>
            </p:cNvPr>
            <p:cNvSpPr/>
            <p:nvPr/>
          </p:nvSpPr>
          <p:spPr>
            <a:xfrm rot="21044836">
              <a:off x="5714374" y="1974143"/>
              <a:ext cx="936151" cy="699725"/>
            </a:xfrm>
            <a:prstGeom prst="borderCallout1">
              <a:avLst>
                <a:gd name="adj1" fmla="val 107660"/>
                <a:gd name="adj2" fmla="val 49257"/>
                <a:gd name="adj3" fmla="val 184265"/>
                <a:gd name="adj4" fmla="val 46506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0" name="pole tekstowe 129">
              <a:extLst>
                <a:ext uri="{FF2B5EF4-FFF2-40B4-BE49-F238E27FC236}">
                  <a16:creationId xmlns:a16="http://schemas.microsoft.com/office/drawing/2014/main" id="{67C5E95E-18E8-410F-8767-202CAEAE08BB}"/>
                </a:ext>
              </a:extLst>
            </p:cNvPr>
            <p:cNvSpPr txBox="1"/>
            <p:nvPr/>
          </p:nvSpPr>
          <p:spPr>
            <a:xfrm rot="21061599">
              <a:off x="5876311" y="1966680"/>
              <a:ext cx="1020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C00000"/>
                  </a:solidFill>
                </a:rPr>
                <a:t>1500 Słów</a:t>
              </a:r>
            </a:p>
          </p:txBody>
        </p:sp>
      </p:grpSp>
      <p:grpSp>
        <p:nvGrpSpPr>
          <p:cNvPr id="134" name="Grupa 133">
            <a:extLst>
              <a:ext uri="{FF2B5EF4-FFF2-40B4-BE49-F238E27FC236}">
                <a16:creationId xmlns:a16="http://schemas.microsoft.com/office/drawing/2014/main" id="{9ECA4CD4-ED35-4F22-97BB-3E38A6BA4C3D}"/>
              </a:ext>
            </a:extLst>
          </p:cNvPr>
          <p:cNvGrpSpPr/>
          <p:nvPr/>
        </p:nvGrpSpPr>
        <p:grpSpPr>
          <a:xfrm>
            <a:off x="7613038" y="1712337"/>
            <a:ext cx="1124989" cy="699725"/>
            <a:chOff x="7935471" y="1713273"/>
            <a:chExt cx="1124989" cy="699725"/>
          </a:xfrm>
        </p:grpSpPr>
        <p:sp>
          <p:nvSpPr>
            <p:cNvPr id="131" name="Objaśnienie: linia 130">
              <a:extLst>
                <a:ext uri="{FF2B5EF4-FFF2-40B4-BE49-F238E27FC236}">
                  <a16:creationId xmlns:a16="http://schemas.microsoft.com/office/drawing/2014/main" id="{ACB3098F-3A39-477F-BE49-002D7EF140EB}"/>
                </a:ext>
              </a:extLst>
            </p:cNvPr>
            <p:cNvSpPr/>
            <p:nvPr/>
          </p:nvSpPr>
          <p:spPr>
            <a:xfrm rot="21044836">
              <a:off x="7935471" y="1713273"/>
              <a:ext cx="936151" cy="699725"/>
            </a:xfrm>
            <a:prstGeom prst="borderCallout1">
              <a:avLst>
                <a:gd name="adj1" fmla="val 107660"/>
                <a:gd name="adj2" fmla="val 49257"/>
                <a:gd name="adj3" fmla="val 184265"/>
                <a:gd name="adj4" fmla="val 46506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2" name="pole tekstowe 131">
              <a:extLst>
                <a:ext uri="{FF2B5EF4-FFF2-40B4-BE49-F238E27FC236}">
                  <a16:creationId xmlns:a16="http://schemas.microsoft.com/office/drawing/2014/main" id="{95AEB3F0-A025-4593-97B9-EC7614120667}"/>
                </a:ext>
              </a:extLst>
            </p:cNvPr>
            <p:cNvSpPr txBox="1"/>
            <p:nvPr/>
          </p:nvSpPr>
          <p:spPr>
            <a:xfrm rot="21061599">
              <a:off x="8040376" y="1729835"/>
              <a:ext cx="1020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>
                  <a:solidFill>
                    <a:srgbClr val="C00000"/>
                  </a:solidFill>
                </a:rPr>
                <a:t>14 000 Słów</a:t>
              </a:r>
            </a:p>
          </p:txBody>
        </p:sp>
      </p:grpSp>
      <p:pic>
        <p:nvPicPr>
          <p:cNvPr id="52" name="Obraz 51">
            <a:extLst>
              <a:ext uri="{FF2B5EF4-FFF2-40B4-BE49-F238E27FC236}">
                <a16:creationId xmlns:a16="http://schemas.microsoft.com/office/drawing/2014/main" id="{738B3738-D80F-43DC-908D-4A8D7E68A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6" t="21691" r="9048" b="22878"/>
          <a:stretch/>
        </p:blipFill>
        <p:spPr>
          <a:xfrm rot="21284946">
            <a:off x="7171960" y="4353096"/>
            <a:ext cx="4856228" cy="206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919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2B776B-F9BD-4C4F-99C1-D5F74672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14" y="253112"/>
            <a:ext cx="5898262" cy="837714"/>
          </a:xfrm>
        </p:spPr>
        <p:txBody>
          <a:bodyPr/>
          <a:lstStyle/>
          <a:p>
            <a:r>
              <a:rPr lang="pl-PL" dirty="0"/>
              <a:t>Rozwój mowy dziecka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AB20AA9-05F6-465E-8A7D-60BD8218FA1B}"/>
              </a:ext>
            </a:extLst>
          </p:cNvPr>
          <p:cNvGrpSpPr/>
          <p:nvPr/>
        </p:nvGrpSpPr>
        <p:grpSpPr>
          <a:xfrm>
            <a:off x="337977" y="1326787"/>
            <a:ext cx="1989260" cy="1448276"/>
            <a:chOff x="234827" y="193333"/>
            <a:chExt cx="1989260" cy="1448276"/>
          </a:xfrm>
        </p:grpSpPr>
        <p:sp>
          <p:nvSpPr>
            <p:cNvPr id="5" name="Dymek myśli: chmurka 4">
              <a:extLst>
                <a:ext uri="{FF2B5EF4-FFF2-40B4-BE49-F238E27FC236}">
                  <a16:creationId xmlns:a16="http://schemas.microsoft.com/office/drawing/2014/main" id="{5B25281E-99E7-4CB0-B41A-562F18F0851A}"/>
                </a:ext>
              </a:extLst>
            </p:cNvPr>
            <p:cNvSpPr/>
            <p:nvPr/>
          </p:nvSpPr>
          <p:spPr>
            <a:xfrm>
              <a:off x="234827" y="193333"/>
              <a:ext cx="1876425" cy="1448276"/>
            </a:xfrm>
            <a:prstGeom prst="cloudCallout">
              <a:avLst>
                <a:gd name="adj1" fmla="val 54666"/>
                <a:gd name="adj2" fmla="val 48273"/>
              </a:avLst>
            </a:prstGeom>
            <a:solidFill>
              <a:schemeClr val="bg1"/>
            </a:solidFill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BF07E36B-569D-436D-8B02-8035593B4D49}"/>
                </a:ext>
              </a:extLst>
            </p:cNvPr>
            <p:cNvSpPr txBox="1"/>
            <p:nvPr/>
          </p:nvSpPr>
          <p:spPr>
            <a:xfrm>
              <a:off x="347662" y="594277"/>
              <a:ext cx="18764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200" b="1" dirty="0">
                  <a:solidFill>
                    <a:srgbClr val="90C226"/>
                  </a:solidFill>
                </a:rPr>
                <a:t>12-24 </a:t>
              </a:r>
              <a:r>
                <a:rPr lang="pl-PL" sz="2200" b="1" dirty="0" err="1">
                  <a:solidFill>
                    <a:srgbClr val="90C226"/>
                  </a:solidFill>
                </a:rPr>
                <a:t>ms.ż</a:t>
              </a:r>
              <a:r>
                <a:rPr lang="pl-PL" sz="2200" b="1" dirty="0">
                  <a:solidFill>
                    <a:srgbClr val="90C226"/>
                  </a:solidFill>
                </a:rPr>
                <a:t>.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E1B60C56-01C8-4090-8488-A40F7DAC95AD}"/>
              </a:ext>
            </a:extLst>
          </p:cNvPr>
          <p:cNvGrpSpPr/>
          <p:nvPr/>
        </p:nvGrpSpPr>
        <p:grpSpPr>
          <a:xfrm>
            <a:off x="654612" y="3227525"/>
            <a:ext cx="1876424" cy="1304465"/>
            <a:chOff x="423863" y="2776767"/>
            <a:chExt cx="1876424" cy="1304465"/>
          </a:xfrm>
        </p:grpSpPr>
        <p:sp>
          <p:nvSpPr>
            <p:cNvPr id="9" name="Dymek myśli: chmurka 8">
              <a:extLst>
                <a:ext uri="{FF2B5EF4-FFF2-40B4-BE49-F238E27FC236}">
                  <a16:creationId xmlns:a16="http://schemas.microsoft.com/office/drawing/2014/main" id="{38E6BC4F-D8E1-470F-A3BC-19425E80E3A9}"/>
                </a:ext>
              </a:extLst>
            </p:cNvPr>
            <p:cNvSpPr/>
            <p:nvPr/>
          </p:nvSpPr>
          <p:spPr>
            <a:xfrm>
              <a:off x="423863" y="2776767"/>
              <a:ext cx="1689879" cy="1304465"/>
            </a:xfrm>
            <a:prstGeom prst="cloudCallout">
              <a:avLst>
                <a:gd name="adj1" fmla="val 59952"/>
                <a:gd name="adj2" fmla="val 55589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BC714AD0-0184-4DAF-BA15-8EB8D16FB4B9}"/>
                </a:ext>
              </a:extLst>
            </p:cNvPr>
            <p:cNvSpPr txBox="1"/>
            <p:nvPr/>
          </p:nvSpPr>
          <p:spPr>
            <a:xfrm>
              <a:off x="610408" y="3092605"/>
              <a:ext cx="16898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>
                  <a:solidFill>
                    <a:srgbClr val="90C226"/>
                  </a:solidFill>
                </a:rPr>
                <a:t>3-4 r.ż.</a:t>
              </a:r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2720D931-DF58-4DAE-B38E-894AAC18BD3E}"/>
              </a:ext>
            </a:extLst>
          </p:cNvPr>
          <p:cNvGrpSpPr/>
          <p:nvPr/>
        </p:nvGrpSpPr>
        <p:grpSpPr>
          <a:xfrm>
            <a:off x="7635890" y="1789887"/>
            <a:ext cx="1876425" cy="1308204"/>
            <a:chOff x="7102490" y="1340669"/>
            <a:chExt cx="1876425" cy="1308204"/>
          </a:xfrm>
        </p:grpSpPr>
        <p:sp>
          <p:nvSpPr>
            <p:cNvPr id="8" name="Dymek myśli: chmurka 7">
              <a:extLst>
                <a:ext uri="{FF2B5EF4-FFF2-40B4-BE49-F238E27FC236}">
                  <a16:creationId xmlns:a16="http://schemas.microsoft.com/office/drawing/2014/main" id="{3515E7A7-F3D9-4B54-859F-EC3574C2B57A}"/>
                </a:ext>
              </a:extLst>
            </p:cNvPr>
            <p:cNvSpPr/>
            <p:nvPr/>
          </p:nvSpPr>
          <p:spPr>
            <a:xfrm>
              <a:off x="7102490" y="1340669"/>
              <a:ext cx="1876425" cy="1308204"/>
            </a:xfrm>
            <a:prstGeom prst="cloudCallout">
              <a:avLst>
                <a:gd name="adj1" fmla="val -62700"/>
                <a:gd name="adj2" fmla="val 68408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77DC1C05-4B85-4FA3-AA2C-FA0D448FF963}"/>
                </a:ext>
              </a:extLst>
            </p:cNvPr>
            <p:cNvSpPr txBox="1"/>
            <p:nvPr/>
          </p:nvSpPr>
          <p:spPr>
            <a:xfrm>
              <a:off x="7363602" y="1779327"/>
              <a:ext cx="14668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>
                  <a:solidFill>
                    <a:srgbClr val="90C226"/>
                  </a:solidFill>
                </a:rPr>
                <a:t>2-3 r.ż.</a:t>
              </a:r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E46CAE34-DE88-4EA8-8004-88EBDD0C2830}"/>
              </a:ext>
            </a:extLst>
          </p:cNvPr>
          <p:cNvGrpSpPr/>
          <p:nvPr/>
        </p:nvGrpSpPr>
        <p:grpSpPr>
          <a:xfrm>
            <a:off x="7102489" y="3810991"/>
            <a:ext cx="1876425" cy="1308204"/>
            <a:chOff x="7303500" y="3176237"/>
            <a:chExt cx="1876425" cy="1308204"/>
          </a:xfrm>
        </p:grpSpPr>
        <p:sp>
          <p:nvSpPr>
            <p:cNvPr id="10" name="Dymek myśli: chmurka 9">
              <a:extLst>
                <a:ext uri="{FF2B5EF4-FFF2-40B4-BE49-F238E27FC236}">
                  <a16:creationId xmlns:a16="http://schemas.microsoft.com/office/drawing/2014/main" id="{D3FD9F88-2EBF-473A-A292-6B223B90EF25}"/>
                </a:ext>
              </a:extLst>
            </p:cNvPr>
            <p:cNvSpPr/>
            <p:nvPr/>
          </p:nvSpPr>
          <p:spPr>
            <a:xfrm>
              <a:off x="7303500" y="3176237"/>
              <a:ext cx="1876425" cy="1308204"/>
            </a:xfrm>
            <a:prstGeom prst="cloudCallout">
              <a:avLst>
                <a:gd name="adj1" fmla="val -97704"/>
                <a:gd name="adj2" fmla="val 74314"/>
              </a:avLst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E9A65CBE-2B52-468B-BA9C-76D8E7BDAF3D}"/>
                </a:ext>
              </a:extLst>
            </p:cNvPr>
            <p:cNvSpPr txBox="1"/>
            <p:nvPr/>
          </p:nvSpPr>
          <p:spPr>
            <a:xfrm>
              <a:off x="7568457" y="3650345"/>
              <a:ext cx="14104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>
                  <a:solidFill>
                    <a:srgbClr val="90C226"/>
                  </a:solidFill>
                </a:rPr>
                <a:t>4-5 r.ż.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E5EEDB72-092A-4A6D-A12A-873C8F81E766}"/>
              </a:ext>
            </a:extLst>
          </p:cNvPr>
          <p:cNvGrpSpPr/>
          <p:nvPr/>
        </p:nvGrpSpPr>
        <p:grpSpPr>
          <a:xfrm>
            <a:off x="626160" y="4984452"/>
            <a:ext cx="1689878" cy="1212961"/>
            <a:chOff x="445663" y="4484441"/>
            <a:chExt cx="1689878" cy="1212961"/>
          </a:xfrm>
        </p:grpSpPr>
        <p:sp>
          <p:nvSpPr>
            <p:cNvPr id="11" name="Dymek myśli: chmurka 10">
              <a:extLst>
                <a:ext uri="{FF2B5EF4-FFF2-40B4-BE49-F238E27FC236}">
                  <a16:creationId xmlns:a16="http://schemas.microsoft.com/office/drawing/2014/main" id="{F61590C1-4880-47A9-86C9-B7AEF8525191}"/>
                </a:ext>
              </a:extLst>
            </p:cNvPr>
            <p:cNvSpPr/>
            <p:nvPr/>
          </p:nvSpPr>
          <p:spPr>
            <a:xfrm>
              <a:off x="445663" y="4484441"/>
              <a:ext cx="1689878" cy="1212961"/>
            </a:xfrm>
            <a:prstGeom prst="cloudCallout">
              <a:avLst>
                <a:gd name="adj1" fmla="val 64524"/>
                <a:gd name="adj2" fmla="val 52944"/>
              </a:avLst>
            </a:prstGeom>
            <a:solidFill>
              <a:schemeClr val="bg1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A8046F7F-E808-4757-9C1D-868D8D76B033}"/>
                </a:ext>
              </a:extLst>
            </p:cNvPr>
            <p:cNvSpPr txBox="1"/>
            <p:nvPr/>
          </p:nvSpPr>
          <p:spPr>
            <a:xfrm>
              <a:off x="882605" y="4895980"/>
              <a:ext cx="11096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200" b="1" dirty="0">
                  <a:solidFill>
                    <a:srgbClr val="90C226"/>
                  </a:solidFill>
                </a:rPr>
                <a:t>6 r.ż.</a:t>
              </a:r>
            </a:p>
          </p:txBody>
        </p: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2C4B650-D8BF-4B54-9B71-9826E8C3F303}"/>
              </a:ext>
            </a:extLst>
          </p:cNvPr>
          <p:cNvSpPr txBox="1"/>
          <p:nvPr/>
        </p:nvSpPr>
        <p:spPr>
          <a:xfrm>
            <a:off x="2447248" y="1942379"/>
            <a:ext cx="428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Samogłoski ustne: [a, e i, o, u, y]</a:t>
            </a:r>
          </a:p>
          <a:p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[p, pi, b, </a:t>
            </a:r>
            <a:r>
              <a:rPr lang="pl-PL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bi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m, mi, t, d, n]</a:t>
            </a:r>
          </a:p>
          <a:p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Onomatopeje, pierwsze wyrazy: mama,</a:t>
            </a:r>
          </a:p>
          <a:p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Tata, baba, wypowiedzi dwuwyrazowe.</a:t>
            </a:r>
          </a:p>
          <a:p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138E57C-1117-4793-A551-13C6534203B5}"/>
              </a:ext>
            </a:extLst>
          </p:cNvPr>
          <p:cNvSpPr txBox="1"/>
          <p:nvPr/>
        </p:nvSpPr>
        <p:spPr>
          <a:xfrm>
            <a:off x="3955256" y="3156124"/>
            <a:ext cx="4281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Samogłoski nosowe: [ą, ę]</a:t>
            </a:r>
          </a:p>
          <a:p>
            <a:r>
              <a:rPr lang="pl-PL" dirty="0">
                <a:solidFill>
                  <a:srgbClr val="0070C0"/>
                </a:solidFill>
              </a:rPr>
              <a:t>[f, fi, w, </a:t>
            </a:r>
            <a:r>
              <a:rPr lang="pl-PL" dirty="0" err="1">
                <a:solidFill>
                  <a:srgbClr val="0070C0"/>
                </a:solidFill>
              </a:rPr>
              <a:t>wi</a:t>
            </a:r>
            <a:r>
              <a:rPr lang="pl-PL" dirty="0">
                <a:solidFill>
                  <a:srgbClr val="0070C0"/>
                </a:solidFill>
              </a:rPr>
              <a:t>, k, ki, g, </a:t>
            </a:r>
            <a:r>
              <a:rPr lang="pl-PL" dirty="0" err="1">
                <a:solidFill>
                  <a:srgbClr val="0070C0"/>
                </a:solidFill>
              </a:rPr>
              <a:t>gi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ch</a:t>
            </a:r>
            <a:r>
              <a:rPr lang="pl-PL" dirty="0">
                <a:solidFill>
                  <a:srgbClr val="0070C0"/>
                </a:solidFill>
              </a:rPr>
              <a:t>, chi, ń, l, li, ś, ź, ć, </a:t>
            </a:r>
            <a:r>
              <a:rPr lang="pl-PL" dirty="0" err="1">
                <a:solidFill>
                  <a:srgbClr val="0070C0"/>
                </a:solidFill>
              </a:rPr>
              <a:t>dź</a:t>
            </a:r>
            <a:r>
              <a:rPr lang="pl-PL" dirty="0">
                <a:solidFill>
                  <a:srgbClr val="0070C0"/>
                </a:solidFill>
              </a:rPr>
              <a:t>]</a:t>
            </a:r>
          </a:p>
          <a:p>
            <a:r>
              <a:rPr lang="pl-PL" dirty="0">
                <a:solidFill>
                  <a:srgbClr val="0070C0"/>
                </a:solidFill>
              </a:rPr>
              <a:t>Proste zdania</a:t>
            </a:r>
          </a:p>
          <a:p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0EA71DDC-8CA3-4A61-9FBF-0639645368ED}"/>
              </a:ext>
            </a:extLst>
          </p:cNvPr>
          <p:cNvSpPr txBox="1"/>
          <p:nvPr/>
        </p:nvSpPr>
        <p:spPr>
          <a:xfrm>
            <a:off x="2568520" y="4285099"/>
            <a:ext cx="428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[s, z, c, </a:t>
            </a:r>
            <a:r>
              <a:rPr lang="pl-PL" dirty="0" err="1">
                <a:solidFill>
                  <a:srgbClr val="FFC000"/>
                </a:solidFill>
              </a:rPr>
              <a:t>dz</a:t>
            </a:r>
            <a:r>
              <a:rPr lang="pl-PL" dirty="0">
                <a:solidFill>
                  <a:srgbClr val="FFC000"/>
                </a:solidFill>
              </a:rPr>
              <a:t> ]</a:t>
            </a:r>
          </a:p>
          <a:p>
            <a:r>
              <a:rPr lang="pl-PL" dirty="0">
                <a:solidFill>
                  <a:srgbClr val="FFC000"/>
                </a:solidFill>
              </a:rPr>
              <a:t>Neologizmy dziecięce, pytania, zdania rozbudowane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6F322E3F-06FD-47B1-B0D5-0D0592DC87BC}"/>
              </a:ext>
            </a:extLst>
          </p:cNvPr>
          <p:cNvSpPr txBox="1"/>
          <p:nvPr/>
        </p:nvSpPr>
        <p:spPr>
          <a:xfrm>
            <a:off x="4117661" y="5329749"/>
            <a:ext cx="286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sz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ż,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cz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dż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]</a:t>
            </a:r>
          </a:p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Opowiadania, dialogi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700C4A37-0580-49A5-9D06-FD0561D50FC7}"/>
              </a:ext>
            </a:extLst>
          </p:cNvPr>
          <p:cNvSpPr txBox="1"/>
          <p:nvPr/>
        </p:nvSpPr>
        <p:spPr>
          <a:xfrm>
            <a:off x="2701248" y="5745248"/>
            <a:ext cx="428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[r]</a:t>
            </a:r>
          </a:p>
          <a:p>
            <a:r>
              <a:rPr lang="pl-PL" dirty="0">
                <a:solidFill>
                  <a:srgbClr val="002060"/>
                </a:solidFill>
              </a:rPr>
              <a:t>Wypowiedzi złożone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D2E9B0FD-803F-4B53-A5F3-5110CA15E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45700" y="349257"/>
            <a:ext cx="1722437" cy="2585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9201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5E5B5-FC98-4850-BA45-F3547893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91" y="1010158"/>
            <a:ext cx="3894666" cy="1320800"/>
          </a:xfrm>
        </p:spPr>
        <p:txBody>
          <a:bodyPr/>
          <a:lstStyle/>
          <a:p>
            <a:pPr algn="ctr"/>
            <a:r>
              <a:rPr lang="pl-PL" dirty="0"/>
              <a:t>Jak stymulować </a:t>
            </a:r>
            <a:br>
              <a:rPr lang="pl-PL" dirty="0"/>
            </a:br>
            <a:r>
              <a:rPr lang="pl-PL" dirty="0"/>
              <a:t>mowę dziecka?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5581C4D-47FD-4CDC-BCA3-5F63A92EE4EB}"/>
              </a:ext>
            </a:extLst>
          </p:cNvPr>
          <p:cNvSpPr txBox="1"/>
          <p:nvPr/>
        </p:nvSpPr>
        <p:spPr>
          <a:xfrm>
            <a:off x="4962059" y="439452"/>
            <a:ext cx="1769805" cy="2462213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Pozwól dziecku na samodzielność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Przy jedzeniu czy ubieraniu- niech dziecko doświadcza sukcesu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C56B500-BBDE-4C63-963C-0829E57B8CC6}"/>
              </a:ext>
            </a:extLst>
          </p:cNvPr>
          <p:cNvGrpSpPr/>
          <p:nvPr/>
        </p:nvGrpSpPr>
        <p:grpSpPr>
          <a:xfrm>
            <a:off x="9752054" y="514872"/>
            <a:ext cx="1403332" cy="1985249"/>
            <a:chOff x="9853654" y="2232443"/>
            <a:chExt cx="1403332" cy="1985249"/>
          </a:xfrm>
        </p:grpSpPr>
        <p:pic>
          <p:nvPicPr>
            <p:cNvPr id="4098" name="Picture 2" descr="Zakaz stosowania inteligentny telefon â Grafika wektorowa ...">
              <a:extLst>
                <a:ext uri="{FF2B5EF4-FFF2-40B4-BE49-F238E27FC236}">
                  <a16:creationId xmlns:a16="http://schemas.microsoft.com/office/drawing/2014/main" id="{757EA2B6-3BCC-4D8F-9266-B2E8F7C6F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654" y="2232443"/>
              <a:ext cx="1338444" cy="1338444"/>
            </a:xfrm>
            <a:prstGeom prst="rect">
              <a:avLst/>
            </a:prstGeom>
            <a:ln w="571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Upgraded Agency access to restricted information â ENISA">
              <a:extLst>
                <a:ext uri="{FF2B5EF4-FFF2-40B4-BE49-F238E27FC236}">
                  <a16:creationId xmlns:a16="http://schemas.microsoft.com/office/drawing/2014/main" id="{7FEF17E4-EF03-47D5-BBD3-99B93084BA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14" t="19129" r="13828" b="36912"/>
            <a:stretch/>
          </p:blipFill>
          <p:spPr bwMode="auto">
            <a:xfrm rot="21226795">
              <a:off x="9884255" y="3578213"/>
              <a:ext cx="1372731" cy="639479"/>
            </a:xfrm>
            <a:prstGeom prst="rect">
              <a:avLst/>
            </a:prstGeom>
            <a:ln w="571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BE14721-6400-4FEA-90E9-4EEA623B3F66}"/>
              </a:ext>
            </a:extLst>
          </p:cNvPr>
          <p:cNvSpPr txBox="1"/>
          <p:nvPr/>
        </p:nvSpPr>
        <p:spPr>
          <a:xfrm>
            <a:off x="7000988" y="514872"/>
            <a:ext cx="2583542" cy="2215991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Ogranicz dostęp do wysokich technologii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Niech nie korzysta z telefonu,  tabletu, laptopa. Wyłącz telewizor i interaktywne zabawki.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58DF73-7009-46CE-9715-417CFDBD230F}"/>
              </a:ext>
            </a:extLst>
          </p:cNvPr>
          <p:cNvSpPr txBox="1"/>
          <p:nvPr/>
        </p:nvSpPr>
        <p:spPr>
          <a:xfrm>
            <a:off x="7323632" y="3567886"/>
            <a:ext cx="2159198" cy="2185214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Usprawniaj motorykę dużą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Wychodź często z dzieckiem na plac zabaw. Dzieci rozwijają ją przez ruch.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59A3EBF-55D4-4432-AB04-858CBD02DA5B}"/>
              </a:ext>
            </a:extLst>
          </p:cNvPr>
          <p:cNvSpPr txBox="1"/>
          <p:nvPr/>
        </p:nvSpPr>
        <p:spPr>
          <a:xfrm>
            <a:off x="364422" y="3133116"/>
            <a:ext cx="2159198" cy="2462213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Usprawniaj motorykę małą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Ośrodek w mózgu odpowiedzialny za ruchy rąk sąsiaduje z ośrodkiem ruchowym mowy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84367A-A229-4453-8A64-D3EEE6749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246236">
            <a:off x="146259" y="58648"/>
            <a:ext cx="2118265" cy="210947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88F349A-3DC8-4EC8-89A1-8BF8AC5B7158}"/>
              </a:ext>
            </a:extLst>
          </p:cNvPr>
          <p:cNvSpPr txBox="1"/>
          <p:nvPr/>
        </p:nvSpPr>
        <p:spPr>
          <a:xfrm>
            <a:off x="4767362" y="4178829"/>
            <a:ext cx="2159198" cy="2462213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Rozmawiaj z dzieckiem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zrozumiałym dla niego językiem, twarzą w twarz- kontakt wzrokowy jest bardzo ważny!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183DD9B-E7F0-4AF9-A4CC-0A399B5584FC}"/>
              </a:ext>
            </a:extLst>
          </p:cNvPr>
          <p:cNvSpPr txBox="1"/>
          <p:nvPr/>
        </p:nvSpPr>
        <p:spPr>
          <a:xfrm>
            <a:off x="2886970" y="2489948"/>
            <a:ext cx="1591470" cy="2739211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Baw się z dzieckiem na podłodze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Dołącz do zabawy, obserwuj, pozwól dziecku na kreatywność </a:t>
            </a:r>
          </a:p>
        </p:txBody>
      </p:sp>
    </p:spTree>
    <p:extLst>
      <p:ext uri="{BB962C8B-B14F-4D97-AF65-F5344CB8AC3E}">
        <p14:creationId xmlns:p14="http://schemas.microsoft.com/office/powerpoint/2010/main" val="2122282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C15436C-CA94-4728-9BE8-CBE6E93C3F2B}"/>
              </a:ext>
            </a:extLst>
          </p:cNvPr>
          <p:cNvSpPr txBox="1">
            <a:spLocks/>
          </p:cNvSpPr>
          <p:nvPr/>
        </p:nvSpPr>
        <p:spPr>
          <a:xfrm>
            <a:off x="330200" y="250305"/>
            <a:ext cx="389466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dirty="0"/>
              <a:t>Jak stymulować </a:t>
            </a:r>
            <a:br>
              <a:rPr lang="pl-PL" dirty="0"/>
            </a:br>
            <a:r>
              <a:rPr lang="pl-PL" dirty="0"/>
              <a:t>mowę dziecka? cd.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4EDCB7-FED7-4890-8991-B49D52AD37C8}"/>
              </a:ext>
            </a:extLst>
          </p:cNvPr>
          <p:cNvSpPr txBox="1"/>
          <p:nvPr/>
        </p:nvSpPr>
        <p:spPr>
          <a:xfrm>
            <a:off x="8309728" y="2535177"/>
            <a:ext cx="2417535" cy="2462213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Ucz dziecko wierszyków 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- sięgnijcie do dziecięcej klasyki opowiadań i rymowanek. Powtarzajcie, naśladujcie 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6DA3E0D-3CB1-40A5-86CF-9B006DF656EB}"/>
              </a:ext>
            </a:extLst>
          </p:cNvPr>
          <p:cNvSpPr txBox="1"/>
          <p:nvPr/>
        </p:nvSpPr>
        <p:spPr>
          <a:xfrm>
            <a:off x="822270" y="5253478"/>
            <a:ext cx="2417535" cy="1354217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Śpiewajcie dziecku piosenki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Tańczcie, pokazujcie gesty do piosenek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057C722-A051-4BE0-9D55-A461BFA8CDA1}"/>
              </a:ext>
            </a:extLst>
          </p:cNvPr>
          <p:cNvSpPr txBox="1"/>
          <p:nvPr/>
        </p:nvSpPr>
        <p:spPr>
          <a:xfrm>
            <a:off x="3618820" y="4729897"/>
            <a:ext cx="2417535" cy="1908215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Nie udziwniaj wyrazów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-mów normalnym słownictwem, nie używaj mowy pieszczotliwej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E588039-37EE-4D9F-BC5E-6E05D67E41D2}"/>
              </a:ext>
            </a:extLst>
          </p:cNvPr>
          <p:cNvSpPr txBox="1"/>
          <p:nvPr/>
        </p:nvSpPr>
        <p:spPr>
          <a:xfrm>
            <a:off x="6221043" y="2984567"/>
            <a:ext cx="1922718" cy="3016210"/>
          </a:xfrm>
          <a:prstGeom prst="rect">
            <a:avLst/>
          </a:prstGeom>
          <a:noFill/>
          <a:ln w="88900" cap="rnd" cmpd="tri"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Comic Sans MS" panose="030F0702030302020204" pitchFamily="66" charset="0"/>
              </a:rPr>
              <a:t>Najlepsze zabawki</a:t>
            </a:r>
          </a:p>
          <a:p>
            <a:pPr algn="ctr"/>
            <a:endParaRPr lang="pl-PL" sz="1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dirty="0">
                <a:latin typeface="Comic Sans MS" panose="030F0702030302020204" pitchFamily="66" charset="0"/>
              </a:rPr>
              <a:t>To drewniane klocki, sortery puzzle, układanki, lecz pamiętaj- to nie zabawki uczą lecz </a:t>
            </a:r>
            <a:r>
              <a:rPr lang="pl-PL" dirty="0" err="1">
                <a:latin typeface="Comic Sans MS" panose="030F0702030302020204" pitchFamily="66" charset="0"/>
              </a:rPr>
              <a:t>interakacja</a:t>
            </a:r>
            <a:r>
              <a:rPr lang="pl-PL" dirty="0">
                <a:latin typeface="Comic Sans MS" panose="030F0702030302020204" pitchFamily="66" charset="0"/>
              </a:rPr>
              <a:t>!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B4345A0-AA4E-4E32-AE64-347C8D572B81}"/>
              </a:ext>
            </a:extLst>
          </p:cNvPr>
          <p:cNvGrpSpPr/>
          <p:nvPr/>
        </p:nvGrpSpPr>
        <p:grpSpPr>
          <a:xfrm>
            <a:off x="330200" y="1915206"/>
            <a:ext cx="5531022" cy="2739211"/>
            <a:chOff x="330200" y="1915206"/>
            <a:chExt cx="5531022" cy="2739211"/>
          </a:xfrm>
        </p:grpSpPr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8371C779-EF3C-43AA-8BA2-E168CDDA8439}"/>
                </a:ext>
              </a:extLst>
            </p:cNvPr>
            <p:cNvSpPr txBox="1"/>
            <p:nvPr/>
          </p:nvSpPr>
          <p:spPr>
            <a:xfrm>
              <a:off x="330200" y="1915206"/>
              <a:ext cx="2417535" cy="2739211"/>
            </a:xfrm>
            <a:prstGeom prst="rect">
              <a:avLst/>
            </a:prstGeom>
            <a:noFill/>
            <a:ln w="88900" cap="rnd" cmpd="tri">
              <a:gradFill>
                <a:gsLst>
                  <a:gs pos="0">
                    <a:srgbClr val="0070C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Angażuj dziecko w codzienne czynności</a:t>
              </a:r>
            </a:p>
            <a:p>
              <a:pPr algn="ctr"/>
              <a:endParaRPr lang="pl-PL" sz="10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pl-PL" dirty="0">
                  <a:latin typeface="Comic Sans MS" panose="030F0702030302020204" pitchFamily="66" charset="0"/>
                </a:rPr>
                <a:t>- Razem pierzcie, gotujcie, sprzątajcie. Relacjonuj wykonywane czynności, nazywaj używane przedmioty. </a:t>
              </a:r>
            </a:p>
          </p:txBody>
        </p:sp>
        <p:pic>
          <p:nvPicPr>
            <p:cNvPr id="1026" name="Picture 2" descr="Znalezione obrazy dla zapytania sprzÄtanie z dzieckiem clipart">
              <a:extLst>
                <a:ext uri="{FF2B5EF4-FFF2-40B4-BE49-F238E27FC236}">
                  <a16:creationId xmlns:a16="http://schemas.microsoft.com/office/drawing/2014/main" id="{020A2E5D-7C3D-46E8-9366-7513DD306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005" y="1936135"/>
              <a:ext cx="3012217" cy="2556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714B5F37-A9F3-40F2-9474-FEFEB16F424D}"/>
              </a:ext>
            </a:extLst>
          </p:cNvPr>
          <p:cNvGrpSpPr/>
          <p:nvPr/>
        </p:nvGrpSpPr>
        <p:grpSpPr>
          <a:xfrm>
            <a:off x="6691540" y="58883"/>
            <a:ext cx="4508552" cy="2306080"/>
            <a:chOff x="6691540" y="58883"/>
            <a:chExt cx="4508552" cy="2306080"/>
          </a:xfrm>
        </p:grpSpPr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574D6CEA-B0E0-45FB-BB75-BF52FB1538D7}"/>
                </a:ext>
              </a:extLst>
            </p:cNvPr>
            <p:cNvSpPr txBox="1"/>
            <p:nvPr/>
          </p:nvSpPr>
          <p:spPr>
            <a:xfrm>
              <a:off x="6691540" y="146127"/>
              <a:ext cx="2417535" cy="2185214"/>
            </a:xfrm>
            <a:prstGeom prst="rect">
              <a:avLst/>
            </a:prstGeom>
            <a:noFill/>
            <a:ln w="88900" cap="rnd" cmpd="tri">
              <a:gradFill>
                <a:gsLst>
                  <a:gs pos="0">
                    <a:srgbClr val="0070C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Czytaj dziecku książeczki </a:t>
              </a:r>
            </a:p>
            <a:p>
              <a:pPr algn="ctr"/>
              <a:endParaRPr lang="pl-PL" sz="10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pl-PL" dirty="0">
                  <a:latin typeface="Comic Sans MS" panose="030F0702030302020204" pitchFamily="66" charset="0"/>
                </a:rPr>
                <a:t>co najmniej 20 min. dziennie! Czytaj z emocjami, zmieniaj tempo i natężenie głosu. </a:t>
              </a:r>
            </a:p>
          </p:txBody>
        </p:sp>
        <p:pic>
          <p:nvPicPr>
            <p:cNvPr id="1028" name="Picture 4" descr="Znalezione obrazy dla zapytania czytanie dziecku clipart">
              <a:extLst>
                <a:ext uri="{FF2B5EF4-FFF2-40B4-BE49-F238E27FC236}">
                  <a16:creationId xmlns:a16="http://schemas.microsoft.com/office/drawing/2014/main" id="{E89C6497-CAEA-4361-A3F5-C0AD6F8F7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3375" y="58883"/>
              <a:ext cx="1976717" cy="23060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457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AC5F8ABD-4EBA-4D15-A523-C7EEC9125F4D}"/>
              </a:ext>
            </a:extLst>
          </p:cNvPr>
          <p:cNvSpPr txBox="1">
            <a:spLocks/>
          </p:cNvSpPr>
          <p:nvPr/>
        </p:nvSpPr>
        <p:spPr>
          <a:xfrm>
            <a:off x="680369" y="249254"/>
            <a:ext cx="564726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5100" dirty="0"/>
              <a:t>Najczęstsze</a:t>
            </a:r>
            <a:r>
              <a:rPr lang="pl-PL" dirty="0"/>
              <a:t> </a:t>
            </a:r>
          </a:p>
          <a:p>
            <a:r>
              <a:rPr lang="pl-PL" sz="8000" dirty="0"/>
              <a:t>Przyczyny wady wymowy</a:t>
            </a:r>
            <a:br>
              <a:rPr lang="pl-PL" dirty="0"/>
            </a:br>
            <a:endParaRPr lang="pl-PL" dirty="0"/>
          </a:p>
        </p:txBody>
      </p:sp>
      <p:sp>
        <p:nvSpPr>
          <p:cNvPr id="17" name="Dowolny kształt: kształt 16">
            <a:extLst>
              <a:ext uri="{FF2B5EF4-FFF2-40B4-BE49-F238E27FC236}">
                <a16:creationId xmlns:a16="http://schemas.microsoft.com/office/drawing/2014/main" id="{D9CC1CCA-FFE1-46D7-AA0B-76928E257C48}"/>
              </a:ext>
            </a:extLst>
          </p:cNvPr>
          <p:cNvSpPr/>
          <p:nvPr/>
        </p:nvSpPr>
        <p:spPr>
          <a:xfrm>
            <a:off x="1826521" y="3062605"/>
            <a:ext cx="8458587" cy="825785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433403"/>
              <a:satOff val="1180"/>
              <a:lumOff val="-981"/>
              <a:alphaOff val="0"/>
            </a:schemeClr>
          </a:fillRef>
          <a:effectRef idx="0">
            <a:schemeClr val="accent3">
              <a:hueOff val="-1433403"/>
              <a:satOff val="1180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33" tIns="80011" rIns="149353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chemeClr val="tx1"/>
                </a:solidFill>
              </a:rPr>
              <a:t>Nieprawidłowa budowa i funkcjonowanie narządu słuchu</a:t>
            </a:r>
            <a:r>
              <a:rPr lang="pl-PL" dirty="0">
                <a:solidFill>
                  <a:schemeClr val="tx1"/>
                </a:solidFill>
              </a:rPr>
              <a:t>- obniżenie słyszalności (niedosłuch , głuchota), zaburzenia słuchu fonematycznego</a:t>
            </a:r>
            <a:endParaRPr lang="pl-PL" kern="1200" dirty="0"/>
          </a:p>
        </p:txBody>
      </p:sp>
      <p:pic>
        <p:nvPicPr>
          <p:cNvPr id="3074" name="Picture 2" descr="Znalezione obrazy dla zapytania usta clipart">
            <a:extLst>
              <a:ext uri="{FF2B5EF4-FFF2-40B4-BE49-F238E27FC236}">
                <a16:creationId xmlns:a16="http://schemas.microsoft.com/office/drawing/2014/main" id="{828A8A47-5C4C-47C3-A2DD-3B98469B8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"/>
          <a:stretch/>
        </p:blipFill>
        <p:spPr bwMode="auto">
          <a:xfrm>
            <a:off x="385702" y="1624555"/>
            <a:ext cx="1703666" cy="1378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ucho clipart">
            <a:extLst>
              <a:ext uri="{FF2B5EF4-FFF2-40B4-BE49-F238E27FC236}">
                <a16:creationId xmlns:a16="http://schemas.microsoft.com/office/drawing/2014/main" id="{3D1787A2-F1A4-4297-B088-97DAF655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" y="2887595"/>
            <a:ext cx="1021277" cy="14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owolny kształt: kształt 26">
            <a:extLst>
              <a:ext uri="{FF2B5EF4-FFF2-40B4-BE49-F238E27FC236}">
                <a16:creationId xmlns:a16="http://schemas.microsoft.com/office/drawing/2014/main" id="{6D86FD33-36B6-402A-A4B0-93C71828F847}"/>
              </a:ext>
            </a:extLst>
          </p:cNvPr>
          <p:cNvSpPr/>
          <p:nvPr/>
        </p:nvSpPr>
        <p:spPr>
          <a:xfrm>
            <a:off x="1826521" y="3965777"/>
            <a:ext cx="8458587" cy="825785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433403"/>
              <a:satOff val="1180"/>
              <a:lumOff val="-981"/>
              <a:alphaOff val="0"/>
            </a:schemeClr>
          </a:fillRef>
          <a:effectRef idx="0">
            <a:schemeClr val="accent3">
              <a:hueOff val="-1433403"/>
              <a:satOff val="1180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33" tIns="80011" rIns="149353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chemeClr val="tx1"/>
                </a:solidFill>
              </a:rPr>
              <a:t>ZBYT DŁUGIE UŻYWANIE, SMOCZKÓW, KORKÓW NIEKAPKÓW I INNYCH TEGO TYPU PRODUKTÓW</a:t>
            </a:r>
            <a:endParaRPr lang="pl-PL" kern="1200" dirty="0"/>
          </a:p>
        </p:txBody>
      </p:sp>
      <p:pic>
        <p:nvPicPr>
          <p:cNvPr id="3080" name="Picture 8" descr="Znalezione obrazy dla zapytania SMOCZEK clipart">
            <a:extLst>
              <a:ext uri="{FF2B5EF4-FFF2-40B4-BE49-F238E27FC236}">
                <a16:creationId xmlns:a16="http://schemas.microsoft.com/office/drawing/2014/main" id="{AF0D3F92-46D4-4956-A568-415C2F191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596"/>
          <a:stretch/>
        </p:blipFill>
        <p:spPr bwMode="auto">
          <a:xfrm rot="1592648">
            <a:off x="1084832" y="3957070"/>
            <a:ext cx="1021278" cy="12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Dowolny kształt: kształt 29">
            <a:extLst>
              <a:ext uri="{FF2B5EF4-FFF2-40B4-BE49-F238E27FC236}">
                <a16:creationId xmlns:a16="http://schemas.microsoft.com/office/drawing/2014/main" id="{024D83A8-7E54-4F7F-8472-6CC328213A13}"/>
              </a:ext>
            </a:extLst>
          </p:cNvPr>
          <p:cNvSpPr/>
          <p:nvPr/>
        </p:nvSpPr>
        <p:spPr>
          <a:xfrm>
            <a:off x="1826521" y="4857524"/>
            <a:ext cx="8458587" cy="825785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433403"/>
              <a:satOff val="1180"/>
              <a:lumOff val="-981"/>
              <a:alphaOff val="0"/>
            </a:schemeClr>
          </a:fillRef>
          <a:effectRef idx="0">
            <a:schemeClr val="accent3">
              <a:hueOff val="-1433403"/>
              <a:satOff val="1180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33" tIns="80011" rIns="149353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chemeClr val="tx1"/>
                </a:solidFill>
              </a:rPr>
              <a:t>ZBYT DŁUGIE PODAWANIE ROZROBNIONYCH POSIŁKÓW (tartych, miksowanych)</a:t>
            </a:r>
            <a:endParaRPr lang="pl-PL" kern="1200" dirty="0"/>
          </a:p>
        </p:txBody>
      </p:sp>
      <p:pic>
        <p:nvPicPr>
          <p:cNvPr id="3086" name="Picture 14" descr="Znalezione obrazy dla zapytania blender clipart">
            <a:extLst>
              <a:ext uri="{FF2B5EF4-FFF2-40B4-BE49-F238E27FC236}">
                <a16:creationId xmlns:a16="http://schemas.microsoft.com/office/drawing/2014/main" id="{6CC06B4F-453E-4766-9BC1-73701E5E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0" y="4994708"/>
            <a:ext cx="1003919" cy="18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wolny kształt: kształt 32">
            <a:extLst>
              <a:ext uri="{FF2B5EF4-FFF2-40B4-BE49-F238E27FC236}">
                <a16:creationId xmlns:a16="http://schemas.microsoft.com/office/drawing/2014/main" id="{BE89E6FC-831F-4B0E-BB77-545049C74DF2}"/>
              </a:ext>
            </a:extLst>
          </p:cNvPr>
          <p:cNvSpPr/>
          <p:nvPr/>
        </p:nvSpPr>
        <p:spPr>
          <a:xfrm>
            <a:off x="1826521" y="5757755"/>
            <a:ext cx="8458587" cy="825785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433403"/>
              <a:satOff val="1180"/>
              <a:lumOff val="-981"/>
              <a:alphaOff val="0"/>
            </a:schemeClr>
          </a:fillRef>
          <a:effectRef idx="0">
            <a:schemeClr val="accent3">
              <a:hueOff val="-1433403"/>
              <a:satOff val="1180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33" tIns="80011" rIns="149353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>
                <a:solidFill>
                  <a:schemeClr val="tx1"/>
                </a:solidFill>
              </a:rPr>
              <a:t>NIEPRAWIDŁOWE WZORCE WYMOWY</a:t>
            </a:r>
            <a:endParaRPr lang="pl-PL" kern="1200" dirty="0"/>
          </a:p>
        </p:txBody>
      </p:sp>
      <p:sp>
        <p:nvSpPr>
          <p:cNvPr id="20" name="Dowolny kształt: kształt 19">
            <a:extLst>
              <a:ext uri="{FF2B5EF4-FFF2-40B4-BE49-F238E27FC236}">
                <a16:creationId xmlns:a16="http://schemas.microsoft.com/office/drawing/2014/main" id="{5FCC4B01-4AB9-4AAC-8DB3-BD51EAE4F506}"/>
              </a:ext>
            </a:extLst>
          </p:cNvPr>
          <p:cNvSpPr/>
          <p:nvPr/>
        </p:nvSpPr>
        <p:spPr>
          <a:xfrm>
            <a:off x="1815713" y="1242611"/>
            <a:ext cx="8458587" cy="825785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33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b="1" kern="1200" dirty="0">
                <a:solidFill>
                  <a:schemeClr val="tx1"/>
                </a:solidFill>
              </a:rPr>
              <a:t>Nieprawidłowe funkcjonowanie narządów mowy </a:t>
            </a:r>
            <a:r>
              <a:rPr lang="pl-PL" kern="1200" dirty="0">
                <a:solidFill>
                  <a:schemeClr val="tx1"/>
                </a:solidFill>
              </a:rPr>
              <a:t>– niska sprawność języka oraz warg (brak pionizacji języka, słabe napięcie mięśniowe)</a:t>
            </a:r>
          </a:p>
        </p:txBody>
      </p:sp>
      <p:sp>
        <p:nvSpPr>
          <p:cNvPr id="21" name="Dowolny kształt: kształt 20">
            <a:extLst>
              <a:ext uri="{FF2B5EF4-FFF2-40B4-BE49-F238E27FC236}">
                <a16:creationId xmlns:a16="http://schemas.microsoft.com/office/drawing/2014/main" id="{697DFBCD-37C9-4728-9162-AE8F1E9B42DC}"/>
              </a:ext>
            </a:extLst>
          </p:cNvPr>
          <p:cNvSpPr/>
          <p:nvPr/>
        </p:nvSpPr>
        <p:spPr>
          <a:xfrm>
            <a:off x="1815713" y="2152609"/>
            <a:ext cx="8458587" cy="825785"/>
          </a:xfrm>
          <a:custGeom>
            <a:avLst/>
            <a:gdLst>
              <a:gd name="connsiteX0" fmla="*/ 0 w 5405120"/>
              <a:gd name="connsiteY0" fmla="*/ 0 h 1505029"/>
              <a:gd name="connsiteX1" fmla="*/ 4652606 w 5405120"/>
              <a:gd name="connsiteY1" fmla="*/ 0 h 1505029"/>
              <a:gd name="connsiteX2" fmla="*/ 5405120 w 5405120"/>
              <a:gd name="connsiteY2" fmla="*/ 752515 h 1505029"/>
              <a:gd name="connsiteX3" fmla="*/ 4652606 w 5405120"/>
              <a:gd name="connsiteY3" fmla="*/ 1505029 h 1505029"/>
              <a:gd name="connsiteX4" fmla="*/ 0 w 5405120"/>
              <a:gd name="connsiteY4" fmla="*/ 1505029 h 1505029"/>
              <a:gd name="connsiteX5" fmla="*/ 0 w 5405120"/>
              <a:gd name="connsiteY5" fmla="*/ 0 h 150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20" h="1505029">
                <a:moveTo>
                  <a:pt x="5405120" y="1505028"/>
                </a:moveTo>
                <a:lnTo>
                  <a:pt x="752514" y="1505028"/>
                </a:lnTo>
                <a:lnTo>
                  <a:pt x="0" y="752514"/>
                </a:lnTo>
                <a:lnTo>
                  <a:pt x="752514" y="1"/>
                </a:lnTo>
                <a:lnTo>
                  <a:pt x="5405120" y="1"/>
                </a:lnTo>
                <a:lnTo>
                  <a:pt x="5405120" y="150502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716701"/>
              <a:satOff val="590"/>
              <a:lumOff val="-491"/>
              <a:alphaOff val="0"/>
            </a:schemeClr>
          </a:fillRef>
          <a:effectRef idx="0">
            <a:schemeClr val="accent3">
              <a:hueOff val="-716701"/>
              <a:satOff val="590"/>
              <a:lumOff val="-4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33" tIns="80011" rIns="149352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b="1" kern="1200" dirty="0">
                <a:solidFill>
                  <a:schemeClr val="tx1"/>
                </a:solidFill>
              </a:rPr>
              <a:t>Nieprawidłowa budowa aparatu artykulacyjnego</a:t>
            </a:r>
            <a:r>
              <a:rPr lang="pl-PL" kern="1200" dirty="0">
                <a:solidFill>
                  <a:schemeClr val="tx1"/>
                </a:solidFill>
              </a:rPr>
              <a:t>- nieprawidłowa budowa języka/podniebienia, wady zgryzu (zgryz otwarty, </a:t>
            </a:r>
            <a:r>
              <a:rPr lang="pl-PL" kern="1200" dirty="0" err="1">
                <a:solidFill>
                  <a:schemeClr val="tx1"/>
                </a:solidFill>
              </a:rPr>
              <a:t>tyłozgryz</a:t>
            </a:r>
            <a:r>
              <a:rPr lang="pl-PL" kern="1200" dirty="0">
                <a:solidFill>
                  <a:schemeClr val="tx1"/>
                </a:solidFill>
              </a:rPr>
              <a:t> itp.), krótkie wędzidełko podjęzykowe, anomalie zębowe</a:t>
            </a:r>
          </a:p>
        </p:txBody>
      </p:sp>
    </p:spTree>
    <p:extLst>
      <p:ext uri="{BB962C8B-B14F-4D97-AF65-F5344CB8AC3E}">
        <p14:creationId xmlns:p14="http://schemas.microsoft.com/office/powerpoint/2010/main" val="4067976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30" grpId="0" animBg="1"/>
      <p:bldP spid="33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7740E-BA91-4BB6-B834-EA4D8C27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Kiedy do logopedy?</a:t>
            </a:r>
            <a:br>
              <a:rPr lang="pl-PL" dirty="0"/>
            </a:br>
            <a:r>
              <a:rPr lang="pl-PL" dirty="0"/>
              <a:t>	</a:t>
            </a:r>
            <a:r>
              <a:rPr lang="pl-PL" dirty="0">
                <a:solidFill>
                  <a:srgbClr val="00B0F0"/>
                </a:solidFill>
              </a:rPr>
              <a:t>Gdy dziecko…</a:t>
            </a:r>
          </a:p>
        </p:txBody>
      </p:sp>
      <p:sp>
        <p:nvSpPr>
          <p:cNvPr id="4" name="Dymek mowy: prostokąt 3">
            <a:extLst>
              <a:ext uri="{FF2B5EF4-FFF2-40B4-BE49-F238E27FC236}">
                <a16:creationId xmlns:a16="http://schemas.microsoft.com/office/drawing/2014/main" id="{6AF158C5-D818-42C9-B26C-160CE4BB19BB}"/>
              </a:ext>
            </a:extLst>
          </p:cNvPr>
          <p:cNvSpPr/>
          <p:nvPr/>
        </p:nvSpPr>
        <p:spPr>
          <a:xfrm>
            <a:off x="5640946" y="748052"/>
            <a:ext cx="3232598" cy="1583024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po ukończeniu pierwszego roku życia nie wypowiada nawet najprostszych słów tj. mama, tata, baba, bobo; </a:t>
            </a:r>
          </a:p>
        </p:txBody>
      </p:sp>
      <p:sp>
        <p:nvSpPr>
          <p:cNvPr id="5" name="Dymek mowy: prostokąt 4">
            <a:extLst>
              <a:ext uri="{FF2B5EF4-FFF2-40B4-BE49-F238E27FC236}">
                <a16:creationId xmlns:a16="http://schemas.microsoft.com/office/drawing/2014/main" id="{09CA9F4A-A640-481B-A6E8-E63A4E377974}"/>
              </a:ext>
            </a:extLst>
          </p:cNvPr>
          <p:cNvSpPr/>
          <p:nvPr/>
        </p:nvSpPr>
        <p:spPr>
          <a:xfrm>
            <a:off x="1145146" y="2331076"/>
            <a:ext cx="1932905" cy="1659227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oddycha jedynie torem ustnym, śpi także z otwartą buzią; </a:t>
            </a:r>
          </a:p>
        </p:txBody>
      </p:sp>
      <p:sp>
        <p:nvSpPr>
          <p:cNvPr id="6" name="Dymek mowy: prostokąt 5">
            <a:extLst>
              <a:ext uri="{FF2B5EF4-FFF2-40B4-BE49-F238E27FC236}">
                <a16:creationId xmlns:a16="http://schemas.microsoft.com/office/drawing/2014/main" id="{A9FA36D7-37B1-486D-9A24-FEA1BF44AE96}"/>
              </a:ext>
            </a:extLst>
          </p:cNvPr>
          <p:cNvSpPr/>
          <p:nvPr/>
        </p:nvSpPr>
        <p:spPr>
          <a:xfrm>
            <a:off x="3514858" y="1930400"/>
            <a:ext cx="1932905" cy="1899631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chrapie przez sen, miewa nawet bezdechy także z otwartą buzią; </a:t>
            </a:r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id="{AA487A2E-495A-4864-B728-2DC99A68DF5F}"/>
              </a:ext>
            </a:extLst>
          </p:cNvPr>
          <p:cNvSpPr/>
          <p:nvPr/>
        </p:nvSpPr>
        <p:spPr>
          <a:xfrm>
            <a:off x="8977786" y="3998173"/>
            <a:ext cx="2988435" cy="2024125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kiedy mówi, wkłada język między zęby, cały czas mówi przez nos lub ma problemy ze słuchem; </a:t>
            </a:r>
          </a:p>
        </p:txBody>
      </p:sp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id="{48374D2F-3462-4F4E-8DB3-CD98E9F25F64}"/>
              </a:ext>
            </a:extLst>
          </p:cNvPr>
          <p:cNvSpPr/>
          <p:nvPr/>
        </p:nvSpPr>
        <p:spPr>
          <a:xfrm>
            <a:off x="913326" y="4305842"/>
            <a:ext cx="2988436" cy="1918236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nie patrzy na Ciebie- kontakt wzrokowy jest bardzo ważny w komunikacji; </a:t>
            </a:r>
          </a:p>
        </p:txBody>
      </p:sp>
      <p:sp>
        <p:nvSpPr>
          <p:cNvPr id="9" name="Dymek mowy: prostokąt 8">
            <a:extLst>
              <a:ext uri="{FF2B5EF4-FFF2-40B4-BE49-F238E27FC236}">
                <a16:creationId xmlns:a16="http://schemas.microsoft.com/office/drawing/2014/main" id="{50F16641-15D2-40F3-9C71-67136A9CEC00}"/>
              </a:ext>
            </a:extLst>
          </p:cNvPr>
          <p:cNvSpPr/>
          <p:nvPr/>
        </p:nvSpPr>
        <p:spPr>
          <a:xfrm>
            <a:off x="4165309" y="4191713"/>
            <a:ext cx="2988436" cy="1918236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wykazuje brak reakcji na polecenia, nie obraca główki w kierunku źródła dźwięku;</a:t>
            </a:r>
          </a:p>
        </p:txBody>
      </p:sp>
      <p:sp>
        <p:nvSpPr>
          <p:cNvPr id="10" name="Dymek mowy: prostokąt 9">
            <a:extLst>
              <a:ext uri="{FF2B5EF4-FFF2-40B4-BE49-F238E27FC236}">
                <a16:creationId xmlns:a16="http://schemas.microsoft.com/office/drawing/2014/main" id="{2DAAD149-1727-43A6-803A-B60D11CDEFB5}"/>
              </a:ext>
            </a:extLst>
          </p:cNvPr>
          <p:cNvSpPr/>
          <p:nvPr/>
        </p:nvSpPr>
        <p:spPr>
          <a:xfrm>
            <a:off x="7153745" y="2592590"/>
            <a:ext cx="2655731" cy="1623449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rgbClr val="EBD8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kiedy mówi, wkłada język między zęby, cały czas mówi przez nos lub ma problemy ze słuchem;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4170EBA-DC18-4A8C-BDCA-41A6B6F78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7185" y="0"/>
            <a:ext cx="2598582" cy="259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46987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BCE4EC07-E8CA-4439-9CCC-893B65637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861"/>
          <a:stretch/>
        </p:blipFill>
        <p:spPr>
          <a:xfrm>
            <a:off x="6270857" y="160487"/>
            <a:ext cx="2423534" cy="28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94EBDF7-0365-4998-9E2E-2666FD1AA2A8}"/>
              </a:ext>
            </a:extLst>
          </p:cNvPr>
          <p:cNvSpPr txBox="1">
            <a:spLocks/>
          </p:cNvSpPr>
          <p:nvPr/>
        </p:nvSpPr>
        <p:spPr>
          <a:xfrm>
            <a:off x="516809" y="16895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Kiedy do logopedy? (c.d.)</a:t>
            </a:r>
            <a:br>
              <a:rPr lang="pl-PL" dirty="0"/>
            </a:br>
            <a:r>
              <a:rPr lang="pl-PL" dirty="0"/>
              <a:t>	</a:t>
            </a:r>
            <a:r>
              <a:rPr lang="pl-PL" dirty="0">
                <a:solidFill>
                  <a:srgbClr val="00B0F0"/>
                </a:solidFill>
              </a:rPr>
              <a:t>Gdy dziecko…</a:t>
            </a:r>
          </a:p>
        </p:txBody>
      </p:sp>
      <p:sp>
        <p:nvSpPr>
          <p:cNvPr id="5" name="Dymek mowy: prostokąt 4">
            <a:extLst>
              <a:ext uri="{FF2B5EF4-FFF2-40B4-BE49-F238E27FC236}">
                <a16:creationId xmlns:a16="http://schemas.microsoft.com/office/drawing/2014/main" id="{E5F5788C-1FBF-45D5-919A-AE234C0E2A40}"/>
              </a:ext>
            </a:extLst>
          </p:cNvPr>
          <p:cNvSpPr/>
          <p:nvPr/>
        </p:nvSpPr>
        <p:spPr>
          <a:xfrm>
            <a:off x="738306" y="1756537"/>
            <a:ext cx="3142306" cy="1672463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rgbClr val="FCF9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ma dwa lata i wypowiada tylko kilka słów, nie łączy ich w proste zdania;</a:t>
            </a:r>
          </a:p>
        </p:txBody>
      </p:sp>
      <p:sp>
        <p:nvSpPr>
          <p:cNvPr id="6" name="Dymek mowy: prostokąt 5">
            <a:extLst>
              <a:ext uri="{FF2B5EF4-FFF2-40B4-BE49-F238E27FC236}">
                <a16:creationId xmlns:a16="http://schemas.microsoft.com/office/drawing/2014/main" id="{1AD1C5BA-D430-4235-B148-1BFFC637BEDF}"/>
              </a:ext>
            </a:extLst>
          </p:cNvPr>
          <p:cNvSpPr/>
          <p:nvPr/>
        </p:nvSpPr>
        <p:spPr>
          <a:xfrm>
            <a:off x="4266666" y="2888980"/>
            <a:ext cx="3170210" cy="2631222"/>
          </a:xfrm>
          <a:prstGeom prst="wedgeRectCallout">
            <a:avLst>
              <a:gd name="adj1" fmla="val -32700"/>
              <a:gd name="adj2" fmla="val 66622"/>
            </a:avLst>
          </a:prstGeom>
          <a:solidFill>
            <a:srgbClr val="817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skończyło cztery lata a głoski [s],[z],[c],[</a:t>
            </a:r>
            <a:r>
              <a:rPr lang="pl-PL" sz="2000" dirty="0" err="1">
                <a:solidFill>
                  <a:schemeClr val="tx1"/>
                </a:solidFill>
              </a:rPr>
              <a:t>dz</a:t>
            </a:r>
            <a:r>
              <a:rPr lang="pl-PL" sz="2000" dirty="0">
                <a:solidFill>
                  <a:schemeClr val="tx1"/>
                </a:solidFill>
              </a:rPr>
              <a:t>] wypowiada jako [ś],[ź],[ć], [</a:t>
            </a:r>
            <a:r>
              <a:rPr lang="pl-PL" sz="2000" dirty="0" err="1">
                <a:solidFill>
                  <a:schemeClr val="tx1"/>
                </a:solidFill>
              </a:rPr>
              <a:t>dź</a:t>
            </a:r>
            <a:r>
              <a:rPr lang="pl-PL" sz="2000" dirty="0">
                <a:solidFill>
                  <a:schemeClr val="tx1"/>
                </a:solidFill>
              </a:rPr>
              <a:t>] (np. sanki –</a:t>
            </a:r>
            <a:r>
              <a:rPr lang="pl-PL" sz="2000" dirty="0" err="1">
                <a:solidFill>
                  <a:schemeClr val="tx1"/>
                </a:solidFill>
              </a:rPr>
              <a:t>sianki</a:t>
            </a:r>
            <a:r>
              <a:rPr lang="pl-PL" sz="2000" dirty="0">
                <a:solidFill>
                  <a:schemeClr val="tx1"/>
                </a:solidFill>
              </a:rPr>
              <a:t>);  nie podejmuje pierwszych prób wymowy głosek [</a:t>
            </a:r>
            <a:r>
              <a:rPr lang="pl-PL" sz="2000" dirty="0" err="1">
                <a:solidFill>
                  <a:schemeClr val="tx1"/>
                </a:solidFill>
              </a:rPr>
              <a:t>sz</a:t>
            </a:r>
            <a:r>
              <a:rPr lang="pl-PL" sz="2000" dirty="0">
                <a:solidFill>
                  <a:schemeClr val="tx1"/>
                </a:solidFill>
              </a:rPr>
              <a:t>], [</a:t>
            </a:r>
            <a:r>
              <a:rPr lang="pl-PL" sz="2000" dirty="0" err="1">
                <a:solidFill>
                  <a:schemeClr val="tx1"/>
                </a:solidFill>
              </a:rPr>
              <a:t>rz</a:t>
            </a:r>
            <a:r>
              <a:rPr lang="pl-PL" sz="2000" dirty="0">
                <a:solidFill>
                  <a:schemeClr val="tx1"/>
                </a:solidFill>
              </a:rPr>
              <a:t>],[</a:t>
            </a:r>
            <a:r>
              <a:rPr lang="pl-PL" sz="2000" dirty="0" err="1">
                <a:solidFill>
                  <a:schemeClr val="tx1"/>
                </a:solidFill>
              </a:rPr>
              <a:t>dż</a:t>
            </a:r>
            <a:r>
              <a:rPr lang="pl-PL" sz="2000" dirty="0">
                <a:solidFill>
                  <a:schemeClr val="tx1"/>
                </a:solidFill>
              </a:rPr>
              <a:t>];</a:t>
            </a:r>
          </a:p>
        </p:txBody>
      </p:sp>
      <p:sp>
        <p:nvSpPr>
          <p:cNvPr id="7" name="Dymek mowy: prostokąt 6">
            <a:extLst>
              <a:ext uri="{FF2B5EF4-FFF2-40B4-BE49-F238E27FC236}">
                <a16:creationId xmlns:a16="http://schemas.microsoft.com/office/drawing/2014/main" id="{293597CC-FB50-43B2-8ADA-7591A1A7B20C}"/>
              </a:ext>
            </a:extLst>
          </p:cNvPr>
          <p:cNvSpPr/>
          <p:nvPr/>
        </p:nvSpPr>
        <p:spPr>
          <a:xfrm>
            <a:off x="516809" y="4204591"/>
            <a:ext cx="3641838" cy="2000157"/>
          </a:xfrm>
          <a:prstGeom prst="wedgeRectCallout">
            <a:avLst>
              <a:gd name="adj1" fmla="val -34889"/>
              <a:gd name="adj2" fmla="val 69069"/>
            </a:avLst>
          </a:prstGeom>
          <a:solidFill>
            <a:srgbClr val="E0A8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mając trzy lata mówi niezrozumiale dla otoczenia (często jedynie rodzice potrafią zrozumieć słowa lub zwroty);</a:t>
            </a:r>
          </a:p>
        </p:txBody>
      </p:sp>
      <p:sp>
        <p:nvSpPr>
          <p:cNvPr id="8" name="Dymek mowy: prostokąt 7">
            <a:extLst>
              <a:ext uri="{FF2B5EF4-FFF2-40B4-BE49-F238E27FC236}">
                <a16:creationId xmlns:a16="http://schemas.microsoft.com/office/drawing/2014/main" id="{B7AD99E7-231D-49E0-9FA3-4AA4AA80EF18}"/>
              </a:ext>
            </a:extLst>
          </p:cNvPr>
          <p:cNvSpPr/>
          <p:nvPr/>
        </p:nvSpPr>
        <p:spPr>
          <a:xfrm>
            <a:off x="7792519" y="3488396"/>
            <a:ext cx="2506949" cy="2396542"/>
          </a:xfrm>
          <a:prstGeom prst="wedgeRectCallout">
            <a:avLst>
              <a:gd name="adj1" fmla="val -38351"/>
              <a:gd name="adj2" fmla="val 7307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/>
                </a:solidFill>
              </a:rPr>
              <a:t>Ma pięć/sześć lat, a w jego wymowie nie zauważasz żadnych prób wymowy głoski [r];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5115DA1-5C9A-4E9A-A502-51E5753C98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872" r="10817" b="39243"/>
          <a:stretch/>
        </p:blipFill>
        <p:spPr>
          <a:xfrm>
            <a:off x="9409582" y="170487"/>
            <a:ext cx="2578000" cy="2000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5808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6127216-EBE8-44BE-87E4-6770A5544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586" r="-2" b="7628"/>
          <a:stretch/>
        </p:blipFill>
        <p:spPr>
          <a:xfrm>
            <a:off x="5340438" y="8466"/>
            <a:ext cx="6851562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99BA07A-863A-4B76-AD36-31318C5D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99186">
            <a:off x="756868" y="226511"/>
            <a:ext cx="6085983" cy="49283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 b="1" dirty="0"/>
              <a:t>Mamo, Tato…</a:t>
            </a:r>
            <a:br>
              <a:rPr lang="pl-PL" sz="4400" b="1" dirty="0"/>
            </a:br>
            <a:r>
              <a:rPr lang="pl-PL" dirty="0"/>
              <a:t>Jeśli zauważyliście któreś z wymienionych problemów/ </a:t>
            </a:r>
            <a:r>
              <a:rPr lang="pl-PL" dirty="0" err="1"/>
              <a:t>zachowań</a:t>
            </a:r>
            <a:br>
              <a:rPr lang="pl-PL" dirty="0"/>
            </a:br>
            <a:br>
              <a:rPr lang="pl-PL" dirty="0"/>
            </a:br>
            <a:r>
              <a:rPr lang="pl-PL" sz="4400" b="1" dirty="0"/>
              <a:t>Chodźmy razem do logopedy</a:t>
            </a:r>
            <a:endParaRPr lang="pl-PL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C5FE71-D920-4279-B1B2-A649C1678202}"/>
              </a:ext>
            </a:extLst>
          </p:cNvPr>
          <p:cNvSpPr txBox="1"/>
          <p:nvPr/>
        </p:nvSpPr>
        <p:spPr>
          <a:xfrm>
            <a:off x="735721" y="5318975"/>
            <a:ext cx="4763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Freestyle Script" panose="030804020302050B0404" pitchFamily="66" charset="0"/>
              </a:rPr>
              <a:t>Wielu moich kolegów i koleżanek ma zajęcia z logopedą i bardzo im się to podoba…</a:t>
            </a:r>
          </a:p>
        </p:txBody>
      </p:sp>
    </p:spTree>
    <p:extLst>
      <p:ext uri="{BB962C8B-B14F-4D97-AF65-F5344CB8AC3E}">
        <p14:creationId xmlns:p14="http://schemas.microsoft.com/office/powerpoint/2010/main" val="2013231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952</Words>
  <Application>Microsoft Office PowerPoint</Application>
  <PresentationFormat>Panoramiczny</PresentationFormat>
  <Paragraphs>121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Freestyle Script</vt:lpstr>
      <vt:lpstr>Trebuchet MS</vt:lpstr>
      <vt:lpstr>Wingdings 3</vt:lpstr>
      <vt:lpstr>Faseta</vt:lpstr>
      <vt:lpstr>LOGOPEDIA-  komu i kiedy potrzebna?</vt:lpstr>
      <vt:lpstr>Rozwój słownictwa dziecka</vt:lpstr>
      <vt:lpstr>Rozwój mowy dziecka</vt:lpstr>
      <vt:lpstr>Jak stymulować  mowę dziecka?</vt:lpstr>
      <vt:lpstr>Prezentacja programu PowerPoint</vt:lpstr>
      <vt:lpstr>Prezentacja programu PowerPoint</vt:lpstr>
      <vt:lpstr>Kiedy do logopedy?  Gdy dziecko…</vt:lpstr>
      <vt:lpstr>Prezentacja programu PowerPoint</vt:lpstr>
      <vt:lpstr>Mamo, Tato… Jeśli zauważyliście któreś z wymienionych problemów/ zachowań  Chodźmy razem do logopedy</vt:lpstr>
      <vt:lpstr>Terapia logopedyczna jest jak maraton a nie sprint…</vt:lpstr>
      <vt:lpstr>MITY logopedyczne… czyli niebezpieczne przeświadczenia dorosłych 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Lis</dc:creator>
  <cp:lastModifiedBy>Karolina Mielęcka</cp:lastModifiedBy>
  <cp:revision>20</cp:revision>
  <dcterms:created xsi:type="dcterms:W3CDTF">2019-09-04T18:36:18Z</dcterms:created>
  <dcterms:modified xsi:type="dcterms:W3CDTF">2021-02-17T20:25:22Z</dcterms:modified>
</cp:coreProperties>
</file>